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64" r:id="rId4"/>
    <p:sldId id="287" r:id="rId5"/>
    <p:sldId id="258" r:id="rId6"/>
    <p:sldId id="285" r:id="rId7"/>
    <p:sldId id="28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86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7" r:id="rId27"/>
    <p:sldId id="260" r:id="rId28"/>
    <p:sldId id="288" r:id="rId29"/>
    <p:sldId id="283" r:id="rId30"/>
    <p:sldId id="26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671"/>
    <a:srgbClr val="88AD00"/>
    <a:srgbClr val="374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>
        <p:scale>
          <a:sx n="86" d="100"/>
          <a:sy n="8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0206813178902"/>
          <c:y val="0.11515717447614915"/>
          <c:w val="0.50855860648251905"/>
          <c:h val="0.687876157923290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3.9701417510987033E-2"/>
                  <c:y val="-5.9018326667407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957240155990196E-2"/>
                  <c:y val="-4.32258462996119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Vegetable products</c:v>
                </c:pt>
                <c:pt idx="1">
                  <c:v>Prepared foodstuffs and beverages</c:v>
                </c:pt>
                <c:pt idx="2">
                  <c:v>Manufacturing of electronic and mechanical products </c:v>
                </c:pt>
                <c:pt idx="3">
                  <c:v>Textiles and textile articles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0.28230000000000022</c:v>
                </c:pt>
                <c:pt idx="1">
                  <c:v>0.24560000000000001</c:v>
                </c:pt>
                <c:pt idx="2">
                  <c:v>0.15670000000000012</c:v>
                </c:pt>
                <c:pt idx="3">
                  <c:v>8.0300000000000024E-2</c:v>
                </c:pt>
                <c:pt idx="4">
                  <c:v>0.2351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4122115086628"/>
          <c:y val="6.962471441924914E-2"/>
          <c:w val="0.31537762282533582"/>
          <c:h val="0.8941937644700616"/>
        </c:manualLayout>
      </c:layout>
      <c:overlay val="0"/>
      <c:txPr>
        <a:bodyPr/>
        <a:lstStyle/>
        <a:p>
          <a:pPr>
            <a:defRPr sz="1100">
              <a:latin typeface="Arial Narrow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3152144888417"/>
          <c:y val="9.5795502627367746E-2"/>
          <c:w val="0.54924014290809853"/>
          <c:h val="0.66609974778216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3.0941981105413329E-3"/>
                  <c:y val="3.479469001979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565066844424698E-2"/>
                  <c:y val="-6.586147638442075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Romania</c:v>
                </c:pt>
                <c:pt idx="1">
                  <c:v>Russia</c:v>
                </c:pt>
                <c:pt idx="2">
                  <c:v>Ukraine</c:v>
                </c:pt>
                <c:pt idx="3">
                  <c:v>Italy</c:v>
                </c:pt>
                <c:pt idx="4">
                  <c:v>Turkey</c:v>
                </c:pt>
                <c:pt idx="5">
                  <c:v>Germany</c:v>
                </c:pt>
                <c:pt idx="6">
                  <c:v>Belarus</c:v>
                </c:pt>
                <c:pt idx="7">
                  <c:v>Poland</c:v>
                </c:pt>
                <c:pt idx="8">
                  <c:v>Others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0.19239999999999999</c:v>
                </c:pt>
                <c:pt idx="1">
                  <c:v>0.14360000000000001</c:v>
                </c:pt>
                <c:pt idx="2">
                  <c:v>7.3099999999999998E-2</c:v>
                </c:pt>
                <c:pt idx="3">
                  <c:v>7.0400000000000004E-2</c:v>
                </c:pt>
                <c:pt idx="4">
                  <c:v>6.2000000000000034E-2</c:v>
                </c:pt>
                <c:pt idx="5">
                  <c:v>5.8299999999999998E-2</c:v>
                </c:pt>
                <c:pt idx="6">
                  <c:v>5.3600000000000002E-2</c:v>
                </c:pt>
                <c:pt idx="7">
                  <c:v>4.6800000000000001E-2</c:v>
                </c:pt>
                <c:pt idx="8">
                  <c:v>0.29980000000000034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73659099606216605"/>
          <c:y val="6.54247636787402E-2"/>
          <c:w val="0.21084499383109531"/>
          <c:h val="0.73258923611662252"/>
        </c:manualLayout>
      </c:layout>
      <c:overlay val="0"/>
      <c:txPr>
        <a:bodyPr/>
        <a:lstStyle/>
        <a:p>
          <a:pPr>
            <a:defRPr sz="1100">
              <a:latin typeface="Arial Narrow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94291783022327"/>
          <c:y val="8.7695414795181503E-2"/>
          <c:w val="0.48917493159893727"/>
          <c:h val="0.824609170409637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Oil seeds &amp; oleaginous fruits</c:v>
                </c:pt>
                <c:pt idx="1">
                  <c:v>Edible fruit and nuts</c:v>
                </c:pt>
                <c:pt idx="2">
                  <c:v>Cereals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0.36000000000000026</c:v>
                </c:pt>
                <c:pt idx="1">
                  <c:v>0.36000000000000026</c:v>
                </c:pt>
                <c:pt idx="2">
                  <c:v>0.26</c:v>
                </c:pt>
                <c:pt idx="3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1.4946654379021599E-2"/>
          <c:y val="5.4124194533940746E-2"/>
          <c:w val="0.26673919470341279"/>
          <c:h val="0.86112495437015069"/>
        </c:manualLayout>
      </c:layout>
      <c:overlay val="0"/>
      <c:txPr>
        <a:bodyPr/>
        <a:lstStyle/>
        <a:p>
          <a:pPr>
            <a:defRPr sz="1100">
              <a:latin typeface="Arial Narrow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92807677453827"/>
          <c:y val="9.8450781891442948E-2"/>
          <c:w val="0.50504551522494001"/>
          <c:h val="0.75756827283741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5.5990251524081144E-3"/>
                  <c:y val="8.603380112236951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Beverages, spirits and vinegar</c:v>
                </c:pt>
                <c:pt idx="1">
                  <c:v>Preparations of vegetables, fruit, nuts</c:v>
                </c:pt>
                <c:pt idx="2">
                  <c:v>Sugars and sugar confectionery</c:v>
                </c:pt>
                <c:pt idx="3">
                  <c:v>Tobacco and manufactured tobacco substitutes</c:v>
                </c:pt>
                <c:pt idx="4">
                  <c:v>Preparations of cereals, flour, starch or milk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0.58000000000000007</c:v>
                </c:pt>
                <c:pt idx="1">
                  <c:v>0.19</c:v>
                </c:pt>
                <c:pt idx="2">
                  <c:v>7.0000000000000021E-2</c:v>
                </c:pt>
                <c:pt idx="3">
                  <c:v>0.05</c:v>
                </c:pt>
                <c:pt idx="4">
                  <c:v>4.0000000000000022E-2</c:v>
                </c:pt>
                <c:pt idx="5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2.7995125762040621E-2"/>
          <c:y val="4.6260103890895576E-2"/>
          <c:w val="0.37812553455259801"/>
          <c:h val="0.91464870305415868"/>
        </c:manualLayout>
      </c:layout>
      <c:overlay val="0"/>
      <c:txPr>
        <a:bodyPr/>
        <a:lstStyle/>
        <a:p>
          <a:pPr>
            <a:defRPr sz="1100">
              <a:latin typeface="Arial Narrow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42673036329343"/>
          <c:y val="8.3537400165414111E-2"/>
          <c:w val="0.52162514350257483"/>
          <c:h val="0.869375239170957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Articles of apparel and clothing accessories</c:v>
                </c:pt>
                <c:pt idx="1">
                  <c:v>Carpets and other textile floor coverings</c:v>
                </c:pt>
                <c:pt idx="2">
                  <c:v>Others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0.73000000000000054</c:v>
                </c:pt>
                <c:pt idx="1">
                  <c:v>0.23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2.8825963781802012E-2"/>
          <c:y val="3.2148048364996497E-2"/>
          <c:w val="0.32993735463084828"/>
          <c:h val="0.91694732331328355"/>
        </c:manualLayout>
      </c:layout>
      <c:overlay val="0"/>
      <c:txPr>
        <a:bodyPr/>
        <a:lstStyle/>
        <a:p>
          <a:pPr>
            <a:defRPr sz="1100">
              <a:latin typeface="Arial Narrow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93583575459598"/>
          <c:y val="7.9362785131518537E-2"/>
          <c:w val="0.53692033276905204"/>
          <c:h val="0.768534727893630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Electrical machinery and equipment</c:v>
                </c:pt>
                <c:pt idx="1">
                  <c:v>Measuring devices</c:v>
                </c:pt>
                <c:pt idx="2">
                  <c:v>Nuclear reactors, boilers, machinery and mechanical appliances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0.72000000000000053</c:v>
                </c:pt>
                <c:pt idx="1">
                  <c:v>0.14000000000000001</c:v>
                </c:pt>
                <c:pt idx="2">
                  <c:v>0.12000000000000002</c:v>
                </c:pt>
                <c:pt idx="3">
                  <c:v>2.0000000000000011E-2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0"/>
          <c:y val="4.6517911771285704E-2"/>
          <c:w val="0.33632256491275098"/>
          <c:h val="0.85133944093603198"/>
        </c:manualLayout>
      </c:layout>
      <c:overlay val="0"/>
      <c:txPr>
        <a:bodyPr/>
        <a:lstStyle/>
        <a:p>
          <a:pPr>
            <a:defRPr sz="1100">
              <a:latin typeface="Arial Narrow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D0A38-3D2B-4A70-A068-FCB6A7F4A69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2418D3E5-75DD-4F13-B08A-D4A2573C8DA8}">
      <dgm:prSet phldrT="[Text]" custT="1"/>
      <dgm:spPr/>
      <dgm:t>
        <a:bodyPr/>
        <a:lstStyle/>
        <a:p>
          <a:r>
            <a:rPr lang="lv-LV" sz="1400" b="1" smtClean="0">
              <a:latin typeface="Arial Narrow" pitchFamily="34" charset="0"/>
            </a:rPr>
            <a:t>MARKET KNOWLEDGE &amp; PLAN</a:t>
          </a:r>
          <a:endParaRPr lang="lv-LV" sz="1400" b="1" dirty="0">
            <a:latin typeface="Arial Narrow" pitchFamily="34" charset="0"/>
          </a:endParaRPr>
        </a:p>
      </dgm:t>
    </dgm:pt>
    <dgm:pt modelId="{4EB17875-A5AC-42A7-AF9C-7BFCDE6E027C}" type="parTrans" cxnId="{41855C1D-7F66-4BFD-AC30-C52C214B5868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A8F0C540-2F00-415E-9884-D57DF713B425}" type="sibTrans" cxnId="{41855C1D-7F66-4BFD-AC30-C52C214B5868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8C147B0B-D8C3-409B-90FD-1F5E034622E7}">
      <dgm:prSet phldrT="[Text]" custT="1"/>
      <dgm:spPr/>
      <dgm:t>
        <a:bodyPr/>
        <a:lstStyle/>
        <a:p>
          <a:r>
            <a:rPr lang="lv-LV" sz="1400" b="1" smtClean="0">
              <a:latin typeface="Arial Narrow" pitchFamily="34" charset="0"/>
            </a:rPr>
            <a:t>EXPORT SKILLS &amp; HUMAN RESOURCES</a:t>
          </a:r>
          <a:endParaRPr lang="lv-LV" sz="1400" b="1" dirty="0">
            <a:latin typeface="Arial Narrow" pitchFamily="34" charset="0"/>
          </a:endParaRPr>
        </a:p>
      </dgm:t>
    </dgm:pt>
    <dgm:pt modelId="{28E3656E-A0CB-4536-B294-76ADD1F920D9}" type="parTrans" cxnId="{73B52909-28DF-4431-A47D-E0662B3651A8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8E80429A-DFCA-4C79-B741-E4C55B8AB5E6}" type="sibTrans" cxnId="{73B52909-28DF-4431-A47D-E0662B3651A8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EE21C2E3-BA2A-471B-B872-182E966AF680}">
      <dgm:prSet phldrT="[Text]" custT="1"/>
      <dgm:spPr/>
      <dgm:t>
        <a:bodyPr/>
        <a:lstStyle/>
        <a:p>
          <a:r>
            <a:rPr lang="lv-LV" sz="1400" b="1" smtClean="0">
              <a:latin typeface="Arial Narrow" pitchFamily="34" charset="0"/>
            </a:rPr>
            <a:t>EXPORT PRODUCT</a:t>
          </a:r>
          <a:endParaRPr lang="lv-LV" sz="1400" b="1" dirty="0">
            <a:latin typeface="Arial Narrow" pitchFamily="34" charset="0"/>
          </a:endParaRPr>
        </a:p>
      </dgm:t>
    </dgm:pt>
    <dgm:pt modelId="{63A2C1C4-55AF-4B5C-824F-535123089E63}" type="parTrans" cxnId="{0B0D0967-9918-4BD8-973E-E262010BA9A6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8BB1ADFE-3C92-445A-A54C-6BD024F55938}" type="sibTrans" cxnId="{0B0D0967-9918-4BD8-973E-E262010BA9A6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CC39A4FE-FC7C-454D-9446-FAFC6997B24C}">
      <dgm:prSet phldrT="[Text]" custT="1"/>
      <dgm:spPr/>
      <dgm:t>
        <a:bodyPr/>
        <a:lstStyle/>
        <a:p>
          <a:r>
            <a:rPr lang="lv-LV" sz="1400" b="1" smtClean="0">
              <a:latin typeface="Arial Narrow" pitchFamily="34" charset="0"/>
            </a:rPr>
            <a:t>B2B MARKETING TOOLS</a:t>
          </a:r>
          <a:endParaRPr lang="lv-LV" sz="1400" b="1" dirty="0">
            <a:latin typeface="Arial Narrow" pitchFamily="34" charset="0"/>
          </a:endParaRPr>
        </a:p>
      </dgm:t>
    </dgm:pt>
    <dgm:pt modelId="{01C5507D-B7A5-497F-8108-E87AF6ECB669}" type="parTrans" cxnId="{FF59336C-107E-43EF-B8E8-8A8A5DA37D45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5E122D43-C7E5-4073-83E3-45077E677932}" type="sibTrans" cxnId="{FF59336C-107E-43EF-B8E8-8A8A5DA37D45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46F5E155-503E-423C-AAA5-BAC2A377F847}">
      <dgm:prSet phldrT="[Text]" custT="1"/>
      <dgm:spPr/>
      <dgm:t>
        <a:bodyPr/>
        <a:lstStyle/>
        <a:p>
          <a:r>
            <a:rPr lang="lv-LV" sz="1400" b="1" smtClean="0">
              <a:latin typeface="Arial Narrow" pitchFamily="34" charset="0"/>
            </a:rPr>
            <a:t>EXPORT SALES ACTIVITIES</a:t>
          </a:r>
          <a:endParaRPr lang="lv-LV" sz="1400" b="1" dirty="0">
            <a:latin typeface="Arial Narrow" pitchFamily="34" charset="0"/>
          </a:endParaRPr>
        </a:p>
      </dgm:t>
    </dgm:pt>
    <dgm:pt modelId="{984A64AA-9931-4CD0-B68E-C6A14FDFA391}" type="parTrans" cxnId="{3BE72CD3-ECDF-4C85-8DBA-074976B48E7C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099C361A-9C18-4F10-8120-8D8C27B60713}" type="sibTrans" cxnId="{3BE72CD3-ECDF-4C85-8DBA-074976B48E7C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46667B15-D382-4709-AA58-BA087C9E83F6}">
      <dgm:prSet phldrT="[Text]" custT="1"/>
      <dgm:spPr/>
      <dgm:t>
        <a:bodyPr/>
        <a:lstStyle/>
        <a:p>
          <a:r>
            <a:rPr lang="lv-LV" sz="1400" b="1" smtClean="0">
              <a:latin typeface="Arial Narrow" pitchFamily="34" charset="0"/>
            </a:rPr>
            <a:t>EXPORT BUDGET</a:t>
          </a:r>
          <a:endParaRPr lang="lv-LV" sz="1400" b="1" dirty="0">
            <a:latin typeface="Arial Narrow" pitchFamily="34" charset="0"/>
          </a:endParaRPr>
        </a:p>
      </dgm:t>
    </dgm:pt>
    <dgm:pt modelId="{55715356-0B61-4E58-93E4-087BB3939586}" type="parTrans" cxnId="{E1F8CBCC-F90C-42AC-AAE5-986519A3BDA2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AD2A95A0-D76C-458A-9647-8F3E1F9AF722}" type="sibTrans" cxnId="{E1F8CBCC-F90C-42AC-AAE5-986519A3BDA2}">
      <dgm:prSet/>
      <dgm:spPr/>
      <dgm:t>
        <a:bodyPr/>
        <a:lstStyle/>
        <a:p>
          <a:endParaRPr lang="lv-LV" sz="1200">
            <a:latin typeface="Arial Narrow" pitchFamily="34" charset="0"/>
          </a:endParaRPr>
        </a:p>
      </dgm:t>
    </dgm:pt>
    <dgm:pt modelId="{B5873511-F85A-4B25-AC7E-AF4BC731ABBC}" type="pres">
      <dgm:prSet presAssocID="{EBED0A38-3D2B-4A70-A068-FCB6A7F4A6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AB43C4-267A-4ED0-91C5-603A2E7333EA}" type="pres">
      <dgm:prSet presAssocID="{EE21C2E3-BA2A-471B-B872-182E966AF680}" presName="horFlow" presStyleCnt="0"/>
      <dgm:spPr/>
      <dgm:t>
        <a:bodyPr/>
        <a:lstStyle/>
        <a:p>
          <a:endParaRPr lang="en-US"/>
        </a:p>
      </dgm:t>
    </dgm:pt>
    <dgm:pt modelId="{EA97F562-0B6D-4A92-BE99-5748282FCB2E}" type="pres">
      <dgm:prSet presAssocID="{EE21C2E3-BA2A-471B-B872-182E966AF680}" presName="bigChev" presStyleLbl="node1" presStyleIdx="0" presStyleCnt="6"/>
      <dgm:spPr/>
      <dgm:t>
        <a:bodyPr/>
        <a:lstStyle/>
        <a:p>
          <a:endParaRPr lang="en-US"/>
        </a:p>
      </dgm:t>
    </dgm:pt>
    <dgm:pt modelId="{7376F85A-B5F8-437E-84CB-7E611D873EEE}" type="pres">
      <dgm:prSet presAssocID="{EE21C2E3-BA2A-471B-B872-182E966AF680}" presName="vSp" presStyleCnt="0"/>
      <dgm:spPr/>
      <dgm:t>
        <a:bodyPr/>
        <a:lstStyle/>
        <a:p>
          <a:endParaRPr lang="en-US"/>
        </a:p>
      </dgm:t>
    </dgm:pt>
    <dgm:pt modelId="{D6D2428C-8346-4803-A907-49A031818239}" type="pres">
      <dgm:prSet presAssocID="{8C147B0B-D8C3-409B-90FD-1F5E034622E7}" presName="horFlow" presStyleCnt="0"/>
      <dgm:spPr/>
      <dgm:t>
        <a:bodyPr/>
        <a:lstStyle/>
        <a:p>
          <a:endParaRPr lang="en-US"/>
        </a:p>
      </dgm:t>
    </dgm:pt>
    <dgm:pt modelId="{2787C471-F55C-4719-AD9C-B348ECCFBD2E}" type="pres">
      <dgm:prSet presAssocID="{8C147B0B-D8C3-409B-90FD-1F5E034622E7}" presName="bigChev" presStyleLbl="node1" presStyleIdx="1" presStyleCnt="6"/>
      <dgm:spPr/>
      <dgm:t>
        <a:bodyPr/>
        <a:lstStyle/>
        <a:p>
          <a:endParaRPr lang="en-US"/>
        </a:p>
      </dgm:t>
    </dgm:pt>
    <dgm:pt modelId="{1E5FB587-3129-4B83-BC13-C481FD9131BF}" type="pres">
      <dgm:prSet presAssocID="{8C147B0B-D8C3-409B-90FD-1F5E034622E7}" presName="vSp" presStyleCnt="0"/>
      <dgm:spPr/>
      <dgm:t>
        <a:bodyPr/>
        <a:lstStyle/>
        <a:p>
          <a:endParaRPr lang="en-US"/>
        </a:p>
      </dgm:t>
    </dgm:pt>
    <dgm:pt modelId="{FDEB9280-2F83-49BD-AB3E-6CF929E37E7C}" type="pres">
      <dgm:prSet presAssocID="{2418D3E5-75DD-4F13-B08A-D4A2573C8DA8}" presName="horFlow" presStyleCnt="0"/>
      <dgm:spPr/>
      <dgm:t>
        <a:bodyPr/>
        <a:lstStyle/>
        <a:p>
          <a:endParaRPr lang="en-US"/>
        </a:p>
      </dgm:t>
    </dgm:pt>
    <dgm:pt modelId="{0A1E3D8A-9E97-49F4-A2BC-C100076E1020}" type="pres">
      <dgm:prSet presAssocID="{2418D3E5-75DD-4F13-B08A-D4A2573C8DA8}" presName="bigChev" presStyleLbl="node1" presStyleIdx="2" presStyleCnt="6"/>
      <dgm:spPr/>
      <dgm:t>
        <a:bodyPr/>
        <a:lstStyle/>
        <a:p>
          <a:endParaRPr lang="en-US"/>
        </a:p>
      </dgm:t>
    </dgm:pt>
    <dgm:pt modelId="{BCD412BC-D58B-494F-894E-8B9E683CA799}" type="pres">
      <dgm:prSet presAssocID="{2418D3E5-75DD-4F13-B08A-D4A2573C8DA8}" presName="vSp" presStyleCnt="0"/>
      <dgm:spPr/>
      <dgm:t>
        <a:bodyPr/>
        <a:lstStyle/>
        <a:p>
          <a:endParaRPr lang="en-US"/>
        </a:p>
      </dgm:t>
    </dgm:pt>
    <dgm:pt modelId="{81FA7E06-BC99-4977-A4CD-285343EC13C6}" type="pres">
      <dgm:prSet presAssocID="{CC39A4FE-FC7C-454D-9446-FAFC6997B24C}" presName="horFlow" presStyleCnt="0"/>
      <dgm:spPr/>
      <dgm:t>
        <a:bodyPr/>
        <a:lstStyle/>
        <a:p>
          <a:endParaRPr lang="en-US"/>
        </a:p>
      </dgm:t>
    </dgm:pt>
    <dgm:pt modelId="{BDCCC753-55C2-41C5-AD00-B889D73C39FC}" type="pres">
      <dgm:prSet presAssocID="{CC39A4FE-FC7C-454D-9446-FAFC6997B24C}" presName="bigChev" presStyleLbl="node1" presStyleIdx="3" presStyleCnt="6"/>
      <dgm:spPr/>
      <dgm:t>
        <a:bodyPr/>
        <a:lstStyle/>
        <a:p>
          <a:endParaRPr lang="en-US"/>
        </a:p>
      </dgm:t>
    </dgm:pt>
    <dgm:pt modelId="{66507725-4625-41B4-9714-4A2EB53F245A}" type="pres">
      <dgm:prSet presAssocID="{CC39A4FE-FC7C-454D-9446-FAFC6997B24C}" presName="vSp" presStyleCnt="0"/>
      <dgm:spPr/>
      <dgm:t>
        <a:bodyPr/>
        <a:lstStyle/>
        <a:p>
          <a:endParaRPr lang="en-US"/>
        </a:p>
      </dgm:t>
    </dgm:pt>
    <dgm:pt modelId="{6E186087-8B09-4B6B-90EF-07B911B42C43}" type="pres">
      <dgm:prSet presAssocID="{46F5E155-503E-423C-AAA5-BAC2A377F847}" presName="horFlow" presStyleCnt="0"/>
      <dgm:spPr/>
      <dgm:t>
        <a:bodyPr/>
        <a:lstStyle/>
        <a:p>
          <a:endParaRPr lang="en-US"/>
        </a:p>
      </dgm:t>
    </dgm:pt>
    <dgm:pt modelId="{AE14441C-425E-4314-A61D-ADCB4D47614E}" type="pres">
      <dgm:prSet presAssocID="{46F5E155-503E-423C-AAA5-BAC2A377F847}" presName="bigChev" presStyleLbl="node1" presStyleIdx="4" presStyleCnt="6"/>
      <dgm:spPr/>
      <dgm:t>
        <a:bodyPr/>
        <a:lstStyle/>
        <a:p>
          <a:endParaRPr lang="en-US"/>
        </a:p>
      </dgm:t>
    </dgm:pt>
    <dgm:pt modelId="{C1C44A83-2C57-4F88-9ECF-75CAB5F1F239}" type="pres">
      <dgm:prSet presAssocID="{46F5E155-503E-423C-AAA5-BAC2A377F847}" presName="vSp" presStyleCnt="0"/>
      <dgm:spPr/>
      <dgm:t>
        <a:bodyPr/>
        <a:lstStyle/>
        <a:p>
          <a:endParaRPr lang="en-US"/>
        </a:p>
      </dgm:t>
    </dgm:pt>
    <dgm:pt modelId="{63B60D4C-0B6D-4A3C-9ED2-DF9CF150BFA2}" type="pres">
      <dgm:prSet presAssocID="{46667B15-D382-4709-AA58-BA087C9E83F6}" presName="horFlow" presStyleCnt="0"/>
      <dgm:spPr/>
      <dgm:t>
        <a:bodyPr/>
        <a:lstStyle/>
        <a:p>
          <a:endParaRPr lang="en-US"/>
        </a:p>
      </dgm:t>
    </dgm:pt>
    <dgm:pt modelId="{0EEFE9DF-D571-40EE-B781-FB241BFD5777}" type="pres">
      <dgm:prSet presAssocID="{46667B15-D382-4709-AA58-BA087C9E83F6}" presName="bigChev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B0D0967-9918-4BD8-973E-E262010BA9A6}" srcId="{EBED0A38-3D2B-4A70-A068-FCB6A7F4A693}" destId="{EE21C2E3-BA2A-471B-B872-182E966AF680}" srcOrd="0" destOrd="0" parTransId="{63A2C1C4-55AF-4B5C-824F-535123089E63}" sibTransId="{8BB1ADFE-3C92-445A-A54C-6BD024F55938}"/>
    <dgm:cxn modelId="{C910AD8A-A7DF-4214-A8C3-9C481CBE2CFB}" type="presOf" srcId="{46667B15-D382-4709-AA58-BA087C9E83F6}" destId="{0EEFE9DF-D571-40EE-B781-FB241BFD5777}" srcOrd="0" destOrd="0" presId="urn:microsoft.com/office/officeart/2005/8/layout/lProcess3"/>
    <dgm:cxn modelId="{257B042B-D0C4-4F56-B5B7-8B295623C8AA}" type="presOf" srcId="{8C147B0B-D8C3-409B-90FD-1F5E034622E7}" destId="{2787C471-F55C-4719-AD9C-B348ECCFBD2E}" srcOrd="0" destOrd="0" presId="urn:microsoft.com/office/officeart/2005/8/layout/lProcess3"/>
    <dgm:cxn modelId="{43C45A4D-7627-4994-AF72-D23B4CA611A8}" type="presOf" srcId="{46F5E155-503E-423C-AAA5-BAC2A377F847}" destId="{AE14441C-425E-4314-A61D-ADCB4D47614E}" srcOrd="0" destOrd="0" presId="urn:microsoft.com/office/officeart/2005/8/layout/lProcess3"/>
    <dgm:cxn modelId="{3BE72CD3-ECDF-4C85-8DBA-074976B48E7C}" srcId="{EBED0A38-3D2B-4A70-A068-FCB6A7F4A693}" destId="{46F5E155-503E-423C-AAA5-BAC2A377F847}" srcOrd="4" destOrd="0" parTransId="{984A64AA-9931-4CD0-B68E-C6A14FDFA391}" sibTransId="{099C361A-9C18-4F10-8120-8D8C27B60713}"/>
    <dgm:cxn modelId="{5C83F5CB-3FD9-44EA-B1F1-B563D80C09DD}" type="presOf" srcId="{EE21C2E3-BA2A-471B-B872-182E966AF680}" destId="{EA97F562-0B6D-4A92-BE99-5748282FCB2E}" srcOrd="0" destOrd="0" presId="urn:microsoft.com/office/officeart/2005/8/layout/lProcess3"/>
    <dgm:cxn modelId="{E1F8CBCC-F90C-42AC-AAE5-986519A3BDA2}" srcId="{EBED0A38-3D2B-4A70-A068-FCB6A7F4A693}" destId="{46667B15-D382-4709-AA58-BA087C9E83F6}" srcOrd="5" destOrd="0" parTransId="{55715356-0B61-4E58-93E4-087BB3939586}" sibTransId="{AD2A95A0-D76C-458A-9647-8F3E1F9AF722}"/>
    <dgm:cxn modelId="{0FA44B6D-D11D-4792-AEC8-8AC560307FE7}" type="presOf" srcId="{CC39A4FE-FC7C-454D-9446-FAFC6997B24C}" destId="{BDCCC753-55C2-41C5-AD00-B889D73C39FC}" srcOrd="0" destOrd="0" presId="urn:microsoft.com/office/officeart/2005/8/layout/lProcess3"/>
    <dgm:cxn modelId="{2BB6F8E1-9985-4F1A-91BB-3BDDF915077F}" type="presOf" srcId="{2418D3E5-75DD-4F13-B08A-D4A2573C8DA8}" destId="{0A1E3D8A-9E97-49F4-A2BC-C100076E1020}" srcOrd="0" destOrd="0" presId="urn:microsoft.com/office/officeart/2005/8/layout/lProcess3"/>
    <dgm:cxn modelId="{41855C1D-7F66-4BFD-AC30-C52C214B5868}" srcId="{EBED0A38-3D2B-4A70-A068-FCB6A7F4A693}" destId="{2418D3E5-75DD-4F13-B08A-D4A2573C8DA8}" srcOrd="2" destOrd="0" parTransId="{4EB17875-A5AC-42A7-AF9C-7BFCDE6E027C}" sibTransId="{A8F0C540-2F00-415E-9884-D57DF713B425}"/>
    <dgm:cxn modelId="{73B52909-28DF-4431-A47D-E0662B3651A8}" srcId="{EBED0A38-3D2B-4A70-A068-FCB6A7F4A693}" destId="{8C147B0B-D8C3-409B-90FD-1F5E034622E7}" srcOrd="1" destOrd="0" parTransId="{28E3656E-A0CB-4536-B294-76ADD1F920D9}" sibTransId="{8E80429A-DFCA-4C79-B741-E4C55B8AB5E6}"/>
    <dgm:cxn modelId="{613EBE02-59E3-4DEB-B1E4-E06A7C1E2CF0}" type="presOf" srcId="{EBED0A38-3D2B-4A70-A068-FCB6A7F4A693}" destId="{B5873511-F85A-4B25-AC7E-AF4BC731ABBC}" srcOrd="0" destOrd="0" presId="urn:microsoft.com/office/officeart/2005/8/layout/lProcess3"/>
    <dgm:cxn modelId="{FF59336C-107E-43EF-B8E8-8A8A5DA37D45}" srcId="{EBED0A38-3D2B-4A70-A068-FCB6A7F4A693}" destId="{CC39A4FE-FC7C-454D-9446-FAFC6997B24C}" srcOrd="3" destOrd="0" parTransId="{01C5507D-B7A5-497F-8108-E87AF6ECB669}" sibTransId="{5E122D43-C7E5-4073-83E3-45077E677932}"/>
    <dgm:cxn modelId="{61F33AB6-8548-4D91-BACB-80230A2B9E55}" type="presParOf" srcId="{B5873511-F85A-4B25-AC7E-AF4BC731ABBC}" destId="{55AB43C4-267A-4ED0-91C5-603A2E7333EA}" srcOrd="0" destOrd="0" presId="urn:microsoft.com/office/officeart/2005/8/layout/lProcess3"/>
    <dgm:cxn modelId="{E6AA3EC3-144E-4BCE-8D04-3A2786BBE16C}" type="presParOf" srcId="{55AB43C4-267A-4ED0-91C5-603A2E7333EA}" destId="{EA97F562-0B6D-4A92-BE99-5748282FCB2E}" srcOrd="0" destOrd="0" presId="urn:microsoft.com/office/officeart/2005/8/layout/lProcess3"/>
    <dgm:cxn modelId="{2B3193B4-6513-4A25-91E6-6DF59039B432}" type="presParOf" srcId="{B5873511-F85A-4B25-AC7E-AF4BC731ABBC}" destId="{7376F85A-B5F8-437E-84CB-7E611D873EEE}" srcOrd="1" destOrd="0" presId="urn:microsoft.com/office/officeart/2005/8/layout/lProcess3"/>
    <dgm:cxn modelId="{C8A5BDF6-5150-4788-B12C-B68313DBBAE8}" type="presParOf" srcId="{B5873511-F85A-4B25-AC7E-AF4BC731ABBC}" destId="{D6D2428C-8346-4803-A907-49A031818239}" srcOrd="2" destOrd="0" presId="urn:microsoft.com/office/officeart/2005/8/layout/lProcess3"/>
    <dgm:cxn modelId="{3BC3BD42-CD7E-4852-AE23-14EAD7763FBC}" type="presParOf" srcId="{D6D2428C-8346-4803-A907-49A031818239}" destId="{2787C471-F55C-4719-AD9C-B348ECCFBD2E}" srcOrd="0" destOrd="0" presId="urn:microsoft.com/office/officeart/2005/8/layout/lProcess3"/>
    <dgm:cxn modelId="{A5C48FBF-574B-42F7-AC6F-4690F761B3F2}" type="presParOf" srcId="{B5873511-F85A-4B25-AC7E-AF4BC731ABBC}" destId="{1E5FB587-3129-4B83-BC13-C481FD9131BF}" srcOrd="3" destOrd="0" presId="urn:microsoft.com/office/officeart/2005/8/layout/lProcess3"/>
    <dgm:cxn modelId="{96F464D5-60DB-4BC6-B266-6BE00C1F9EBA}" type="presParOf" srcId="{B5873511-F85A-4B25-AC7E-AF4BC731ABBC}" destId="{FDEB9280-2F83-49BD-AB3E-6CF929E37E7C}" srcOrd="4" destOrd="0" presId="urn:microsoft.com/office/officeart/2005/8/layout/lProcess3"/>
    <dgm:cxn modelId="{DACED212-EA2C-45CF-90D5-E44052E303BB}" type="presParOf" srcId="{FDEB9280-2F83-49BD-AB3E-6CF929E37E7C}" destId="{0A1E3D8A-9E97-49F4-A2BC-C100076E1020}" srcOrd="0" destOrd="0" presId="urn:microsoft.com/office/officeart/2005/8/layout/lProcess3"/>
    <dgm:cxn modelId="{B56D95B1-AB0D-4891-8DCC-B7E73A29B5CC}" type="presParOf" srcId="{B5873511-F85A-4B25-AC7E-AF4BC731ABBC}" destId="{BCD412BC-D58B-494F-894E-8B9E683CA799}" srcOrd="5" destOrd="0" presId="urn:microsoft.com/office/officeart/2005/8/layout/lProcess3"/>
    <dgm:cxn modelId="{444D1F95-1DCA-4599-A86E-7F39B34F1AC5}" type="presParOf" srcId="{B5873511-F85A-4B25-AC7E-AF4BC731ABBC}" destId="{81FA7E06-BC99-4977-A4CD-285343EC13C6}" srcOrd="6" destOrd="0" presId="urn:microsoft.com/office/officeart/2005/8/layout/lProcess3"/>
    <dgm:cxn modelId="{E88F0858-5A48-4CB4-AF97-68882361F332}" type="presParOf" srcId="{81FA7E06-BC99-4977-A4CD-285343EC13C6}" destId="{BDCCC753-55C2-41C5-AD00-B889D73C39FC}" srcOrd="0" destOrd="0" presId="urn:microsoft.com/office/officeart/2005/8/layout/lProcess3"/>
    <dgm:cxn modelId="{D95B6F37-9522-47F8-8127-4BFD37EA0D04}" type="presParOf" srcId="{B5873511-F85A-4B25-AC7E-AF4BC731ABBC}" destId="{66507725-4625-41B4-9714-4A2EB53F245A}" srcOrd="7" destOrd="0" presId="urn:microsoft.com/office/officeart/2005/8/layout/lProcess3"/>
    <dgm:cxn modelId="{B6AE990D-2244-4771-B6A3-D4EC3FD037AE}" type="presParOf" srcId="{B5873511-F85A-4B25-AC7E-AF4BC731ABBC}" destId="{6E186087-8B09-4B6B-90EF-07B911B42C43}" srcOrd="8" destOrd="0" presId="urn:microsoft.com/office/officeart/2005/8/layout/lProcess3"/>
    <dgm:cxn modelId="{EA4CF4B1-FAEC-4456-823A-15C97DF1CBB3}" type="presParOf" srcId="{6E186087-8B09-4B6B-90EF-07B911B42C43}" destId="{AE14441C-425E-4314-A61D-ADCB4D47614E}" srcOrd="0" destOrd="0" presId="urn:microsoft.com/office/officeart/2005/8/layout/lProcess3"/>
    <dgm:cxn modelId="{E6F6D5C1-8F0F-47ED-9D4C-5586DC31A7B5}" type="presParOf" srcId="{B5873511-F85A-4B25-AC7E-AF4BC731ABBC}" destId="{C1C44A83-2C57-4F88-9ECF-75CAB5F1F239}" srcOrd="9" destOrd="0" presId="urn:microsoft.com/office/officeart/2005/8/layout/lProcess3"/>
    <dgm:cxn modelId="{654DF459-9A49-4952-B1A2-53C374E89358}" type="presParOf" srcId="{B5873511-F85A-4B25-AC7E-AF4BC731ABBC}" destId="{63B60D4C-0B6D-4A3C-9ED2-DF9CF150BFA2}" srcOrd="10" destOrd="0" presId="urn:microsoft.com/office/officeart/2005/8/layout/lProcess3"/>
    <dgm:cxn modelId="{1E30B35D-DC71-48B7-B902-6A170D7B5D2E}" type="presParOf" srcId="{63B60D4C-0B6D-4A3C-9ED2-DF9CF150BFA2}" destId="{0EEFE9DF-D571-40EE-B781-FB241BFD5777}" srcOrd="0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47279-1105-F542-9CBC-E5CB4A229461}" type="doc">
      <dgm:prSet loTypeId="urn:microsoft.com/office/officeart/2009/3/layout/StepUpProces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C5D429-3D97-8E40-8E52-419DFCBDE883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en-US" sz="1200" b="1" kern="1200" dirty="0" smtClean="0">
              <a:latin typeface="Arial Narrow"/>
              <a:cs typeface="Arial Narrow"/>
            </a:rPr>
            <a:t>Not ready for export:</a:t>
          </a:r>
        </a:p>
        <a:p>
          <a:pPr>
            <a:spcBef>
              <a:spcPts val="600"/>
            </a:spcBef>
          </a:pPr>
          <a:r>
            <a:rPr lang="en-US" sz="1200" kern="1200" dirty="0" smtClean="0">
              <a:latin typeface="Arial Narrow"/>
              <a:cs typeface="Arial Narrow"/>
            </a:rPr>
            <a:t/>
          </a:r>
          <a:br>
            <a:rPr lang="en-US" sz="1200" kern="1200" dirty="0" smtClean="0">
              <a:latin typeface="Arial Narrow"/>
              <a:cs typeface="Arial Narrow"/>
            </a:rPr>
          </a:br>
          <a:r>
            <a:rPr lang="en-US" sz="1200" kern="1200" dirty="0" smtClean="0">
              <a:latin typeface="Arial Narrow"/>
              <a:cs typeface="Arial Narrow"/>
            </a:rPr>
            <a:t>• No export record</a:t>
          </a:r>
        </a:p>
        <a:p>
          <a:pPr>
            <a:spcBef>
              <a:spcPct val="0"/>
            </a:spcBef>
          </a:pPr>
          <a:r>
            <a:rPr lang="en-US" sz="1200" kern="1200" dirty="0" smtClean="0">
              <a:latin typeface="Arial Narrow"/>
              <a:cs typeface="Arial Narrow"/>
            </a:rPr>
            <a:t>• No website</a:t>
          </a:r>
        </a:p>
        <a:p>
          <a:pPr>
            <a:spcBef>
              <a:spcPct val="0"/>
            </a:spcBef>
          </a:pPr>
          <a:r>
            <a:rPr lang="en-US" sz="1200" kern="1200" dirty="0" smtClean="0">
              <a:latin typeface="Arial Narrow"/>
              <a:cs typeface="Arial Narrow"/>
            </a:rPr>
            <a:t>• No export manager</a:t>
          </a:r>
        </a:p>
        <a:p>
          <a:pPr>
            <a:spcBef>
              <a:spcPct val="0"/>
            </a:spcBef>
          </a:pPr>
          <a:r>
            <a:rPr lang="en-US" sz="1200" kern="1200" dirty="0" smtClean="0">
              <a:latin typeface="Arial Narrow"/>
              <a:cs typeface="Arial Narrow"/>
            </a:rPr>
            <a:t>• Product not up to international standard</a:t>
          </a:r>
        </a:p>
        <a:p>
          <a:pPr>
            <a:spcBef>
              <a:spcPct val="0"/>
            </a:spcBef>
          </a:pPr>
          <a:r>
            <a:rPr lang="en-US" sz="1200" kern="1200" dirty="0" smtClean="0">
              <a:latin typeface="Arial Narrow"/>
              <a:cs typeface="Arial Narrow"/>
            </a:rPr>
            <a:t>• No export </a:t>
          </a:r>
          <a:r>
            <a:rPr lang="en-US" sz="1100" b="0" kern="1200" dirty="0" smtClean="0">
              <a:latin typeface="Arial Narrow"/>
              <a:ea typeface="+mn-ea"/>
              <a:cs typeface="Arial Narrow"/>
            </a:rPr>
            <a:t>budget</a:t>
          </a:r>
        </a:p>
      </dgm:t>
    </dgm:pt>
    <dgm:pt modelId="{1F42E0FC-A50F-E042-A36E-E91668F99E0D}" type="parTrans" cxnId="{65D8283A-DD21-304B-9464-5EA9086DFCE7}">
      <dgm:prSet/>
      <dgm:spPr/>
      <dgm:t>
        <a:bodyPr/>
        <a:lstStyle/>
        <a:p>
          <a:endParaRPr lang="en-US"/>
        </a:p>
      </dgm:t>
    </dgm:pt>
    <dgm:pt modelId="{AB777250-E32C-1F41-AAC9-73D4383925BE}" type="sibTrans" cxnId="{65D8283A-DD21-304B-9464-5EA9086DFCE7}">
      <dgm:prSet/>
      <dgm:spPr/>
      <dgm:t>
        <a:bodyPr/>
        <a:lstStyle/>
        <a:p>
          <a:endParaRPr lang="en-US"/>
        </a:p>
      </dgm:t>
    </dgm:pt>
    <dgm:pt modelId="{2BF8B6B6-FFD0-574C-9E0F-61A787D81421}">
      <dgm:prSet phldrT="[Text]" custT="1"/>
      <dgm:spPr/>
      <dgm:t>
        <a:bodyPr/>
        <a:lstStyle/>
        <a:p>
          <a:r>
            <a:rPr lang="en-US" sz="1200" b="1" dirty="0" smtClean="0">
              <a:latin typeface="Arial Narrow"/>
              <a:cs typeface="Arial Narrow"/>
            </a:rPr>
            <a:t>Export close – One step to export:</a:t>
          </a:r>
          <a:r>
            <a:rPr lang="en-US" sz="1200" dirty="0" smtClean="0">
              <a:latin typeface="Arial Narrow"/>
              <a:cs typeface="Arial Narrow"/>
            </a:rPr>
            <a:t/>
          </a:r>
          <a:br>
            <a:rPr lang="en-US" sz="1200" dirty="0" smtClean="0">
              <a:latin typeface="Arial Narrow"/>
              <a:cs typeface="Arial Narrow"/>
            </a:rPr>
          </a:br>
          <a:endParaRPr lang="en-US" sz="1200" dirty="0" smtClean="0">
            <a:latin typeface="Arial Narrow"/>
            <a:cs typeface="Arial Narrow"/>
          </a:endParaRPr>
        </a:p>
        <a:p>
          <a:r>
            <a:rPr lang="en-US" sz="1200" dirty="0" smtClean="0">
              <a:latin typeface="Arial Narrow"/>
              <a:cs typeface="Arial Narrow"/>
            </a:rPr>
            <a:t>• Corporate image in not develop to international standards</a:t>
          </a:r>
        </a:p>
        <a:p>
          <a:r>
            <a:rPr lang="en-US" sz="1200" dirty="0" smtClean="0">
              <a:latin typeface="Arial Narrow"/>
              <a:cs typeface="Arial Narrow"/>
            </a:rPr>
            <a:t>• No Export Manager with foreign languages</a:t>
          </a:r>
        </a:p>
        <a:p>
          <a:r>
            <a:rPr lang="en-US" sz="1200" dirty="0" smtClean="0">
              <a:latin typeface="Arial Narrow"/>
              <a:cs typeface="Arial Narrow"/>
            </a:rPr>
            <a:t>• Website is not in target market</a:t>
          </a:r>
        </a:p>
        <a:p>
          <a:r>
            <a:rPr lang="en-US" sz="1200" dirty="0" smtClean="0">
              <a:latin typeface="Arial Narrow"/>
              <a:cs typeface="Arial Narrow"/>
            </a:rPr>
            <a:t>• Small share of export</a:t>
          </a:r>
          <a:endParaRPr lang="en-US" sz="1200" dirty="0">
            <a:latin typeface="Arial Narrow"/>
            <a:cs typeface="Arial Narrow"/>
          </a:endParaRPr>
        </a:p>
      </dgm:t>
    </dgm:pt>
    <dgm:pt modelId="{956988C2-F35C-E542-B400-FAEC33DE6A6F}" type="parTrans" cxnId="{FB32F84B-1888-8944-ADDC-DF62496CA39D}">
      <dgm:prSet/>
      <dgm:spPr/>
      <dgm:t>
        <a:bodyPr/>
        <a:lstStyle/>
        <a:p>
          <a:endParaRPr lang="en-US"/>
        </a:p>
      </dgm:t>
    </dgm:pt>
    <dgm:pt modelId="{BAAAEA6D-C28E-504F-A33A-BAF87059AC0D}" type="sibTrans" cxnId="{FB32F84B-1888-8944-ADDC-DF62496CA39D}">
      <dgm:prSet/>
      <dgm:spPr/>
      <dgm:t>
        <a:bodyPr/>
        <a:lstStyle/>
        <a:p>
          <a:endParaRPr lang="en-US"/>
        </a:p>
      </dgm:t>
    </dgm:pt>
    <dgm:pt modelId="{23FC31DB-F3EA-0341-BCFE-C0EC87F2A842}">
      <dgm:prSet phldrT="[Text]" custT="1"/>
      <dgm:spPr/>
      <dgm:t>
        <a:bodyPr/>
        <a:lstStyle/>
        <a:p>
          <a:r>
            <a:rPr lang="en-US" sz="1200" b="1" dirty="0" smtClean="0">
              <a:latin typeface="Arial Narrow"/>
              <a:cs typeface="Arial Narrow"/>
            </a:rPr>
            <a:t>Export Ready</a:t>
          </a:r>
          <a:endParaRPr lang="en-US" sz="1200" dirty="0" smtClean="0">
            <a:latin typeface="Arial Narrow"/>
            <a:cs typeface="Arial Narrow"/>
          </a:endParaRPr>
        </a:p>
        <a:p>
          <a:r>
            <a:rPr lang="en-US" sz="1200" dirty="0" smtClean="0">
              <a:latin typeface="Arial Narrow"/>
              <a:cs typeface="Arial Narrow"/>
            </a:rPr>
            <a:t>• Proven export</a:t>
          </a:r>
        </a:p>
        <a:p>
          <a:r>
            <a:rPr lang="en-US" sz="1200" dirty="0" smtClean="0">
              <a:latin typeface="Arial Narrow"/>
              <a:cs typeface="Arial Narrow"/>
            </a:rPr>
            <a:t>• Products in line with international standards</a:t>
          </a:r>
        </a:p>
        <a:p>
          <a:r>
            <a:rPr lang="en-US" sz="1200" dirty="0" smtClean="0">
              <a:latin typeface="Arial Narrow"/>
              <a:cs typeface="Arial Narrow"/>
            </a:rPr>
            <a:t>• Developed Corporate marketing</a:t>
          </a:r>
        </a:p>
        <a:p>
          <a:r>
            <a:rPr lang="en-US" sz="1200" dirty="0" smtClean="0">
              <a:latin typeface="Arial Narrow"/>
              <a:cs typeface="Arial Narrow"/>
            </a:rPr>
            <a:t>• Website in English</a:t>
          </a:r>
        </a:p>
        <a:p>
          <a:r>
            <a:rPr lang="en-US" sz="1200" dirty="0" smtClean="0">
              <a:latin typeface="Arial Narrow"/>
              <a:cs typeface="Arial Narrow"/>
            </a:rPr>
            <a:t>• Available export manager</a:t>
          </a:r>
        </a:p>
        <a:p>
          <a:r>
            <a:rPr lang="en-US" sz="1200" dirty="0" smtClean="0">
              <a:latin typeface="Arial Narrow"/>
              <a:cs typeface="Arial Narrow"/>
            </a:rPr>
            <a:t>• Export Plan &amp; Strategy</a:t>
          </a:r>
          <a:endParaRPr lang="en-US" sz="1200" dirty="0">
            <a:latin typeface="Arial Narrow"/>
            <a:cs typeface="Arial Narrow"/>
          </a:endParaRPr>
        </a:p>
      </dgm:t>
    </dgm:pt>
    <dgm:pt modelId="{ED68ED92-710D-6A43-BFA3-267B65B9DFD9}" type="parTrans" cxnId="{1578E925-31AD-1841-995D-0D3A808A832A}">
      <dgm:prSet/>
      <dgm:spPr/>
      <dgm:t>
        <a:bodyPr/>
        <a:lstStyle/>
        <a:p>
          <a:endParaRPr lang="en-US"/>
        </a:p>
      </dgm:t>
    </dgm:pt>
    <dgm:pt modelId="{CB19EADD-62AD-6947-B4F9-42D19A36A103}" type="sibTrans" cxnId="{1578E925-31AD-1841-995D-0D3A808A832A}">
      <dgm:prSet/>
      <dgm:spPr/>
      <dgm:t>
        <a:bodyPr/>
        <a:lstStyle/>
        <a:p>
          <a:endParaRPr lang="en-US"/>
        </a:p>
      </dgm:t>
    </dgm:pt>
    <dgm:pt modelId="{A65581C5-CE85-3046-9ADB-ED46F28C3667}" type="pres">
      <dgm:prSet presAssocID="{F2D47279-1105-F542-9CBC-E5CB4A2294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45B179-C966-F048-8538-F5B8D5EC85AC}" type="pres">
      <dgm:prSet presAssocID="{AAC5D429-3D97-8E40-8E52-419DFCBDE883}" presName="composite" presStyleCnt="0"/>
      <dgm:spPr/>
    </dgm:pt>
    <dgm:pt modelId="{9E47D6D0-D741-5847-99A1-53BC45787C94}" type="pres">
      <dgm:prSet presAssocID="{AAC5D429-3D97-8E40-8E52-419DFCBDE883}" presName="LShape" presStyleLbl="alignNode1" presStyleIdx="0" presStyleCnt="5"/>
      <dgm:spPr/>
    </dgm:pt>
    <dgm:pt modelId="{FEBBE41F-98C2-B943-BFB9-126B1F93B2D6}" type="pres">
      <dgm:prSet presAssocID="{AAC5D429-3D97-8E40-8E52-419DFCBDE88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814D2-3B54-F54F-991C-4B07768AD201}" type="pres">
      <dgm:prSet presAssocID="{AAC5D429-3D97-8E40-8E52-419DFCBDE883}" presName="Triangle" presStyleLbl="alignNode1" presStyleIdx="1" presStyleCnt="5"/>
      <dgm:spPr/>
    </dgm:pt>
    <dgm:pt modelId="{4EBA8EEE-4275-834F-9526-FE9BDD90AFE8}" type="pres">
      <dgm:prSet presAssocID="{AB777250-E32C-1F41-AAC9-73D4383925BE}" presName="sibTrans" presStyleCnt="0"/>
      <dgm:spPr/>
    </dgm:pt>
    <dgm:pt modelId="{DAFAB5DD-4F65-8846-BCEB-FF804F4101D6}" type="pres">
      <dgm:prSet presAssocID="{AB777250-E32C-1F41-AAC9-73D4383925BE}" presName="space" presStyleCnt="0"/>
      <dgm:spPr/>
    </dgm:pt>
    <dgm:pt modelId="{2A07CF9C-C5EE-DB46-AF2B-F7C640192362}" type="pres">
      <dgm:prSet presAssocID="{2BF8B6B6-FFD0-574C-9E0F-61A787D81421}" presName="composite" presStyleCnt="0"/>
      <dgm:spPr/>
    </dgm:pt>
    <dgm:pt modelId="{C6B68686-A861-D248-A62E-6C0A1FB415A7}" type="pres">
      <dgm:prSet presAssocID="{2BF8B6B6-FFD0-574C-9E0F-61A787D81421}" presName="LShape" presStyleLbl="alignNode1" presStyleIdx="2" presStyleCnt="5"/>
      <dgm:spPr/>
    </dgm:pt>
    <dgm:pt modelId="{804FDDCB-E378-EC4B-8213-81B2564EC76D}" type="pres">
      <dgm:prSet presAssocID="{2BF8B6B6-FFD0-574C-9E0F-61A787D8142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634F2-8765-FB47-A699-2A5B1E89F869}" type="pres">
      <dgm:prSet presAssocID="{2BF8B6B6-FFD0-574C-9E0F-61A787D81421}" presName="Triangle" presStyleLbl="alignNode1" presStyleIdx="3" presStyleCnt="5"/>
      <dgm:spPr/>
    </dgm:pt>
    <dgm:pt modelId="{F9D01539-B7AC-ED42-8929-1EF4C5F37D00}" type="pres">
      <dgm:prSet presAssocID="{BAAAEA6D-C28E-504F-A33A-BAF87059AC0D}" presName="sibTrans" presStyleCnt="0"/>
      <dgm:spPr/>
    </dgm:pt>
    <dgm:pt modelId="{6AFC98C2-1895-3F4F-AA3E-4436A70FC934}" type="pres">
      <dgm:prSet presAssocID="{BAAAEA6D-C28E-504F-A33A-BAF87059AC0D}" presName="space" presStyleCnt="0"/>
      <dgm:spPr/>
    </dgm:pt>
    <dgm:pt modelId="{ABCEF806-A722-424C-8903-EA03B7C5DBBF}" type="pres">
      <dgm:prSet presAssocID="{23FC31DB-F3EA-0341-BCFE-C0EC87F2A842}" presName="composite" presStyleCnt="0"/>
      <dgm:spPr/>
    </dgm:pt>
    <dgm:pt modelId="{598BBC75-9B3F-7A43-8CD2-B1127E3BD019}" type="pres">
      <dgm:prSet presAssocID="{23FC31DB-F3EA-0341-BCFE-C0EC87F2A842}" presName="LShape" presStyleLbl="alignNode1" presStyleIdx="4" presStyleCnt="5"/>
      <dgm:spPr/>
    </dgm:pt>
    <dgm:pt modelId="{010AB29D-C139-F342-A22E-C2BA42E57B2D}" type="pres">
      <dgm:prSet presAssocID="{23FC31DB-F3EA-0341-BCFE-C0EC87F2A84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2F2B4-64A0-496E-829A-9B761942E061}" type="presOf" srcId="{23FC31DB-F3EA-0341-BCFE-C0EC87F2A842}" destId="{010AB29D-C139-F342-A22E-C2BA42E57B2D}" srcOrd="0" destOrd="0" presId="urn:microsoft.com/office/officeart/2009/3/layout/StepUpProcess"/>
    <dgm:cxn modelId="{FB32F84B-1888-8944-ADDC-DF62496CA39D}" srcId="{F2D47279-1105-F542-9CBC-E5CB4A229461}" destId="{2BF8B6B6-FFD0-574C-9E0F-61A787D81421}" srcOrd="1" destOrd="0" parTransId="{956988C2-F35C-E542-B400-FAEC33DE6A6F}" sibTransId="{BAAAEA6D-C28E-504F-A33A-BAF87059AC0D}"/>
    <dgm:cxn modelId="{F6029097-7C3C-4D6A-BA40-F9E702109FBB}" type="presOf" srcId="{AAC5D429-3D97-8E40-8E52-419DFCBDE883}" destId="{FEBBE41F-98C2-B943-BFB9-126B1F93B2D6}" srcOrd="0" destOrd="0" presId="urn:microsoft.com/office/officeart/2009/3/layout/StepUpProcess"/>
    <dgm:cxn modelId="{1578E925-31AD-1841-995D-0D3A808A832A}" srcId="{F2D47279-1105-F542-9CBC-E5CB4A229461}" destId="{23FC31DB-F3EA-0341-BCFE-C0EC87F2A842}" srcOrd="2" destOrd="0" parTransId="{ED68ED92-710D-6A43-BFA3-267B65B9DFD9}" sibTransId="{CB19EADD-62AD-6947-B4F9-42D19A36A103}"/>
    <dgm:cxn modelId="{E4A7A708-3008-4ED5-9115-B8826D15A7EA}" type="presOf" srcId="{F2D47279-1105-F542-9CBC-E5CB4A229461}" destId="{A65581C5-CE85-3046-9ADB-ED46F28C3667}" srcOrd="0" destOrd="0" presId="urn:microsoft.com/office/officeart/2009/3/layout/StepUpProcess"/>
    <dgm:cxn modelId="{B309E928-FC83-490C-B488-498FAF7CFEB3}" type="presOf" srcId="{2BF8B6B6-FFD0-574C-9E0F-61A787D81421}" destId="{804FDDCB-E378-EC4B-8213-81B2564EC76D}" srcOrd="0" destOrd="0" presId="urn:microsoft.com/office/officeart/2009/3/layout/StepUpProcess"/>
    <dgm:cxn modelId="{65D8283A-DD21-304B-9464-5EA9086DFCE7}" srcId="{F2D47279-1105-F542-9CBC-E5CB4A229461}" destId="{AAC5D429-3D97-8E40-8E52-419DFCBDE883}" srcOrd="0" destOrd="0" parTransId="{1F42E0FC-A50F-E042-A36E-E91668F99E0D}" sibTransId="{AB777250-E32C-1F41-AAC9-73D4383925BE}"/>
    <dgm:cxn modelId="{B17AA890-A507-4C25-A3F3-18014308D23A}" type="presParOf" srcId="{A65581C5-CE85-3046-9ADB-ED46F28C3667}" destId="{7145B179-C966-F048-8538-F5B8D5EC85AC}" srcOrd="0" destOrd="0" presId="urn:microsoft.com/office/officeart/2009/3/layout/StepUpProcess"/>
    <dgm:cxn modelId="{C9BD2BA0-2707-4201-9156-7D12A873854E}" type="presParOf" srcId="{7145B179-C966-F048-8538-F5B8D5EC85AC}" destId="{9E47D6D0-D741-5847-99A1-53BC45787C94}" srcOrd="0" destOrd="0" presId="urn:microsoft.com/office/officeart/2009/3/layout/StepUpProcess"/>
    <dgm:cxn modelId="{80750BFC-3188-420E-A5C6-BCAE1D8B7F6E}" type="presParOf" srcId="{7145B179-C966-F048-8538-F5B8D5EC85AC}" destId="{FEBBE41F-98C2-B943-BFB9-126B1F93B2D6}" srcOrd="1" destOrd="0" presId="urn:microsoft.com/office/officeart/2009/3/layout/StepUpProcess"/>
    <dgm:cxn modelId="{B5C3C02B-1554-44AF-9555-6745A8433C6F}" type="presParOf" srcId="{7145B179-C966-F048-8538-F5B8D5EC85AC}" destId="{EBA814D2-3B54-F54F-991C-4B07768AD201}" srcOrd="2" destOrd="0" presId="urn:microsoft.com/office/officeart/2009/3/layout/StepUpProcess"/>
    <dgm:cxn modelId="{27462DC2-90F6-46B3-AD96-E0289C8F08B5}" type="presParOf" srcId="{A65581C5-CE85-3046-9ADB-ED46F28C3667}" destId="{4EBA8EEE-4275-834F-9526-FE9BDD90AFE8}" srcOrd="1" destOrd="0" presId="urn:microsoft.com/office/officeart/2009/3/layout/StepUpProcess"/>
    <dgm:cxn modelId="{F4740D14-7DC8-42F7-87FC-11947D1D3BD8}" type="presParOf" srcId="{4EBA8EEE-4275-834F-9526-FE9BDD90AFE8}" destId="{DAFAB5DD-4F65-8846-BCEB-FF804F4101D6}" srcOrd="0" destOrd="0" presId="urn:microsoft.com/office/officeart/2009/3/layout/StepUpProcess"/>
    <dgm:cxn modelId="{FB97D931-DD55-4045-B61E-FF11E5997A89}" type="presParOf" srcId="{A65581C5-CE85-3046-9ADB-ED46F28C3667}" destId="{2A07CF9C-C5EE-DB46-AF2B-F7C640192362}" srcOrd="2" destOrd="0" presId="urn:microsoft.com/office/officeart/2009/3/layout/StepUpProcess"/>
    <dgm:cxn modelId="{45B78B71-43A7-4E93-9ED0-78B7F4060ADF}" type="presParOf" srcId="{2A07CF9C-C5EE-DB46-AF2B-F7C640192362}" destId="{C6B68686-A861-D248-A62E-6C0A1FB415A7}" srcOrd="0" destOrd="0" presId="urn:microsoft.com/office/officeart/2009/3/layout/StepUpProcess"/>
    <dgm:cxn modelId="{504A6547-09FB-4528-89ED-D7B50B484AB9}" type="presParOf" srcId="{2A07CF9C-C5EE-DB46-AF2B-F7C640192362}" destId="{804FDDCB-E378-EC4B-8213-81B2564EC76D}" srcOrd="1" destOrd="0" presId="urn:microsoft.com/office/officeart/2009/3/layout/StepUpProcess"/>
    <dgm:cxn modelId="{6AF9C070-8C57-40A9-A070-0B18035BDF10}" type="presParOf" srcId="{2A07CF9C-C5EE-DB46-AF2B-F7C640192362}" destId="{A9A634F2-8765-FB47-A699-2A5B1E89F869}" srcOrd="2" destOrd="0" presId="urn:microsoft.com/office/officeart/2009/3/layout/StepUpProcess"/>
    <dgm:cxn modelId="{8D23DCD0-5F93-43F6-BFF2-71912A3F0AB7}" type="presParOf" srcId="{A65581C5-CE85-3046-9ADB-ED46F28C3667}" destId="{F9D01539-B7AC-ED42-8929-1EF4C5F37D00}" srcOrd="3" destOrd="0" presId="urn:microsoft.com/office/officeart/2009/3/layout/StepUpProcess"/>
    <dgm:cxn modelId="{B289F84B-21B0-4E66-B358-22F7D1174FCE}" type="presParOf" srcId="{F9D01539-B7AC-ED42-8929-1EF4C5F37D00}" destId="{6AFC98C2-1895-3F4F-AA3E-4436A70FC934}" srcOrd="0" destOrd="0" presId="urn:microsoft.com/office/officeart/2009/3/layout/StepUpProcess"/>
    <dgm:cxn modelId="{47F93F77-66AA-49B8-8E73-DBC3DFBABB42}" type="presParOf" srcId="{A65581C5-CE85-3046-9ADB-ED46F28C3667}" destId="{ABCEF806-A722-424C-8903-EA03B7C5DBBF}" srcOrd="4" destOrd="0" presId="urn:microsoft.com/office/officeart/2009/3/layout/StepUpProcess"/>
    <dgm:cxn modelId="{CB60B848-B2DD-49C6-A73B-3D78FDD9B8A4}" type="presParOf" srcId="{ABCEF806-A722-424C-8903-EA03B7C5DBBF}" destId="{598BBC75-9B3F-7A43-8CD2-B1127E3BD019}" srcOrd="0" destOrd="0" presId="urn:microsoft.com/office/officeart/2009/3/layout/StepUpProcess"/>
    <dgm:cxn modelId="{B2C11BA6-B08A-43C3-A00E-F0AD4BE38ACD}" type="presParOf" srcId="{ABCEF806-A722-424C-8903-EA03B7C5DBBF}" destId="{010AB29D-C139-F342-A22E-C2BA42E57B2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7F562-0B6D-4A92-BE99-5748282FCB2E}">
      <dsp:nvSpPr>
        <dsp:cNvPr id="0" name=""/>
        <dsp:cNvSpPr/>
      </dsp:nvSpPr>
      <dsp:spPr>
        <a:xfrm>
          <a:off x="230720" y="1943"/>
          <a:ext cx="1986830" cy="79473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smtClean="0">
              <a:latin typeface="Arial Narrow" pitchFamily="34" charset="0"/>
            </a:rPr>
            <a:t>EXPORT PRODUCT</a:t>
          </a:r>
          <a:endParaRPr lang="lv-LV" sz="1400" b="1" kern="1200" dirty="0">
            <a:latin typeface="Arial Narrow" pitchFamily="34" charset="0"/>
          </a:endParaRPr>
        </a:p>
      </dsp:txBody>
      <dsp:txXfrm>
        <a:off x="628086" y="1943"/>
        <a:ext cx="1192098" cy="794732"/>
      </dsp:txXfrm>
    </dsp:sp>
    <dsp:sp modelId="{2787C471-F55C-4719-AD9C-B348ECCFBD2E}">
      <dsp:nvSpPr>
        <dsp:cNvPr id="0" name=""/>
        <dsp:cNvSpPr/>
      </dsp:nvSpPr>
      <dsp:spPr>
        <a:xfrm>
          <a:off x="230720" y="907938"/>
          <a:ext cx="1986830" cy="794732"/>
        </a:xfrm>
        <a:prstGeom prst="chevron">
          <a:avLst/>
        </a:prstGeom>
        <a:solidFill>
          <a:schemeClr val="accent3">
            <a:hueOff val="1473505"/>
            <a:satOff val="-1692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smtClean="0">
              <a:latin typeface="Arial Narrow" pitchFamily="34" charset="0"/>
            </a:rPr>
            <a:t>EXPORT SKILLS &amp; HUMAN RESOURCES</a:t>
          </a:r>
          <a:endParaRPr lang="lv-LV" sz="1400" b="1" kern="1200" dirty="0">
            <a:latin typeface="Arial Narrow" pitchFamily="34" charset="0"/>
          </a:endParaRPr>
        </a:p>
      </dsp:txBody>
      <dsp:txXfrm>
        <a:off x="628086" y="907938"/>
        <a:ext cx="1192098" cy="794732"/>
      </dsp:txXfrm>
    </dsp:sp>
    <dsp:sp modelId="{0A1E3D8A-9E97-49F4-A2BC-C100076E1020}">
      <dsp:nvSpPr>
        <dsp:cNvPr id="0" name=""/>
        <dsp:cNvSpPr/>
      </dsp:nvSpPr>
      <dsp:spPr>
        <a:xfrm>
          <a:off x="230720" y="1813932"/>
          <a:ext cx="1986830" cy="794732"/>
        </a:xfrm>
        <a:prstGeom prst="chevron">
          <a:avLst/>
        </a:prstGeom>
        <a:solidFill>
          <a:schemeClr val="accent3">
            <a:hueOff val="2947009"/>
            <a:satOff val="-3384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smtClean="0">
              <a:latin typeface="Arial Narrow" pitchFamily="34" charset="0"/>
            </a:rPr>
            <a:t>MARKET KNOWLEDGE &amp; PLAN</a:t>
          </a:r>
          <a:endParaRPr lang="lv-LV" sz="1400" b="1" kern="1200" dirty="0">
            <a:latin typeface="Arial Narrow" pitchFamily="34" charset="0"/>
          </a:endParaRPr>
        </a:p>
      </dsp:txBody>
      <dsp:txXfrm>
        <a:off x="628086" y="1813932"/>
        <a:ext cx="1192098" cy="794732"/>
      </dsp:txXfrm>
    </dsp:sp>
    <dsp:sp modelId="{BDCCC753-55C2-41C5-AD00-B889D73C39FC}">
      <dsp:nvSpPr>
        <dsp:cNvPr id="0" name=""/>
        <dsp:cNvSpPr/>
      </dsp:nvSpPr>
      <dsp:spPr>
        <a:xfrm>
          <a:off x="230720" y="2719927"/>
          <a:ext cx="1986830" cy="794732"/>
        </a:xfrm>
        <a:prstGeom prst="chevron">
          <a:avLst/>
        </a:prstGeom>
        <a:solidFill>
          <a:schemeClr val="accent3">
            <a:hueOff val="4420514"/>
            <a:satOff val="-5077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smtClean="0">
              <a:latin typeface="Arial Narrow" pitchFamily="34" charset="0"/>
            </a:rPr>
            <a:t>B2B MARKETING TOOLS</a:t>
          </a:r>
          <a:endParaRPr lang="lv-LV" sz="1400" b="1" kern="1200" dirty="0">
            <a:latin typeface="Arial Narrow" pitchFamily="34" charset="0"/>
          </a:endParaRPr>
        </a:p>
      </dsp:txBody>
      <dsp:txXfrm>
        <a:off x="628086" y="2719927"/>
        <a:ext cx="1192098" cy="794732"/>
      </dsp:txXfrm>
    </dsp:sp>
    <dsp:sp modelId="{AE14441C-425E-4314-A61D-ADCB4D47614E}">
      <dsp:nvSpPr>
        <dsp:cNvPr id="0" name=""/>
        <dsp:cNvSpPr/>
      </dsp:nvSpPr>
      <dsp:spPr>
        <a:xfrm>
          <a:off x="230720" y="3625921"/>
          <a:ext cx="1986830" cy="794732"/>
        </a:xfrm>
        <a:prstGeom prst="chevron">
          <a:avLst/>
        </a:prstGeom>
        <a:solidFill>
          <a:schemeClr val="accent3">
            <a:hueOff val="5894019"/>
            <a:satOff val="-6769"/>
            <a:lumOff val="-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smtClean="0">
              <a:latin typeface="Arial Narrow" pitchFamily="34" charset="0"/>
            </a:rPr>
            <a:t>EXPORT SALES ACTIVITIES</a:t>
          </a:r>
          <a:endParaRPr lang="lv-LV" sz="1400" b="1" kern="1200" dirty="0">
            <a:latin typeface="Arial Narrow" pitchFamily="34" charset="0"/>
          </a:endParaRPr>
        </a:p>
      </dsp:txBody>
      <dsp:txXfrm>
        <a:off x="628086" y="3625921"/>
        <a:ext cx="1192098" cy="794732"/>
      </dsp:txXfrm>
    </dsp:sp>
    <dsp:sp modelId="{0EEFE9DF-D571-40EE-B781-FB241BFD5777}">
      <dsp:nvSpPr>
        <dsp:cNvPr id="0" name=""/>
        <dsp:cNvSpPr/>
      </dsp:nvSpPr>
      <dsp:spPr>
        <a:xfrm>
          <a:off x="230720" y="4531916"/>
          <a:ext cx="1986830" cy="794732"/>
        </a:xfrm>
        <a:prstGeom prst="chevron">
          <a:avLst/>
        </a:prstGeom>
        <a:solidFill>
          <a:schemeClr val="accent3">
            <a:hueOff val="7367523"/>
            <a:satOff val="-8461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smtClean="0">
              <a:latin typeface="Arial Narrow" pitchFamily="34" charset="0"/>
            </a:rPr>
            <a:t>EXPORT BUDGET</a:t>
          </a:r>
          <a:endParaRPr lang="lv-LV" sz="1400" b="1" kern="1200" dirty="0">
            <a:latin typeface="Arial Narrow" pitchFamily="34" charset="0"/>
          </a:endParaRPr>
        </a:p>
      </dsp:txBody>
      <dsp:txXfrm>
        <a:off x="628086" y="4531916"/>
        <a:ext cx="1192098" cy="794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7D6D0-D741-5847-99A1-53BC45787C94}">
      <dsp:nvSpPr>
        <dsp:cNvPr id="0" name=""/>
        <dsp:cNvSpPr/>
      </dsp:nvSpPr>
      <dsp:spPr>
        <a:xfrm rot="5400000">
          <a:off x="513627" y="1009997"/>
          <a:ext cx="1538494" cy="256001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BE41F-98C2-B943-BFB9-126B1F93B2D6}">
      <dsp:nvSpPr>
        <dsp:cNvPr id="0" name=""/>
        <dsp:cNvSpPr/>
      </dsp:nvSpPr>
      <dsp:spPr>
        <a:xfrm>
          <a:off x="256814" y="1774892"/>
          <a:ext cx="2311200" cy="20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/>
              <a:cs typeface="Arial Narrow"/>
            </a:rPr>
            <a:t>Not ready for export: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/>
          </a:r>
          <a:br>
            <a:rPr lang="en-US" sz="1200" kern="1200" dirty="0" smtClean="0">
              <a:latin typeface="Arial Narrow"/>
              <a:cs typeface="Arial Narrow"/>
            </a:rPr>
          </a:br>
          <a:r>
            <a:rPr lang="en-US" sz="1200" kern="1200" dirty="0" smtClean="0">
              <a:latin typeface="Arial Narrow"/>
              <a:cs typeface="Arial Narrow"/>
            </a:rPr>
            <a:t>• No export record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No website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No export manager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Product not up to international standard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No export </a:t>
          </a:r>
          <a:r>
            <a:rPr lang="en-US" sz="1100" b="0" kern="1200" dirty="0" smtClean="0">
              <a:latin typeface="Arial Narrow"/>
              <a:ea typeface="+mn-ea"/>
              <a:cs typeface="Arial Narrow"/>
            </a:rPr>
            <a:t>budget</a:t>
          </a:r>
        </a:p>
      </dsp:txBody>
      <dsp:txXfrm>
        <a:off x="256814" y="1774892"/>
        <a:ext cx="2311200" cy="2025902"/>
      </dsp:txXfrm>
    </dsp:sp>
    <dsp:sp modelId="{EBA814D2-3B54-F54F-991C-4B07768AD201}">
      <dsp:nvSpPr>
        <dsp:cNvPr id="0" name=""/>
        <dsp:cNvSpPr/>
      </dsp:nvSpPr>
      <dsp:spPr>
        <a:xfrm>
          <a:off x="2131939" y="821526"/>
          <a:ext cx="436075" cy="436075"/>
        </a:xfrm>
        <a:prstGeom prst="triangle">
          <a:avLst>
            <a:gd name="adj" fmla="val 100000"/>
          </a:avLst>
        </a:prstGeom>
        <a:solidFill>
          <a:schemeClr val="accent3">
            <a:hueOff val="1841881"/>
            <a:satOff val="-2115"/>
            <a:lumOff val="-981"/>
            <a:alphaOff val="0"/>
          </a:schemeClr>
        </a:solidFill>
        <a:ln w="25400" cap="flat" cmpd="sng" algn="ctr">
          <a:solidFill>
            <a:schemeClr val="accent3">
              <a:hueOff val="1841881"/>
              <a:satOff val="-2115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68686-A861-D248-A62E-6C0A1FB415A7}">
      <dsp:nvSpPr>
        <dsp:cNvPr id="0" name=""/>
        <dsp:cNvSpPr/>
      </dsp:nvSpPr>
      <dsp:spPr>
        <a:xfrm rot="5400000">
          <a:off x="3342987" y="309869"/>
          <a:ext cx="1538494" cy="256001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3683762"/>
            <a:satOff val="-4231"/>
            <a:lumOff val="-1961"/>
            <a:alphaOff val="0"/>
          </a:schemeClr>
        </a:solidFill>
        <a:ln w="25400" cap="flat" cmpd="sng" algn="ctr">
          <a:solidFill>
            <a:schemeClr val="accent3">
              <a:hueOff val="3683762"/>
              <a:satOff val="-4231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FDDCB-E378-EC4B-8213-81B2564EC76D}">
      <dsp:nvSpPr>
        <dsp:cNvPr id="0" name=""/>
        <dsp:cNvSpPr/>
      </dsp:nvSpPr>
      <dsp:spPr>
        <a:xfrm>
          <a:off x="3086174" y="1074764"/>
          <a:ext cx="2311200" cy="20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/>
              <a:cs typeface="Arial Narrow"/>
            </a:rPr>
            <a:t>Export close – One step to export:</a:t>
          </a:r>
          <a:r>
            <a:rPr lang="en-US" sz="1200" kern="1200" dirty="0" smtClean="0">
              <a:latin typeface="Arial Narrow"/>
              <a:cs typeface="Arial Narrow"/>
            </a:rPr>
            <a:t/>
          </a:r>
          <a:br>
            <a:rPr lang="en-US" sz="1200" kern="1200" dirty="0" smtClean="0">
              <a:latin typeface="Arial Narrow"/>
              <a:cs typeface="Arial Narrow"/>
            </a:rPr>
          </a:br>
          <a:endParaRPr lang="en-US" sz="1200" kern="1200" dirty="0" smtClean="0">
            <a:latin typeface="Arial Narrow"/>
            <a:cs typeface="Arial Narrow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Corporate image in not develop to international standards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No Export Manager with foreign languages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Website is not in target market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Small share of export</a:t>
          </a:r>
          <a:endParaRPr lang="en-US" sz="1200" kern="1200" dirty="0">
            <a:latin typeface="Arial Narrow"/>
            <a:cs typeface="Arial Narrow"/>
          </a:endParaRPr>
        </a:p>
      </dsp:txBody>
      <dsp:txXfrm>
        <a:off x="3086174" y="1074764"/>
        <a:ext cx="2311200" cy="2025902"/>
      </dsp:txXfrm>
    </dsp:sp>
    <dsp:sp modelId="{A9A634F2-8765-FB47-A699-2A5B1E89F869}">
      <dsp:nvSpPr>
        <dsp:cNvPr id="0" name=""/>
        <dsp:cNvSpPr/>
      </dsp:nvSpPr>
      <dsp:spPr>
        <a:xfrm>
          <a:off x="4961299" y="121398"/>
          <a:ext cx="436075" cy="436075"/>
        </a:xfrm>
        <a:prstGeom prst="triangle">
          <a:avLst>
            <a:gd name="adj" fmla="val 100000"/>
          </a:avLst>
        </a:prstGeom>
        <a:solidFill>
          <a:schemeClr val="accent3">
            <a:hueOff val="5525642"/>
            <a:satOff val="-6346"/>
            <a:lumOff val="-2942"/>
            <a:alphaOff val="0"/>
          </a:schemeClr>
        </a:solidFill>
        <a:ln w="25400" cap="flat" cmpd="sng" algn="ctr">
          <a:solidFill>
            <a:schemeClr val="accent3">
              <a:hueOff val="5525642"/>
              <a:satOff val="-6346"/>
              <a:lumOff val="-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BBC75-9B3F-7A43-8CD2-B1127E3BD019}">
      <dsp:nvSpPr>
        <dsp:cNvPr id="0" name=""/>
        <dsp:cNvSpPr/>
      </dsp:nvSpPr>
      <dsp:spPr>
        <a:xfrm rot="5400000">
          <a:off x="6172348" y="-390258"/>
          <a:ext cx="1538494" cy="256001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7367523"/>
            <a:satOff val="-8461"/>
            <a:lumOff val="-3922"/>
            <a:alphaOff val="0"/>
          </a:schemeClr>
        </a:solidFill>
        <a:ln w="25400" cap="flat" cmpd="sng" algn="ctr">
          <a:solidFill>
            <a:schemeClr val="accent3">
              <a:hueOff val="7367523"/>
              <a:satOff val="-8461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AB29D-C139-F342-A22E-C2BA42E57B2D}">
      <dsp:nvSpPr>
        <dsp:cNvPr id="0" name=""/>
        <dsp:cNvSpPr/>
      </dsp:nvSpPr>
      <dsp:spPr>
        <a:xfrm>
          <a:off x="5915535" y="374636"/>
          <a:ext cx="2311200" cy="20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/>
              <a:cs typeface="Arial Narrow"/>
            </a:rPr>
            <a:t>Export Ready</a:t>
          </a:r>
          <a:endParaRPr lang="en-US" sz="1200" kern="1200" dirty="0" smtClean="0">
            <a:latin typeface="Arial Narrow"/>
            <a:cs typeface="Arial Narrow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Proven export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Products in line with international standards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Developed Corporate marketing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Website in English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Available export manager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/>
              <a:cs typeface="Arial Narrow"/>
            </a:rPr>
            <a:t>• Export Plan &amp; Strategy</a:t>
          </a:r>
          <a:endParaRPr lang="en-US" sz="1200" kern="1200" dirty="0">
            <a:latin typeface="Arial Narrow"/>
            <a:cs typeface="Arial Narrow"/>
          </a:endParaRPr>
        </a:p>
      </dsp:txBody>
      <dsp:txXfrm>
        <a:off x="5915535" y="374636"/>
        <a:ext cx="2311200" cy="2025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30EA59-D31A-45C5-BD9F-8A3AC5AA7A2E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9CBBB0-2950-4C2E-B424-5C13FA864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01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Imago-work\imago-work\MIEPO\brandbook\ppt\cover_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000" y="2304000"/>
            <a:ext cx="6588344" cy="1917088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3746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9500" y="4824413"/>
            <a:ext cx="2133600" cy="365125"/>
          </a:xfrm>
        </p:spPr>
        <p:txBody>
          <a:bodyPr lIns="0" tIns="0" rIns="0" bIns="0" anchor="t" anchorCtr="0"/>
          <a:lstStyle>
            <a:lvl1pPr>
              <a:defRPr sz="1400" smtClean="0">
                <a:solidFill>
                  <a:srgbClr val="88AD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064F60-D29D-48C8-A93C-28D63F67FD2E}" type="datetime3">
              <a:rPr lang="en-US"/>
              <a:pPr>
                <a:defRPr/>
              </a:pPr>
              <a:t>16 February 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5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Imago-work\imago-work\MIEPO\brandbook\ppt\interior_page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79675" y="936625"/>
            <a:ext cx="6661150" cy="0"/>
          </a:xfrm>
          <a:prstGeom prst="line">
            <a:avLst/>
          </a:prstGeom>
          <a:ln>
            <a:solidFill>
              <a:srgbClr val="AACD6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lIns="0" tIns="0" rIns="0" bIns="0" anchor="b">
            <a:normAutofit/>
          </a:bodyPr>
          <a:lstStyle>
            <a:lvl1pPr algn="r">
              <a:lnSpc>
                <a:spcPts val="2800"/>
              </a:lnSpc>
              <a:defRPr sz="2400">
                <a:solidFill>
                  <a:srgbClr val="3746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BF01-A1DE-44FC-BBBC-748149804AA5}" type="datetime3">
              <a:rPr lang="en-US"/>
              <a:pPr>
                <a:defRPr/>
              </a:pPr>
              <a:t>16 February 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4523-7586-4EAE-B564-24417A1D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7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Imago-work\imago-work\MIEPO\brandbook\ppt\interior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1556793"/>
            <a:ext cx="7020392" cy="792088"/>
          </a:xfrm>
        </p:spPr>
        <p:txBody>
          <a:bodyPr lIns="0" tIns="0" rIns="0" bIns="0" anchor="b">
            <a:normAutofit/>
          </a:bodyPr>
          <a:lstStyle>
            <a:lvl1pPr algn="l">
              <a:defRPr sz="3000" b="0" cap="none" baseline="0">
                <a:solidFill>
                  <a:srgbClr val="3746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000" y="2708920"/>
            <a:ext cx="7020392" cy="338437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3746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FF41-B75E-4CB9-AC0C-28AEB561A500}" type="datetime3">
              <a:rPr lang="en-US"/>
              <a:pPr>
                <a:defRPr/>
              </a:pPr>
              <a:t>16 February 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478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C453-C4A2-4B67-B715-F4BD4505C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Imago-work\imago-work\MIEPO\brandbook\ppt\interior_page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79675" y="936625"/>
            <a:ext cx="6661150" cy="0"/>
          </a:xfrm>
          <a:prstGeom prst="line">
            <a:avLst/>
          </a:prstGeom>
          <a:ln>
            <a:solidFill>
              <a:srgbClr val="AACD6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lIns="0" tIns="0" rIns="0" bIns="0" anchor="b">
            <a:normAutofit/>
          </a:bodyPr>
          <a:lstStyle>
            <a:lvl1pPr algn="r">
              <a:lnSpc>
                <a:spcPts val="2800"/>
              </a:lnSpc>
              <a:defRPr sz="2400">
                <a:solidFill>
                  <a:srgbClr val="3746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603E-8F9A-43F1-960B-ACAC70D304BB}" type="datetime3">
              <a:rPr lang="en-US"/>
              <a:pPr>
                <a:defRPr/>
              </a:pPr>
              <a:t>16 February 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E66E-E2D7-4E64-A4A6-46C01666E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Imago-work\imago-work\MIEPO\brandbook\ppt\cover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000" y="2304000"/>
            <a:ext cx="6588344" cy="1917088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rgbClr val="3746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9500" y="4824413"/>
            <a:ext cx="2133600" cy="365125"/>
          </a:xfrm>
        </p:spPr>
        <p:txBody>
          <a:bodyPr lIns="0" tIns="0" rIns="0" bIns="0" anchor="t" anchorCtr="0"/>
          <a:lstStyle>
            <a:lvl1pPr>
              <a:defRPr sz="1400" smtClean="0">
                <a:solidFill>
                  <a:srgbClr val="88AD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28A8E-2FBA-4DFA-A6D7-028B69F5D242}" type="datetime3">
              <a:rPr lang="en-US"/>
              <a:pPr>
                <a:defRPr/>
              </a:pPr>
              <a:t>18 February 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1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Imago-work\imago-work\MIEPO\brandbook\ppt\interior_pa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479675" y="936625"/>
            <a:ext cx="6661150" cy="0"/>
          </a:xfrm>
          <a:prstGeom prst="line">
            <a:avLst/>
          </a:prstGeom>
          <a:ln>
            <a:solidFill>
              <a:srgbClr val="AACD6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lIns="0" tIns="0" rIns="0" bIns="0" anchor="b">
            <a:normAutofit/>
          </a:bodyPr>
          <a:lstStyle>
            <a:lvl1pPr algn="r">
              <a:lnSpc>
                <a:spcPts val="2800"/>
              </a:lnSpc>
              <a:defRPr sz="2400">
                <a:solidFill>
                  <a:srgbClr val="3746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640E-A9C4-472A-946F-004A76326A95}" type="datetime3">
              <a:rPr lang="en-US"/>
              <a:pPr>
                <a:defRPr/>
              </a:pPr>
              <a:t>18 February 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B8F3-66CD-454C-8393-2D3086A09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Imago-work\imago-work\MIEPO\brandbook\ppt\interior_pag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1556793"/>
            <a:ext cx="7020392" cy="792088"/>
          </a:xfrm>
        </p:spPr>
        <p:txBody>
          <a:bodyPr lIns="0" tIns="0" rIns="0" bIns="0" anchor="b">
            <a:normAutofit/>
          </a:bodyPr>
          <a:lstStyle>
            <a:lvl1pPr algn="l">
              <a:defRPr sz="3000" b="0" cap="none" baseline="0">
                <a:solidFill>
                  <a:srgbClr val="3746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000" y="2708920"/>
            <a:ext cx="7020392" cy="338437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3746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71E6-5971-4253-8BBD-F15471BC2733}" type="datetime3">
              <a:rPr lang="en-US"/>
              <a:pPr>
                <a:defRPr/>
              </a:pPr>
              <a:t>18 February 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478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9CD8-A9A9-437A-B6CF-C05F7F86B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5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Imago-work\imago-work\MIEPO\brandbook\ppt\interior_pa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479675" y="936625"/>
            <a:ext cx="6661150" cy="0"/>
          </a:xfrm>
          <a:prstGeom prst="line">
            <a:avLst/>
          </a:prstGeom>
          <a:ln>
            <a:solidFill>
              <a:srgbClr val="AACD6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lIns="0" tIns="0" rIns="0" bIns="0" anchor="b">
            <a:normAutofit/>
          </a:bodyPr>
          <a:lstStyle>
            <a:lvl1pPr algn="r">
              <a:lnSpc>
                <a:spcPts val="2800"/>
              </a:lnSpc>
              <a:defRPr sz="2400">
                <a:solidFill>
                  <a:srgbClr val="3746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FC9-958D-44DB-8462-E2A3F691E4DC}" type="datetime3">
              <a:rPr lang="en-US"/>
              <a:pPr>
                <a:defRPr/>
              </a:pPr>
              <a:t>18 February 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35D3-2FD8-41B3-99F7-8F79A965B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3746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08BA2-B05B-4563-874D-1BC04A77781B}" type="datetime3">
              <a:rPr lang="en-US"/>
              <a:pPr>
                <a:defRPr/>
              </a:pPr>
              <a:t>16 February 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746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3746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17CABB-9A3F-4F85-917D-923A2420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C272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746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465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37465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37465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3746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3746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49EEF-3F60-404B-81E1-95D54D55284C}" type="datetime3">
              <a:rPr lang="en-US"/>
              <a:pPr>
                <a:defRPr/>
              </a:pPr>
              <a:t>18 February 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746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3746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4E0AB5-E950-4030-A7BD-862B8AC65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6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C272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C272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746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465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37465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37465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3746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079500" y="2303463"/>
            <a:ext cx="6588125" cy="19177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Diplomatic Economic   Club 2015</a:t>
            </a:r>
            <a:r>
              <a:rPr lang="en-GB" dirty="0">
                <a:latin typeface="Arial" charset="0"/>
                <a:cs typeface="Arial" charset="0"/>
              </a:rPr>
              <a:t/>
            </a:r>
            <a:br>
              <a:rPr lang="en-GB" dirty="0">
                <a:latin typeface="Arial" charset="0"/>
                <a:cs typeface="Arial" charset="0"/>
              </a:rPr>
            </a:br>
            <a:r>
              <a:rPr lang="en-GB" sz="3200" dirty="0" smtClean="0">
                <a:latin typeface="Arial" charset="0"/>
                <a:cs typeface="Arial" charset="0"/>
              </a:rPr>
              <a:t>Issue 1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6147" name="Дата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8AD00"/>
                </a:solidFill>
                <a:latin typeface="Arial" charset="0"/>
                <a:cs typeface="Arial" charset="0"/>
              </a:rPr>
              <a:t>18 February 2015</a:t>
            </a:r>
            <a:endParaRPr lang="ru-RU" dirty="0">
              <a:solidFill>
                <a:srgbClr val="88AD00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ECCD32-3349-4FCD-8A29-D67D4BF631B8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3746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 smtClean="0"/>
              <a:t>Textile &amp; apparel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37465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91921"/>
              </p:ext>
            </p:extLst>
          </p:nvPr>
        </p:nvGraphicFramePr>
        <p:xfrm>
          <a:off x="539552" y="1412776"/>
          <a:ext cx="4464496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TEXTILES DOMESTIC EXPORT STRUCTURE (2013), %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40364"/>
              </p:ext>
            </p:extLst>
          </p:nvPr>
        </p:nvGraphicFramePr>
        <p:xfrm>
          <a:off x="539552" y="4456971"/>
          <a:ext cx="7992888" cy="1601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176464"/>
              </a:tblGrid>
              <a:tr h="17379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COMPETITIVE 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PROBLEMATIC ISSUES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  <a:tr h="1318516">
                <a:tc>
                  <a:txBody>
                    <a:bodyPr/>
                    <a:lstStyle/>
                    <a:p>
                      <a:pPr marL="180975" indent="-180975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Skilled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competent labour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force;</a:t>
                      </a:r>
                      <a:endParaRPr lang="en-GB" sz="1200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Advantageous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geographical location =</a:t>
                      </a: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flexibility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and short delivery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time.</a:t>
                      </a:r>
                      <a:endParaRPr lang="en-GB" sz="1200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Low added-value;</a:t>
                      </a: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200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Low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remuneration &amp; low scalability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80975" indent="-180975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Low uptake on technological transfer;</a:t>
                      </a:r>
                    </a:p>
                    <a:p>
                      <a:pPr marL="180975" indent="-180975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Underdeveloped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marketing and sales skills.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75666746"/>
              </p:ext>
            </p:extLst>
          </p:nvPr>
        </p:nvGraphicFramePr>
        <p:xfrm>
          <a:off x="539552" y="1772816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2934791" cy="19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 smtClean="0"/>
              <a:t>Manufacturing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37465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90958"/>
              </p:ext>
            </p:extLst>
          </p:nvPr>
        </p:nvGraphicFramePr>
        <p:xfrm>
          <a:off x="539552" y="1370084"/>
          <a:ext cx="4464496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DOMESTIC EXPORT STRUCTURE (2013), %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72872"/>
              </p:ext>
            </p:extLst>
          </p:nvPr>
        </p:nvGraphicFramePr>
        <p:xfrm>
          <a:off x="539552" y="4538436"/>
          <a:ext cx="8136904" cy="1214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960440"/>
              </a:tblGrid>
              <a:tr h="2635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COMPETITIVE 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PROBLEMATIC ISSUES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  <a:tr h="93123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Low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production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costs;</a:t>
                      </a:r>
                      <a:endParaRPr lang="en-GB" sz="1200" b="1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Strong traditions in machinery and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electronics</a:t>
                      </a:r>
                      <a:r>
                        <a:rPr lang="lv-LV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200" b="1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Obsolete infrastructure, technology &amp; approach</a:t>
                      </a:r>
                      <a:r>
                        <a:rPr lang="lv-LV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  <a:endParaRPr lang="lv-LV" sz="1200" b="1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Investment attraction questionable due to current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regional political status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200" b="1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501697474"/>
              </p:ext>
            </p:extLst>
          </p:nvPr>
        </p:nvGraphicFramePr>
        <p:xfrm>
          <a:off x="611560" y="1730124"/>
          <a:ext cx="4248472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167844" cy="21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3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 smtClean="0"/>
              <a:t>BPO &amp; IT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37465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46084"/>
              </p:ext>
            </p:extLst>
          </p:nvPr>
        </p:nvGraphicFramePr>
        <p:xfrm>
          <a:off x="539552" y="1393750"/>
          <a:ext cx="4608512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0851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CURRENT SITUATION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61230"/>
              </p:ext>
            </p:extLst>
          </p:nvPr>
        </p:nvGraphicFramePr>
        <p:xfrm>
          <a:off x="539552" y="3645342"/>
          <a:ext cx="8136904" cy="136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2"/>
              </a:tblGrid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COMPETITIVE 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PROBLEMATIC ISSUES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  <a:tr h="1066082">
                <a:tc>
                  <a:txBody>
                    <a:bodyPr/>
                    <a:lstStyle/>
                    <a:p>
                      <a:pPr marL="180975" indent="-180975" algn="just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Low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operational costs and skilled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employees;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just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Support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from international donors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government;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just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Tax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advantages;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just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Future</a:t>
                      </a: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IT 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specialized technological park</a:t>
                      </a:r>
                      <a:r>
                        <a:rPr lang="en-GB" sz="1200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Education improvement and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scalability;</a:t>
                      </a:r>
                      <a:endParaRPr lang="lv-LV" sz="12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marR="0" indent="-180975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Lack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of regulatory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climate.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67544" y="1681782"/>
            <a:ext cx="4752528" cy="1892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dirty="0" smtClean="0">
                <a:solidFill>
                  <a:schemeClr val="dk1"/>
                </a:solidFill>
                <a:latin typeface="Arial Narrow" pitchFamily="34" charset="0"/>
              </a:rPr>
              <a:t>ten-fold </a:t>
            </a:r>
            <a:r>
              <a:rPr lang="en-GB" sz="1600" b="1" dirty="0" smtClean="0">
                <a:solidFill>
                  <a:schemeClr val="dk1"/>
                </a:solidFill>
                <a:latin typeface="Arial Narrow" pitchFamily="34" charset="0"/>
              </a:rPr>
              <a:t>increase in exports </a:t>
            </a:r>
            <a:r>
              <a:rPr lang="en-GB" sz="1600" dirty="0" smtClean="0">
                <a:solidFill>
                  <a:schemeClr val="dk1"/>
                </a:solidFill>
                <a:latin typeface="Arial Narrow" pitchFamily="34" charset="0"/>
              </a:rPr>
              <a:t>over the last few years</a:t>
            </a:r>
            <a:r>
              <a:rPr lang="lv-LV" sz="1600" dirty="0" smtClean="0">
                <a:solidFill>
                  <a:schemeClr val="dk1"/>
                </a:solidFill>
                <a:latin typeface="Arial Narrow" pitchFamily="34" charset="0"/>
              </a:rPr>
              <a:t>;</a:t>
            </a:r>
            <a:endParaRPr lang="en-GB" sz="1600" dirty="0" smtClean="0">
              <a:solidFill>
                <a:schemeClr val="dk1"/>
              </a:solidFill>
              <a:latin typeface="Arial Narrow" pitchFamily="34" charset="0"/>
            </a:endParaRPr>
          </a:p>
          <a:p>
            <a:pPr marL="447675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dirty="0" smtClean="0">
                <a:solidFill>
                  <a:schemeClr val="dk1"/>
                </a:solidFill>
                <a:latin typeface="Arial Narrow" pitchFamily="34" charset="0"/>
              </a:rPr>
              <a:t>more than 500 companies in the industry</a:t>
            </a:r>
            <a:r>
              <a:rPr lang="en-GB" sz="1600" dirty="0" smtClean="0">
                <a:solidFill>
                  <a:schemeClr val="dk1"/>
                </a:solidFill>
                <a:latin typeface="Arial Narrow" pitchFamily="34" charset="0"/>
              </a:rPr>
              <a:t>, compared to 376 in 2003</a:t>
            </a:r>
            <a:r>
              <a:rPr lang="lv-LV" sz="1600" dirty="0" smtClean="0">
                <a:solidFill>
                  <a:schemeClr val="dk1"/>
                </a:solidFill>
                <a:latin typeface="Arial Narrow" pitchFamily="34" charset="0"/>
              </a:rPr>
              <a:t>;</a:t>
            </a:r>
            <a:endParaRPr lang="en-GB" sz="1600" dirty="0" smtClean="0">
              <a:solidFill>
                <a:schemeClr val="dk1"/>
              </a:solidFill>
              <a:latin typeface="Arial Narrow" pitchFamily="34" charset="0"/>
            </a:endParaRPr>
          </a:p>
          <a:p>
            <a:pPr marL="447675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b="1" dirty="0" smtClean="0">
                <a:solidFill>
                  <a:schemeClr val="dk1"/>
                </a:solidFill>
                <a:latin typeface="Arial Narrow" pitchFamily="34" charset="0"/>
              </a:rPr>
              <a:t>employment rate increase by 60% </a:t>
            </a:r>
            <a:r>
              <a:rPr lang="en-GB" sz="1600" dirty="0" smtClean="0">
                <a:solidFill>
                  <a:schemeClr val="dk1"/>
                </a:solidFill>
                <a:latin typeface="Arial Narrow" pitchFamily="34" charset="0"/>
              </a:rPr>
              <a:t>since mid-2000. </a:t>
            </a:r>
            <a:endParaRPr lang="lv-LV" sz="1600" dirty="0" smtClean="0">
              <a:solidFill>
                <a:schemeClr val="dk1"/>
              </a:solidFill>
              <a:latin typeface="Arial Narrow" pitchFamily="34" charset="0"/>
            </a:endParaRPr>
          </a:p>
          <a:p>
            <a:pPr marL="447675" indent="-2667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lv-LV" sz="1600" dirty="0" smtClean="0">
              <a:solidFill>
                <a:schemeClr val="dk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41457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3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Focus of MIEPO 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37465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618991"/>
            <a:ext cx="3312368" cy="1954025"/>
            <a:chOff x="920101" y="134207"/>
            <a:chExt cx="3312368" cy="1954025"/>
          </a:xfrm>
        </p:grpSpPr>
        <p:sp>
          <p:nvSpPr>
            <p:cNvPr id="8" name="Rounded Rectangle 7"/>
            <p:cNvSpPr/>
            <p:nvPr/>
          </p:nvSpPr>
          <p:spPr>
            <a:xfrm>
              <a:off x="920101" y="134207"/>
              <a:ext cx="3312368" cy="195402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015489" y="252975"/>
              <a:ext cx="3121592" cy="1763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200" kern="1200" dirty="0" smtClean="0">
                  <a:latin typeface="Arial Narrow" pitchFamily="34" charset="0"/>
                </a:rPr>
                <a:t>EXPORT ENHANCEMENT ASSISSTANCE</a:t>
              </a:r>
              <a:endParaRPr lang="en-US" sz="3200" kern="1200" dirty="0">
                <a:latin typeface="Arial Narrow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536" y="3995255"/>
            <a:ext cx="3312368" cy="1954025"/>
            <a:chOff x="869918" y="2149929"/>
            <a:chExt cx="3312368" cy="1954025"/>
          </a:xfrm>
        </p:grpSpPr>
        <p:sp>
          <p:nvSpPr>
            <p:cNvPr id="12" name="Rounded Rectangle 11"/>
            <p:cNvSpPr/>
            <p:nvPr/>
          </p:nvSpPr>
          <p:spPr>
            <a:xfrm>
              <a:off x="869918" y="2149929"/>
              <a:ext cx="3312368" cy="1954025"/>
            </a:xfrm>
            <a:prstGeom prst="roundRect">
              <a:avLst/>
            </a:prstGeom>
            <a:solidFill>
              <a:srgbClr val="6B9F1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965306" y="2268697"/>
              <a:ext cx="3121592" cy="1763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200" kern="1200" dirty="0" smtClean="0">
                  <a:latin typeface="Arial Narrow" pitchFamily="34" charset="0"/>
                </a:rPr>
                <a:t>INVESTMENT ATTRACTION</a:t>
              </a:r>
              <a:endParaRPr lang="en-US" sz="3200" kern="1200" dirty="0">
                <a:latin typeface="Arial Narrow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3928" y="1844824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363538">
              <a:buFont typeface="Arial" pitchFamily="34" charset="0"/>
              <a:buChar char="•"/>
            </a:pPr>
            <a:r>
              <a:rPr lang="lv-LV" sz="2000" dirty="0" smtClean="0">
                <a:latin typeface="Arial Narrow" pitchFamily="34" charset="0"/>
              </a:rPr>
              <a:t>VEGETABLE PRODUCTS</a:t>
            </a:r>
          </a:p>
          <a:p>
            <a:pPr marL="536575" indent="-363538">
              <a:buFont typeface="Arial" pitchFamily="34" charset="0"/>
              <a:buChar char="•"/>
            </a:pPr>
            <a:r>
              <a:rPr lang="lv-LV" sz="2000" dirty="0" smtClean="0">
                <a:latin typeface="Arial Narrow" pitchFamily="34" charset="0"/>
              </a:rPr>
              <a:t>PREPARED FOODSTUFFS</a:t>
            </a:r>
          </a:p>
          <a:p>
            <a:pPr marL="536575" indent="-363538">
              <a:buFont typeface="Arial" pitchFamily="34" charset="0"/>
              <a:buChar char="•"/>
            </a:pPr>
            <a:r>
              <a:rPr lang="lv-LV" sz="2000" dirty="0" smtClean="0">
                <a:latin typeface="Arial Narrow" pitchFamily="34" charset="0"/>
              </a:rPr>
              <a:t>TEXTILES</a:t>
            </a:r>
          </a:p>
          <a:p>
            <a:pPr marL="536575" indent="-363538">
              <a:buFont typeface="Arial" pitchFamily="34" charset="0"/>
              <a:buChar char="•"/>
            </a:pPr>
            <a:endParaRPr lang="lv-LV" sz="1400" dirty="0"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4246056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363538">
              <a:buFont typeface="Arial" pitchFamily="34" charset="0"/>
              <a:buChar char="•"/>
            </a:pPr>
            <a:r>
              <a:rPr lang="lv-LV" sz="2000" dirty="0">
                <a:latin typeface="Arial Narrow" pitchFamily="34" charset="0"/>
              </a:rPr>
              <a:t>PREPARED </a:t>
            </a:r>
            <a:r>
              <a:rPr lang="lv-LV" sz="2000" dirty="0" smtClean="0">
                <a:latin typeface="Arial Narrow" pitchFamily="34" charset="0"/>
              </a:rPr>
              <a:t>FOODSTUFFS</a:t>
            </a:r>
          </a:p>
          <a:p>
            <a:pPr marL="536575" indent="-363538">
              <a:buFont typeface="Arial" pitchFamily="34" charset="0"/>
              <a:buChar char="•"/>
            </a:pPr>
            <a:r>
              <a:rPr lang="lv-LV" sz="2000" dirty="0" smtClean="0">
                <a:latin typeface="Arial Narrow" pitchFamily="34" charset="0"/>
              </a:rPr>
              <a:t>MANUFACUTRING OF ELECTRONIC &amp; </a:t>
            </a:r>
            <a:r>
              <a:rPr lang="en-GB" sz="2000" dirty="0" smtClean="0">
                <a:latin typeface="Arial Narrow" pitchFamily="34" charset="0"/>
              </a:rPr>
              <a:t>MECHANICAL PRODUCT</a:t>
            </a:r>
            <a:r>
              <a:rPr lang="lv-LV" sz="2000" dirty="0" smtClean="0">
                <a:latin typeface="Arial Narrow" pitchFamily="34" charset="0"/>
              </a:rPr>
              <a:t>S</a:t>
            </a:r>
          </a:p>
          <a:p>
            <a:pPr marL="536575" indent="-363538">
              <a:buFont typeface="Arial" pitchFamily="34" charset="0"/>
              <a:buChar char="•"/>
            </a:pPr>
            <a:r>
              <a:rPr lang="lv-LV" sz="2000" dirty="0" smtClean="0">
                <a:latin typeface="Arial Narrow" pitchFamily="34" charset="0"/>
              </a:rPr>
              <a:t>IT &amp; BPO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3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90346" y="2204864"/>
            <a:ext cx="5509846" cy="719137"/>
          </a:xfrm>
        </p:spPr>
        <p:txBody>
          <a:bodyPr/>
          <a:lstStyle/>
          <a:p>
            <a:pPr algn="l"/>
            <a:r>
              <a:rPr lang="ro-RO" b="1" dirty="0" smtClean="0"/>
              <a:t>Priority markets – Exports promotion</a:t>
            </a:r>
            <a:endParaRPr lang="ru-RU" b="1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374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8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Priority markets – vegetable products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1196752"/>
            <a:ext cx="2952328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1560" y="125946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solidFill>
                  <a:schemeClr val="bg1"/>
                </a:solidFill>
              </a:rPr>
              <a:t>TOP 10 EXPORT MARKETS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8296" y="1196752"/>
            <a:ext cx="3528000" cy="468000"/>
          </a:xfrm>
          <a:prstGeom prst="rect">
            <a:avLst/>
          </a:prstGeom>
          <a:solidFill>
            <a:srgbClr val="37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07904" y="125946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solidFill>
                  <a:schemeClr val="bg1"/>
                </a:solidFill>
              </a:rPr>
              <a:t>TOP 11-20 EXPORT MARKETS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slaids 13.jpg"/>
          <p:cNvPicPr>
            <a:picLocks noChangeAspect="1"/>
          </p:cNvPicPr>
          <p:nvPr/>
        </p:nvPicPr>
        <p:blipFill>
          <a:blip r:embed="rId2" cstate="print"/>
          <a:srcRect l="20513" r="13966" b="38378"/>
          <a:stretch>
            <a:fillRect/>
          </a:stretch>
        </p:blipFill>
        <p:spPr>
          <a:xfrm>
            <a:off x="467544" y="1916832"/>
            <a:ext cx="7560840" cy="45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Priority markets – prepared foodstuffs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196752"/>
            <a:ext cx="2952328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25946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solidFill>
                  <a:schemeClr val="bg1"/>
                </a:solidFill>
              </a:rPr>
              <a:t>TOP 10 EXPORT MARKETS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8296" y="1196752"/>
            <a:ext cx="3528000" cy="468000"/>
          </a:xfrm>
          <a:prstGeom prst="rect">
            <a:avLst/>
          </a:prstGeom>
          <a:solidFill>
            <a:srgbClr val="37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07904" y="125946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solidFill>
                  <a:schemeClr val="bg1"/>
                </a:solidFill>
              </a:rPr>
              <a:t>TOP 11-20 EXPORT MARKETS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 descr="slaids 16.jpg"/>
          <p:cNvPicPr>
            <a:picLocks noChangeAspect="1"/>
          </p:cNvPicPr>
          <p:nvPr/>
        </p:nvPicPr>
        <p:blipFill>
          <a:blip r:embed="rId2" cstate="print"/>
          <a:srcRect l="21262" r="11801" b="36740"/>
          <a:stretch>
            <a:fillRect/>
          </a:stretch>
        </p:blipFill>
        <p:spPr>
          <a:xfrm>
            <a:off x="467544" y="1844824"/>
            <a:ext cx="75608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0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Priority markets – textiles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1196752"/>
            <a:ext cx="2952328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1560" y="125946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solidFill>
                  <a:schemeClr val="bg1"/>
                </a:solidFill>
              </a:rPr>
              <a:t>TOP 10 EXPORT MARKETS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8296" y="1196752"/>
            <a:ext cx="3528000" cy="468000"/>
          </a:xfrm>
          <a:prstGeom prst="rect">
            <a:avLst/>
          </a:prstGeom>
          <a:solidFill>
            <a:srgbClr val="37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07904" y="125946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solidFill>
                  <a:schemeClr val="bg1"/>
                </a:solidFill>
              </a:rPr>
              <a:t>TOP 11-15 EXPORT MARKETS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slaids 17 izlabots (1).jpg"/>
          <p:cNvPicPr>
            <a:picLocks noChangeAspect="1"/>
          </p:cNvPicPr>
          <p:nvPr/>
        </p:nvPicPr>
        <p:blipFill>
          <a:blip r:embed="rId2" cstate="print"/>
          <a:srcRect l="20475" r="11801" b="36166"/>
          <a:stretch>
            <a:fillRect/>
          </a:stretch>
        </p:blipFill>
        <p:spPr>
          <a:xfrm>
            <a:off x="422239" y="1844823"/>
            <a:ext cx="7606145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90346" y="2204864"/>
            <a:ext cx="5509846" cy="719137"/>
          </a:xfrm>
        </p:spPr>
        <p:txBody>
          <a:bodyPr/>
          <a:lstStyle/>
          <a:p>
            <a:pPr algn="l"/>
            <a:r>
              <a:rPr lang="ro-RO" b="1" dirty="0" smtClean="0"/>
              <a:t>Priority markets – </a:t>
            </a:r>
            <a:r>
              <a:rPr lang="ro-RO" b="1" dirty="0"/>
              <a:t>FDI </a:t>
            </a:r>
            <a:r>
              <a:rPr lang="ro-RO" b="1" dirty="0" smtClean="0"/>
              <a:t>attraction</a:t>
            </a:r>
            <a:endParaRPr lang="ru-RU" b="1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solidFill>
                <a:srgbClr val="374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FDI attraction – prepared foodstuffs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124744"/>
            <a:ext cx="2952328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1560" y="11874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TOP 10 MARKETS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8296" y="1124744"/>
            <a:ext cx="3528000" cy="468000"/>
          </a:xfrm>
          <a:prstGeom prst="rect">
            <a:avLst/>
          </a:prstGeom>
          <a:solidFill>
            <a:srgbClr val="37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07904" y="11874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TOP 11-20 MARKETS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slaids 20.jpg"/>
          <p:cNvPicPr>
            <a:picLocks noChangeAspect="1"/>
          </p:cNvPicPr>
          <p:nvPr/>
        </p:nvPicPr>
        <p:blipFill>
          <a:blip r:embed="rId2" cstate="print"/>
          <a:srcRect l="20475" r="23730" b="41331"/>
          <a:stretch>
            <a:fillRect/>
          </a:stretch>
        </p:blipFill>
        <p:spPr>
          <a:xfrm>
            <a:off x="539551" y="1844824"/>
            <a:ext cx="668942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4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b="1" dirty="0" smtClean="0">
                <a:latin typeface="Arial" charset="0"/>
                <a:cs typeface="Arial" charset="0"/>
              </a:rPr>
              <a:t>Agenda:</a:t>
            </a:r>
          </a:p>
          <a:p>
            <a:pPr>
              <a:lnSpc>
                <a:spcPct val="150000"/>
              </a:lnSpc>
            </a:pPr>
            <a:r>
              <a:rPr lang="ro-RO" dirty="0" smtClean="0">
                <a:latin typeface="Arial" charset="0"/>
                <a:cs typeface="Arial" charset="0"/>
              </a:rPr>
              <a:t>Snapshot </a:t>
            </a:r>
            <a:r>
              <a:rPr lang="en-GB" dirty="0" smtClean="0">
                <a:latin typeface="Arial" charset="0"/>
                <a:cs typeface="Arial" charset="0"/>
              </a:rPr>
              <a:t>- M</a:t>
            </a:r>
            <a:r>
              <a:rPr lang="ro-RO" dirty="0" smtClean="0">
                <a:latin typeface="Arial" charset="0"/>
                <a:cs typeface="Arial" charset="0"/>
              </a:rPr>
              <a:t>IEPO in 2014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cs typeface="Arial" charset="0"/>
              </a:rPr>
              <a:t>Moldova exports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– strategy for a new impetus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o-RO" dirty="0" smtClean="0">
                <a:latin typeface="Arial" charset="0"/>
                <a:cs typeface="Arial" charset="0"/>
              </a:rPr>
              <a:t>What</a:t>
            </a:r>
            <a:r>
              <a:rPr lang="en-GB" dirty="0" smtClean="0">
                <a:latin typeface="Arial" charset="0"/>
                <a:cs typeface="Arial" charset="0"/>
              </a:rPr>
              <a:t>`s on our plate - p</a:t>
            </a:r>
            <a:r>
              <a:rPr lang="ro-RO" dirty="0" smtClean="0">
                <a:latin typeface="Arial" charset="0"/>
                <a:cs typeface="Arial" charset="0"/>
              </a:rPr>
              <a:t>artnership opportunities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E4523-7586-4EAE-B564-24417A1D1A2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DEC – Issue 1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81867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FDI attraction – manufacturing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412776"/>
            <a:ext cx="2952328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4754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TOP 10 MARKETS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8296" y="1412776"/>
            <a:ext cx="3528000" cy="468000"/>
          </a:xfrm>
          <a:prstGeom prst="rect">
            <a:avLst/>
          </a:prstGeom>
          <a:solidFill>
            <a:srgbClr val="37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7904" y="14754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TOP 11-20 MARKETS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slaids 21.jpg"/>
          <p:cNvPicPr>
            <a:picLocks noChangeAspect="1"/>
          </p:cNvPicPr>
          <p:nvPr/>
        </p:nvPicPr>
        <p:blipFill>
          <a:blip r:embed="rId2" cstate="print"/>
          <a:srcRect l="20475" r="29126" b="47064"/>
          <a:stretch>
            <a:fillRect/>
          </a:stretch>
        </p:blipFill>
        <p:spPr>
          <a:xfrm>
            <a:off x="539552" y="2060848"/>
            <a:ext cx="65527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2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FDI attraction – IT &amp; BPO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1124744"/>
            <a:ext cx="2952328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560" y="11874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TOP 10 MARKETS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8296" y="1124744"/>
            <a:ext cx="3528000" cy="468000"/>
          </a:xfrm>
          <a:prstGeom prst="rect">
            <a:avLst/>
          </a:prstGeom>
          <a:solidFill>
            <a:srgbClr val="37C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07904" y="11874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TOP 11-20 MARKETS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slaids 22.jpg"/>
          <p:cNvPicPr>
            <a:picLocks noChangeAspect="1"/>
          </p:cNvPicPr>
          <p:nvPr/>
        </p:nvPicPr>
        <p:blipFill>
          <a:blip r:embed="rId2" cstate="print"/>
          <a:srcRect l="20475" r="32276" b="48797"/>
          <a:stretch>
            <a:fillRect/>
          </a:stretch>
        </p:blipFill>
        <p:spPr>
          <a:xfrm>
            <a:off x="539552" y="1772815"/>
            <a:ext cx="6696744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0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2420888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Projects and programs targeting export growth. </a:t>
            </a:r>
            <a:endParaRPr lang="ro-RO" sz="2400" b="1" dirty="0" smtClean="0"/>
          </a:p>
          <a:p>
            <a:pPr marL="0" indent="0">
              <a:buNone/>
            </a:pPr>
            <a:r>
              <a:rPr lang="en-GB" sz="2400" b="1" dirty="0" smtClean="0"/>
              <a:t>Partnership opportunities. </a:t>
            </a:r>
            <a:endParaRPr lang="en-GB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3BF01-A1DE-44FC-BBBC-748149804AA5}" type="datetime3">
              <a:rPr lang="en-US" smtClean="0"/>
              <a:pPr>
                <a:defRPr/>
              </a:pPr>
              <a:t>17 February 2015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E4523-7586-4EAE-B564-24417A1D1A2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7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Overall export activity assessment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solidFill>
                <a:srgbClr val="374652"/>
              </a:solidFill>
            </a:endParaRPr>
          </a:p>
        </p:txBody>
      </p:sp>
      <p:graphicFrame>
        <p:nvGraphicFramePr>
          <p:cNvPr id="8" name="Diagram 1"/>
          <p:cNvGraphicFramePr/>
          <p:nvPr>
            <p:extLst>
              <p:ext uri="{D42A27DB-BD31-4B8C-83A1-F6EECF244321}">
                <p14:modId xmlns:p14="http://schemas.microsoft.com/office/powerpoint/2010/main" val="868102579"/>
              </p:ext>
            </p:extLst>
          </p:nvPr>
        </p:nvGraphicFramePr>
        <p:xfrm>
          <a:off x="323528" y="1052736"/>
          <a:ext cx="24482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11435"/>
              </p:ext>
            </p:extLst>
          </p:nvPr>
        </p:nvGraphicFramePr>
        <p:xfrm>
          <a:off x="2627784" y="980728"/>
          <a:ext cx="6192688" cy="562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</a:tblGrid>
              <a:tr h="924102">
                <a:tc>
                  <a:txBody>
                    <a:bodyPr/>
                    <a:lstStyle/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Small number of export ready products within key sectors.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4102"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Lack in human capital with international sales skills, presentation and foreign languages.</a:t>
                      </a:r>
                      <a:r>
                        <a:rPr lang="lv-LV" sz="1400" b="0" kern="1200" baseline="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85725" lvl="0" indent="0"/>
                      <a:r>
                        <a:rPr lang="en-GB" sz="1400" b="0" kern="120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Lack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of knowledge about target markets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and insufficient 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market research activities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4102">
                <a:tc>
                  <a:txBody>
                    <a:bodyPr/>
                    <a:lstStyle/>
                    <a:p>
                      <a:pPr marL="85725" lvl="0" indent="0"/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Weak marketing materials and lack of</a:t>
                      </a:r>
                      <a:r>
                        <a:rPr lang="en-GB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corporate marketing instruments (visuals, photos, texts);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4102">
                <a:tc>
                  <a:txBody>
                    <a:bodyPr/>
                    <a:lstStyle/>
                    <a:p>
                      <a:pPr marL="85725" lvl="0" indent="0"/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Lack</a:t>
                      </a:r>
                      <a:r>
                        <a:rPr lang="en-GB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of targeted export promotion and proactive international sales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4102"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Donor project financed activities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vs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strategic 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Lack of funds for export promotion activities.</a:t>
                      </a:r>
                      <a:endParaRPr lang="en-GB" sz="1400" b="0" kern="1200" noProof="0" dirty="0" smtClean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5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 smtClean="0"/>
              <a:t>Approach to exporters</a:t>
            </a:r>
            <a:r>
              <a:rPr lang="en-GB" dirty="0" smtClean="0"/>
              <a:t>` development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solidFill>
                <a:srgbClr val="374652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14745"/>
              </p:ext>
            </p:extLst>
          </p:nvPr>
        </p:nvGraphicFramePr>
        <p:xfrm>
          <a:off x="457200" y="2348880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20520"/>
              </p:ext>
            </p:extLst>
          </p:nvPr>
        </p:nvGraphicFramePr>
        <p:xfrm>
          <a:off x="467544" y="5890984"/>
          <a:ext cx="2016224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round 60% </a:t>
                      </a:r>
                      <a:r>
                        <a:rPr lang="en-US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70% 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24755"/>
              </p:ext>
            </p:extLst>
          </p:nvPr>
        </p:nvGraphicFramePr>
        <p:xfrm>
          <a:off x="3419872" y="5890984"/>
          <a:ext cx="2088232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round 20% </a:t>
                      </a:r>
                      <a:r>
                        <a:rPr lang="en-US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30% 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32404"/>
              </p:ext>
            </p:extLst>
          </p:nvPr>
        </p:nvGraphicFramePr>
        <p:xfrm>
          <a:off x="6372200" y="5877272"/>
          <a:ext cx="2088232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round 5% </a:t>
                      </a:r>
                      <a:r>
                        <a:rPr lang="en-US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10% 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70656" y="1196752"/>
            <a:ext cx="8305800" cy="11289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856" y="1268760"/>
            <a:ext cx="236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Arial Narrow"/>
                <a:cs typeface="Arial Narrow"/>
              </a:rPr>
              <a:t>Education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Arial Narrow"/>
                <a:cs typeface="Arial Narrow"/>
              </a:rPr>
              <a:t>Product development support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Arial Narrow"/>
                <a:cs typeface="Arial Narrow"/>
              </a:rPr>
              <a:t>Study visits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7656" y="1268760"/>
            <a:ext cx="266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Export manager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Corporate marketing development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Education about export processes and industry insights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61856" y="1268760"/>
            <a:ext cx="2514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Support export promotion </a:t>
            </a:r>
            <a:r>
              <a:rPr lang="en-US" sz="1200" dirty="0" smtClean="0">
                <a:latin typeface="Arial Narrow"/>
                <a:cs typeface="Arial Narrow"/>
              </a:rPr>
              <a:t>activities</a:t>
            </a:r>
            <a:endParaRPr lang="en-US" sz="1200" dirty="0">
              <a:latin typeface="Arial Narrow"/>
              <a:cs typeface="Arial Narrow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Promote </a:t>
            </a:r>
            <a:r>
              <a:rPr lang="en-US" sz="1200" dirty="0" smtClean="0">
                <a:latin typeface="Arial Narrow"/>
                <a:cs typeface="Arial Narrow"/>
              </a:rPr>
              <a:t>as </a:t>
            </a:r>
            <a:r>
              <a:rPr lang="en-US" sz="1200" dirty="0">
                <a:latin typeface="Arial Narrow"/>
                <a:cs typeface="Arial Narrow"/>
              </a:rPr>
              <a:t>best </a:t>
            </a:r>
            <a:r>
              <a:rPr lang="en-US" sz="1200" dirty="0" smtClean="0">
                <a:latin typeface="Arial Narrow"/>
                <a:cs typeface="Arial Narrow"/>
              </a:rPr>
              <a:t>exporters</a:t>
            </a:r>
            <a:endParaRPr lang="en-US" sz="1200" dirty="0">
              <a:latin typeface="Arial Narrow"/>
              <a:cs typeface="Arial Narrow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latin typeface="Arial Narrow"/>
                <a:cs typeface="Arial Narrow"/>
              </a:rPr>
              <a:t>Skills training for export managers</a:t>
            </a:r>
          </a:p>
        </p:txBody>
      </p:sp>
    </p:spTree>
    <p:extLst>
      <p:ext uri="{BB962C8B-B14F-4D97-AF65-F5344CB8AC3E}">
        <p14:creationId xmlns:p14="http://schemas.microsoft.com/office/powerpoint/2010/main" val="32397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>
                <a:latin typeface="Arial" charset="0"/>
                <a:cs typeface="Arial" charset="0"/>
              </a:rPr>
              <a:t>Potential joint </a:t>
            </a:r>
            <a:r>
              <a:rPr lang="ro-RO" dirty="0" smtClean="0">
                <a:latin typeface="Arial" charset="0"/>
                <a:cs typeface="Arial" charset="0"/>
              </a:rPr>
              <a:t>projects. ”Top Exporters”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o-RO" b="1" u="sng" dirty="0" smtClean="0"/>
              <a:t>Inspiration and ”can do” attitude of exporters</a:t>
            </a:r>
          </a:p>
          <a:p>
            <a:pPr marL="0" indent="0">
              <a:buNone/>
            </a:pPr>
            <a:r>
              <a:rPr lang="ro-RO" b="1" dirty="0" smtClean="0"/>
              <a:t>Why:</a:t>
            </a:r>
          </a:p>
          <a:p>
            <a:r>
              <a:rPr lang="ro-RO" dirty="0" smtClean="0"/>
              <a:t>Motivate successful exporters</a:t>
            </a:r>
          </a:p>
          <a:p>
            <a:r>
              <a:rPr lang="ro-RO" dirty="0" smtClean="0"/>
              <a:t>Inspire beginner-exporters</a:t>
            </a:r>
          </a:p>
          <a:p>
            <a:r>
              <a:rPr lang="ro-RO" dirty="0" smtClean="0"/>
              <a:t>Shape Moldova country-brand as an exporting country</a:t>
            </a:r>
          </a:p>
          <a:p>
            <a:pPr marL="0" indent="0">
              <a:buNone/>
            </a:pPr>
            <a:r>
              <a:rPr lang="ro-RO" b="1" dirty="0" smtClean="0"/>
              <a:t>How:</a:t>
            </a:r>
            <a:endParaRPr lang="ro-RO" b="1" dirty="0"/>
          </a:p>
          <a:p>
            <a:r>
              <a:rPr lang="ro-RO" dirty="0" smtClean="0"/>
              <a:t>Success stories rather than statistics</a:t>
            </a:r>
          </a:p>
          <a:p>
            <a:r>
              <a:rPr lang="ro-RO" dirty="0" smtClean="0"/>
              <a:t>10 stories from exporters/experts</a:t>
            </a:r>
          </a:p>
          <a:p>
            <a:r>
              <a:rPr lang="ro-RO" dirty="0" smtClean="0"/>
              <a:t>10 stories from the public/business environment</a:t>
            </a:r>
          </a:p>
          <a:p>
            <a:r>
              <a:rPr lang="ro-RO" dirty="0" smtClean="0"/>
              <a:t>Public voting of most ambitious and outstanding success stories in export</a:t>
            </a:r>
          </a:p>
          <a:p>
            <a:r>
              <a:rPr lang="ro-RO" dirty="0" smtClean="0"/>
              <a:t>Awarding during the Exporters Forum</a:t>
            </a:r>
          </a:p>
          <a:p>
            <a:r>
              <a:rPr lang="ro-RO" dirty="0" smtClean="0"/>
              <a:t>Launch of the ”Flagman” hard-cover publication (succes-stories, nature treasures &amp; monuments, representative products)</a:t>
            </a:r>
          </a:p>
          <a:p>
            <a:pPr marL="0" indent="0">
              <a:buNone/>
            </a:pPr>
            <a:r>
              <a:rPr lang="ro-RO" b="1" dirty="0" smtClean="0"/>
              <a:t>When:</a:t>
            </a:r>
          </a:p>
          <a:p>
            <a:r>
              <a:rPr lang="ro-RO" dirty="0" smtClean="0"/>
              <a:t>June 2015 or September 2015, tbd </a:t>
            </a:r>
          </a:p>
          <a:p>
            <a:endParaRPr lang="en-GB" dirty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solidFill>
                <a:srgbClr val="37465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>
                <a:latin typeface="Arial" charset="0"/>
                <a:cs typeface="Arial" charset="0"/>
              </a:rPr>
              <a:t>Potential joint </a:t>
            </a:r>
            <a:r>
              <a:rPr lang="ro-RO" dirty="0" smtClean="0">
                <a:latin typeface="Arial" charset="0"/>
                <a:cs typeface="Arial" charset="0"/>
              </a:rPr>
              <a:t>projects. ”Exporters Academy”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r>
              <a:rPr lang="ro-RO" dirty="0" smtClean="0"/>
              <a:t>10 modules over 20 weeks overall (Q3-Q4 of 2015-16)</a:t>
            </a:r>
          </a:p>
          <a:p>
            <a:r>
              <a:rPr lang="ro-RO" dirty="0" smtClean="0"/>
              <a:t>Diverse topics covering but not limited to: international trade, trade regimes of different regions/countries, market research, forecasting, sourcing, packaging/storage/transportation options</a:t>
            </a:r>
          </a:p>
          <a:p>
            <a:r>
              <a:rPr lang="ro-RO" dirty="0" smtClean="0"/>
              <a:t>Invited speakers &amp; trainers</a:t>
            </a:r>
            <a:endParaRPr lang="ro-RO" dirty="0"/>
          </a:p>
          <a:p>
            <a:r>
              <a:rPr lang="ro-RO" dirty="0" smtClean="0"/>
              <a:t>Format: trainings, seminars, workshops, team-play &amp; tests</a:t>
            </a:r>
          </a:p>
          <a:p>
            <a:r>
              <a:rPr lang="ro-RO" dirty="0" smtClean="0"/>
              <a:t>Open for current export managers and international trade decision-makers</a:t>
            </a:r>
          </a:p>
          <a:p>
            <a:r>
              <a:rPr lang="ro-RO" dirty="0" smtClean="0"/>
              <a:t>Result: 15-20 next-generation export managers</a:t>
            </a:r>
            <a:endParaRPr lang="en-GB" dirty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solidFill>
                <a:srgbClr val="374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16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7042D0-0FD3-4AD6-B90B-70E4F8940E13}" type="datetime3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 February 2015</a:t>
            </a:fld>
            <a:endParaRPr lang="ru-RU"/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A4F89-CA76-432C-96C3-D52967ABE7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  <p:sp>
        <p:nvSpPr>
          <p:cNvPr id="1026" name="AutoShape 2" descr="data:image/jpeg;base64,/9j/4AAQSkZJRgABAQAAAQABAAD/2wCEAAkGBxQPERQUERQUFBQQFRYYFxYWDxQVHBcYGRUYFxoXFBYdHCggGBolGx0WITEhJikrLi4uGh8zODMsNyguLisBCgoKDg0OGxAQGy8mICQ0LC8tNDQ0LCwvLCwtLCwsLCwsLCwsLCw0LDQsLCwsLCwsLCwsLCwsLCwsLCwsLCwsLP/AABEIAIcBdQMBEQACEQEDEQH/xAAcAAEAAwEBAQEBAAAAAAAAAAAABQYHBAIDAQj/xABGEAABAwIDBAcEBQoDCQAAAAABAAIDBBEFEiEGEzFRByJBYXGBkTJyobEUQlKSshYjJDNTYnPB0vAXk5UVJjRDgpSiwtH/xAAaAQEAAwEBAQAAAAAAAAAAAAAAAwQFAgEG/8QALxEBAAICAQMBBwMEAwEAAAAAAAECAwQRBRIhMRMUIjJBUWEzgaEVI3GxNFKRwf/aAAwDAQACEQMRAD8A3FAQEBAQEBAQEBAQEBAQEBAQEBAQEBAQEBAQEBAQEBAQEBAQEBAQEBAQEBAQEBAQEBAQEBAQEBAQEBAQEBAQEBAQEBAQEBAQEBAQEBAQEBAQEBAQEBAQEBAQEBAQEBAQEBAQEBAQfl0Edi+OQUjbzyNZfgL3cfdaNSpMeG+SeKRyiyZqY45tKpVPSnTtNo4Zn95ytB8NSVer0zJPrMKVup449Il4h6VoSevBKBzaWO+FwvbdLyfSYeR1On1iVnwTaqmrdIZBm+w7qu9Dx8rqnl1smL5oW8Wzjy/LKZuoFh+3QLoF0C6BdAugXQLoF0C6BdAugXQLoF0C6BdBw4visdJE6WY2Y23AEkk8ABzXeLHbJbtr6o8mSuOvdb0cmy2PjEInStYWNEjmtBNzYAansB14KTYwTht2y4188Zq90Jm6gTl0C6BdAugXQLoF0H6gICAgICAgICAgICAg/CgqG3W14oG7uKzqh40HEMH23D5DtV3T1JzTzPoo7m3GKOI9WOVlU+Z5fK8ve7i5xv8A2O5fQUpWkdtfRg3va88yt+zPR5NVNEk7jBG7UDL13DnY6NHj6LP2Oo1pPbTzK9g6fa/m/iFxj2Aw+MWkaXHm+oe2/k1wCozv7FvSV+NHXr4l86vo5pHjNTukhcNWubKXgHsPWJPoQkdQyx4vHMPJ0MU+aTwkcFr54Htpq2znHSKdo6sth7LvsyW1t2qHLSlo78f7x9k2K96z2ZP/AFP1E7Y2ue9wa1gJc4mwAHEkqtWJmeIWZmIjmXLS41Tysc+OaJzI/bcJG2b7x4Bd2xXrPEx5RxlpMcxPhEu27oQ7Lvx4hjyPvWsp40s8xz2offcPPHKeo6yOdofE9sjDwc1wcPUKvalqzxaFit62jmsuXFccp6S2/lYwngCesfBo1K6x4b5Pljlzkz0x/NLgottKKZ2Vs7QToM4LL+BcAFLfUzVjmao67eG08RKfBuqyyjKbaGmlmMLJWulBcCwXvdt8w4dlipbYMla90x4Q1z0tbtifL54ttPS0ptNMwOH1Qczh4tbche49fLk81h5k2ceP5pctFtvQzGzZ2tJ+2HR/FwAXd9PNXzNXFdzDbxErC031Gt1WWYnlH4rjcFJl38jY898t762tfgO8KTHhvk+WOUeTNTH80vrLikTIhM6RjYnAEPc4NBBFxa/PkvIx2m3bEeXs5axXumfD44NjsNZn3D84jIDjlcBc6ixI1XWXDfF88PMWamT5ZfLFtpaWkNppmtd9gdZ33Rche49fLk+WrnJs48fzSj6bb+hkNt8W9743tHqRZS20c9Y9Edd7DM8crFTztkaHMc1zXahzXBwPgQqsxMTxKzFotHMSz3pF2mpp6aSCN5MrZGgtyOHsu11IstTQ18lckXmPDM3tjHbHNIny+XR5tPS0lJu55cj9451sjjobW1AXu9rZcmXurHhzpbGPHj4tK/YTisVWzeQOzsBLb5SNRxGoWZkx2xz229Wnjy1yR3VcOJ7XUdMS2SZuYcWtu8jxDb281Lj1cuTzFUV9rFT1lzUe3dDKbCcNJ/aMdGPVwsuraWavmaua7uG3jlY43hwBBBB1BBuCO4qrxMeq1ExPmHpHqKxjaKmo/wBfK1p45R1neOQa271Ni18mT5YQZNjHj+aUB/iZR3t+etz3Qt6Xv8FZ/pubj6K/9RxcrHhGOQVjc0EjX24jg5vvNOoVTLhvini8cLWPNTJHNZSajSiAgICAgICAgICAgIOevqmwxPkf7MbS4+AF11Ss2tFY+rm9u2s2l/O+J176mV8shu6R1z3cgO4DRfVYscY6RWHy2XJOS02laejLABVVBlkF46exseDpD7IPcOPoqPUdicdO2vrP+l3QwRe/db0hN9IO2kkUjqaldkLLbyQcbkXys5aHUqvpaUXjvv8Assbu5NZ7KM1mlc83e5zieJc4uPqVsRSsekMmb2n1l14Xi89K4OhkewjsDtD7zToVHkwY8kcWh3jz5KTzWWw7L4yzFqU7xoD2ECRoPBws5r2HiNRcciO5YGzgnXycR6N7XzRsU8+rv2vFqCp7fzD/AMKi1v1q/wCYd7P6Nv8ADF9n6CeteKWJ1mvOd9/ZGUWzO52vYDmQvodi+PFHtLev0YOCl8s+zr6L9/hXFktv5M9vayNy393jbzWZ/Vb8+nhpf0unHr5VWhrKjAqtzH9YW6zQTlkaR1Xt5G/8wrt6Y9zFFoUq3vqZJiXbs9slNixdVVMpayRx61rufY2OW+jWjgPBRZtumtxjxx5S4dW+x/cvPhI410YZYy6mlc5zRfI8DrdzXC1j4hRYuqTNuLx4SZem8V5pL30WbQvLzSTEmwJizcW5faZ4doHZYrzqOvXj2tf3ddPzzz7O37KbXV0lPXVL4iWvMs7QRxGZ7mnL32WjXHW+GsW9PDPte1Mtpr6+Vr2f6NXStElXI5hfru2+1r9tx4Hut5qjm6jFZ7cUfuu4enzaO7JLuxToujLSaeV7XjgJLOafEgAjx1UePql4n445hJk6ZWY+CfKC2W2kmwuo+jVWbdB2VzXG+7J4PYfs93C2qsbGtTYp7TH6/wC1fX2L4L9mT0SvTGb/AEW3A7z/ANFD0qPNkvU55iqAwnD6nGXsZmyw0zGsuQcrAAB1R9Z5tf8AsKzkyYtSJn1mVfHTJtTEfSE9j87cCp/o1K5xmqTmc91rtAAbcAcCeA8yquCs7d/aZPSFnNaNWnZj9ZfLZro6M7RLWve3edbdj2jfW8jjwJ5LrP1GKT24o9HmDp83+LJKbrejKkc0iMyRu7HZ8482n/6FXp1LLE+fKxfp2KY8KlSVNTgFVkku6F+pAvle29s7OTxy8uRV21ce5j7q+qjW2TUyds+iY292ZpoqV9VEHF8j2uzbwkHeOuSB5qHS2ck5Ix29IT7mvjjHOSvrLm2C2Qp66mMkwfmEjm9WTKLANI0811u7eXFk7a+jjT1ceWndZ62trxhzBh9AXgvOaQ5szrvtZjTxBOh58Oa81sftp9vl+n/x7s5PYx7HE6tn+jJuQPrHuzOF92w2y+87iT4fFcZupTzxijw7w9OiY5yS7sT6Mad7fzD3xP7Mzt40+IOvoVHj6nkifi8wkydNxzHw+Fe2ZxefCKv6LU33TnAEE3Dc2jZIz9knj59oVrPhx7GL2mP1VcGW+vk9nf0Xbb3aM0FODH+tmJazu5ut22+ZCz9PX9tfz6R6tDc2PZU8esqFsjsdJiRM9Q9zYy49bi+Q9tieA71p7O5XB8GOPLN1tS2f47z4XV/RxQltgyQH7Qmff4m3wWf/AFDP92hPT8P2cOA9HppasSidxjZq0NBa4n7LyNMvz7l3m6h7TH2zXyjw6Hs8ndE+F/Wc0hAQEBAQEBAQEBAQEHNiVIyeJ8covHILOGYtuOVwQQuq2tWea+rm9YtWYn0Vr8hcN/ZD/upf61a992fup+56/wBk1gmDwUbCymblY52Y9dzrmwF7uJ7AFXy5cmSebys4sVMccU9EbVbLYfM90j42Oe8kuO+dqTx+spq7OescRPhDbXwWnmXj8j8NH/Kj/wA139S6972Pu8911/s8HZDDP2UX+e7+pPetn7z/AOPPdtb7QkcHwyjo830fds3ls1pib2vbi48yosl8uT5+ZS4qYcfy8PO1sgdQVRaQRuZOBB+qmvExmrz94NmYnDbj7Kb0Nwj9JfbX822/d1jb5ei0OqzPwwodLrHxS01ZDXZX0xsAlpzbUxyAnnZzbfM+q2ulT8NoY3VI+Ksr9smwNoqYDQblnxaCfisrYnnLbn7tPXjjHWISpUSZj+Dsy4+QNB9In+LXlbuWedLz9oYWKONzx95fHZ2kbNjbmvsQ2oqH2PaWueR8bHyXWe811PH2hzgpFtrz95bMFgN9+oMt6YqNokglFg57Xtd3htiPmVs9LtMxarG6nSImLIna6oMtBhrncd3IPulrR8AptSsVzZIhDtTzhxzLRtgKIQ0EFhrI3eO7y/XXysPJZO5ebZrNXTpFMMKPibBU4+GSatbIwWPJjA+3gTf1Wljn2elMwzskd+5xK57d4hVQQxmja9z3Ps7LAZbNyk6ixtrbVZ2pjxXtMZJ8NDbyZKVj2ceVK/KTGf2U3+nn+haHu+n/ANv5Z/vO19v4ReOTYlWhoqKedwYSW2ontIuLHUN4KfDGthnmlv5QZrbGWOLV/hatow8YDCJGua9ohBDmkEWdbUHUHRUtaYncmY/K7sc+6Rz+Hd0Rn9Cf/Hd+Fij6n+t+yTpv6X7q5sw0VOOSvk1LHzPF+bDkb6C3orex/b1IiPwq4I79qZladvcUrad0IomPcHB5eW05l4FuUE5TbtVHTxYbxPtZ4XNzLlpx7OFU/KTGf2U3+nn+hXfd9P8A7fype87f2/hEY4MRrXNdPTzucwEAiie02OvY3VWMM62KJitvX8oMvt8sxNq+n4SfSlM4yUodcWpmusRaznEh1xz0Ci6dEdtpj7puoTPdWPw1LAqdsVNCxvBkbAPujVY2W02vaZ+7Yw1itIiHeo0og9ICAgICAgICAgICAgIILbiEvw+pDeO7J+6Q7+Sn1ZiM1efug2o5w2/wwS/93X0/bH2fM90/drXRJiW8pnwk9aF5IF/qP1/FmWH1PF25O6Pq2+nZO7HNZ+jPdrsIdRVckdiGkl0Z5sdqLeHDyWpqZK5ccT9WZtY7Y8kwhlZ4hW5l+WTiDlYNntjqivY6SIMaxptd7i3Me3LYG9lUz7mLDPbb1WsGpkzRzVf6fA30GDVUUhaXlkzjlJI1bYakDsAWXbNGXarav4acYZxatqz+Uf0NezU+9H8nKbqvrVF0v5bNJWS1mW9Mv6ym9yT5sWz0r5bfsxuq+tf3X7Zb/gqb+DH+ELLz/q2/y1MH6cJRRJWRYaP94D/Hl/A5bl/+F+0MOn/M/eUGcSNJickwF91UykjmC9wcPQlWfZe114p+FaMns882/LbsLxGOqjbJC4OY4cR2dzh2Ecl87fHbHbttD6HHkrevdWXTJIGglxAA1JJsB4lcR5niHczEeZYxtzjP+06tkdP12s6kdvrucdXDu4eQut/TxewxTa/18sHby+3yxWiQ6TaEU0FDEOEUb235kBlz63UfT79972Sb9OylK/ZouzA/Q6b+DH+ELJ2P1bf5auD9OrOukGnfRYjHVsHVeWOHLMywcwnsu23qVq6Voy4JxSy9ys4s0ZIaTg2LRVkQkhcHAjUX1ae1rh2ELJy4rYrTWzVxZa5I7od91Ek8M92s6QHQziGjEcpbo4kOdd5NgxliL2+Z7lqa2hF6TfJ4ZuxvTW/bj8pTb2nkkwp2cDeMEb3ho0uCM1u4a+ih0rVrsRx6Jdytra88+qP6IKppppY79dkuYi/1XNaAfUEKbqlZ9pFvwi6ZaOya/lX8Yc7CcX3xad3I4v0+sx/tgd4N9PDmrOLjZ1ez6wrZedfZ7vpLVqCtZOxskTg9jhcEH+7HuWLelqTxZs0vW8c1fdzwBc6AcSTa3muY5meHUzHHLOsU2/lfViChbHI0uDA5zXOzOvqW2I6o59xK1MehWMXfknhl33rTl7McPp0tYO6SKOoaL7m7X2H1XWs7wDvmnTM0VvNJ+r3qOKbVi/2SHR5tOyogZDI4CaEBtifbaBYObz04hRb2tbHebRHiUuls1vSKzPmFyuqC9yj4McgfOadsjTK0Zi0G/lfgSOXFSThvFO+Y8I4zUm3ZE+Umo0ogICAgICAgICAgICDzKwOBBFwRYg9oPYU54eTHMME2u2edh85YQTG65idzbyJ+0OB9e1fTauzGan5+r5va15w34+jn2bxp9BO2ZmoGj23tmYeI/mO8LvYwRmp2y41804r90NbqqakxymBBvbg4WD4nHiCP5HQrBrbLqXblq4tqij1vRjVNd+bfFI3sJcWHzFj81pU6njmPijhnX6bkifhlIYL0XuzB1XIA0fUjuSe4vPAeAUWbqnjikJcXTJ55vK4VGIRwOjo6QN3tgA1o6sLBxkk5WHAHVxtzus+Mdrc5L+n+1+cla8Y6ev8Ap1bSUrpKKeNgL3uhc1o7XHLYea4wWiuWtp+7vPWbYprH2VnovweelE+/jdHnLMua2tg6/A+CudRzUyTXsnlT6fivjie6F8Wc0medKWDT1UkBgidIGNkDi22hJba+vcVqdOz48cW754ZfUMN8kx2wuOzcLo6SBjwWuZEwOB4ggWsVn5pickzC/giYxxEpJRpWa0WA1DcbM5icId7I7PpaxjcAeN+K1r7GP3Xs58smuC8bXfx4V3CsOZVYvLDKLsklqQeY/WEEd4IBVvLktj1otX8KmLHGTYms/lIVWxVfQvLqORz2ntjl3brfvsJAd8VDXdwZY4ywmtp58U845cc+DYtWHJKJ3N5SShrPEi9j6FSRm1MXmvCOcW1k8W5XnYzYhlCd7IRJORa4HVYDxDL9ves3a3bZvhjxDR1dKMXxT5lwdKOCz1e4+jxOkyCTNYtFr5bcSORUvTs1MXd3yi38N8nHbC34DC6OmgY8WcyJgcORDQCFRy2i15mF7DExSIl6xfC46uJ0UzczXeoPY5p7CF5jyWx27qvcuKuSvbZmddsBWUjy+ikLh2Fku6fbk7UB3r5LXpv4ckcZYZN9HLjnnHL5f7Bxip6krpQw8c9S0N8w113ei99vp08xHn/Dn2O3k8WlbNktgo6JwllcJZhwNrNZ7oPE95+CpbO9bLHbHiF3W0a4p7reZW6eIPaWuF2uBBB7QdCCqMTMTzC9MRMcSrGyWxrcPnnkDswfZsd+LWcSHd97DyCubO3OatY+3qqa2pGG0z90ttFgMVfFu5hw1a4e0w82n+XaocOe2G3dVNnwVy14szifYjEKJxNJI5zT2xTbon3mFwB+K1a7uvlj+5DKnTz4p/ty/PyYxas6tQ97Wdu8qBl+40m/onvOri80jz/g922sni0rtslsZFh/XJ3kxFi8i2XmGDs8eKz9ncvm8ekL+tp1w+fWVkliD2lrgC1wsQRcEHsI7VUiePMLcxz4lm2P9GRzF9G8AXuI3kjL7j+Xj6rWw9SjjjJDKzdOnnnHKI/I/FXdVzn5f3q27fTMfkp/e9WPMR/CH3Tanxz/ACs2yfR2KZ7Zah+d7DdrWEhrTzLuLj6DxVTZ6hOSO2scQta+hFJ7rTzK/rNaQgICAgICAgICAgICD8KCOxvB4qyIxTNu06g9rT9pp7CpMWW2K3dVHlxVyV7bMi2i2EqaQksaZ4uxzG6gfvs4+YuPBbuDfx5I4nxLCz6OTHPMeYV6hr5aZ+aF7o3jta4jyI7R3FW70plji0cqtb3xzzE8LTTdJdYwWcIZO90ZB/8AFwHwVG/TcM/WYXK9Ry+nqlqTEcXxPRgFPE7jIIzHp3FxLj/0+qr2x6mD18ysVybWb8QuuzWzsdCwht3yP1kld7Tz393cqGfYtlnz6fSF/Bgrij8pqygWBAQEBAQEGUbI4bK7F5JhG7dRz1OZ9rDUyAAE8Tcjgtnay092inPnwxdbFf3ibceOZausZtFkBAQEBAQLICAgICAgWQEBAQEAIPSAgICAgICAgICAgICAgICDjq8Kgm1lhik9+JjvmF3XLevyzMI7YqW9Yh5psGp4jeOCFh5thY35Be2y5Letp/8ASuHHX0rDuUaQQEBAQEBAQEH4GgcEH6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24671"/>
              </a:solidFill>
            </a:endParaRPr>
          </a:p>
        </p:txBody>
      </p:sp>
      <p:sp>
        <p:nvSpPr>
          <p:cNvPr id="1028" name="AutoShape 4" descr="data:image/jpeg;base64,/9j/4AAQSkZJRgABAQAAAQABAAD/2wCEAAkGBxQPERQUERQUFBQQFRYYFxYWDxQVHBcYGRUYFxoXFBYdHCggGBolGx0WITEhJikrLi4uGh8zODMsNyguLisBCgoKDg0OGxAQGy8mICQ0LC8tNDQ0LCwvLCwtLCwsLCwsLCwsLCw0LDQsLCwsLCwsLCwsLCwsLCwsLCwsLCwsLP/AABEIAIcBdQMBEQACEQEDEQH/xAAcAAEAAwEBAQEBAAAAAAAAAAAABQYHBAIDAQj/xABGEAABAwIDBAcEBQoDCQAAAAABAAIDBBEFEiEGEzFRByJBYXGBkTJyobEUQlKSshYjJDNTYnPB0vAXk5UVJjRDgpSiwtH/xAAaAQEAAwEBAQAAAAAAAAAAAAAAAwQFAgEG/8QALxEBAAICAQMBBwMEAwEAAAAAAAECAwQRBRIhMRMUIjJBUWEzgaEVI3GxNFKRwf/aAAwDAQACEQMRAD8A3FAQEBAQEBAQEBAQEBAQEBAQEBAQEBAQEBAQEBAQEBAQEBAQEBAQEBAQEBAQEBAQEBAQEBAQEBAQEBAQEBAQEBAQEBAQEBAQEBAQEBAQEBAQEBAQEBAQEBAQEBAQEBAQEBAQEBAQfl0Edi+OQUjbzyNZfgL3cfdaNSpMeG+SeKRyiyZqY45tKpVPSnTtNo4Zn95ytB8NSVer0zJPrMKVup449Il4h6VoSevBKBzaWO+FwvbdLyfSYeR1On1iVnwTaqmrdIZBm+w7qu9Dx8rqnl1smL5oW8Wzjy/LKZuoFh+3QLoF0C6BdAugXQLoF0C6BdAugXQLoF0C6BdBw4visdJE6WY2Y23AEkk8ABzXeLHbJbtr6o8mSuOvdb0cmy2PjEInStYWNEjmtBNzYAansB14KTYwTht2y4188Zq90Jm6gTl0C6BdAugXQLoF0H6gICAgICAgICAgICAg/CgqG3W14oG7uKzqh40HEMH23D5DtV3T1JzTzPoo7m3GKOI9WOVlU+Z5fK8ve7i5xv8A2O5fQUpWkdtfRg3va88yt+zPR5NVNEk7jBG7UDL13DnY6NHj6LP2Oo1pPbTzK9g6fa/m/iFxj2Aw+MWkaXHm+oe2/k1wCozv7FvSV+NHXr4l86vo5pHjNTukhcNWubKXgHsPWJPoQkdQyx4vHMPJ0MU+aTwkcFr54Htpq2znHSKdo6sth7LvsyW1t2qHLSlo78f7x9k2K96z2ZP/AFP1E7Y2ue9wa1gJc4mwAHEkqtWJmeIWZmIjmXLS41Tysc+OaJzI/bcJG2b7x4Bd2xXrPEx5RxlpMcxPhEu27oQ7Lvx4hjyPvWsp40s8xz2offcPPHKeo6yOdofE9sjDwc1wcPUKvalqzxaFit62jmsuXFccp6S2/lYwngCesfBo1K6x4b5Pljlzkz0x/NLgottKKZ2Vs7QToM4LL+BcAFLfUzVjmao67eG08RKfBuqyyjKbaGmlmMLJWulBcCwXvdt8w4dlipbYMla90x4Q1z0tbtifL54ttPS0ptNMwOH1Qczh4tbche49fLk81h5k2ceP5pctFtvQzGzZ2tJ+2HR/FwAXd9PNXzNXFdzDbxErC031Gt1WWYnlH4rjcFJl38jY898t762tfgO8KTHhvk+WOUeTNTH80vrLikTIhM6RjYnAEPc4NBBFxa/PkvIx2m3bEeXs5axXumfD44NjsNZn3D84jIDjlcBc6ixI1XWXDfF88PMWamT5ZfLFtpaWkNppmtd9gdZ33Rche49fLk+WrnJs48fzSj6bb+hkNt8W9743tHqRZS20c9Y9Edd7DM8crFTztkaHMc1zXahzXBwPgQqsxMTxKzFotHMSz3pF2mpp6aSCN5MrZGgtyOHsu11IstTQ18lckXmPDM3tjHbHNIny+XR5tPS0lJu55cj9451sjjobW1AXu9rZcmXurHhzpbGPHj4tK/YTisVWzeQOzsBLb5SNRxGoWZkx2xz229Wnjy1yR3VcOJ7XUdMS2SZuYcWtu8jxDb281Lj1cuTzFUV9rFT1lzUe3dDKbCcNJ/aMdGPVwsuraWavmaua7uG3jlY43hwBBBB1BBuCO4qrxMeq1ExPmHpHqKxjaKmo/wBfK1p45R1neOQa271Ni18mT5YQZNjHj+aUB/iZR3t+etz3Qt6Xv8FZ/pubj6K/9RxcrHhGOQVjc0EjX24jg5vvNOoVTLhvini8cLWPNTJHNZSajSiAgICAgICAgICAgIOevqmwxPkf7MbS4+AF11Ss2tFY+rm9u2s2l/O+J176mV8shu6R1z3cgO4DRfVYscY6RWHy2XJOS02laejLABVVBlkF46exseDpD7IPcOPoqPUdicdO2vrP+l3QwRe/db0hN9IO2kkUjqaldkLLbyQcbkXys5aHUqvpaUXjvv8Assbu5NZ7KM1mlc83e5zieJc4uPqVsRSsekMmb2n1l14Xi89K4OhkewjsDtD7zToVHkwY8kcWh3jz5KTzWWw7L4yzFqU7xoD2ECRoPBws5r2HiNRcciO5YGzgnXycR6N7XzRsU8+rv2vFqCp7fzD/AMKi1v1q/wCYd7P6Nv8ADF9n6CeteKWJ1mvOd9/ZGUWzO52vYDmQvodi+PFHtLev0YOCl8s+zr6L9/hXFktv5M9vayNy393jbzWZ/Vb8+nhpf0unHr5VWhrKjAqtzH9YW6zQTlkaR1Xt5G/8wrt6Y9zFFoUq3vqZJiXbs9slNixdVVMpayRx61rufY2OW+jWjgPBRZtumtxjxx5S4dW+x/cvPhI410YZYy6mlc5zRfI8DrdzXC1j4hRYuqTNuLx4SZem8V5pL30WbQvLzSTEmwJizcW5faZ4doHZYrzqOvXj2tf3ddPzzz7O37KbXV0lPXVL4iWvMs7QRxGZ7mnL32WjXHW+GsW9PDPte1Mtpr6+Vr2f6NXStElXI5hfru2+1r9tx4Hut5qjm6jFZ7cUfuu4enzaO7JLuxToujLSaeV7XjgJLOafEgAjx1UePql4n445hJk6ZWY+CfKC2W2kmwuo+jVWbdB2VzXG+7J4PYfs93C2qsbGtTYp7TH6/wC1fX2L4L9mT0SvTGb/AEW3A7z/ANFD0qPNkvU55iqAwnD6nGXsZmyw0zGsuQcrAAB1R9Z5tf8AsKzkyYtSJn1mVfHTJtTEfSE9j87cCp/o1K5xmqTmc91rtAAbcAcCeA8yquCs7d/aZPSFnNaNWnZj9ZfLZro6M7RLWve3edbdj2jfW8jjwJ5LrP1GKT24o9HmDp83+LJKbrejKkc0iMyRu7HZ8482n/6FXp1LLE+fKxfp2KY8KlSVNTgFVkku6F+pAvle29s7OTxy8uRV21ce5j7q+qjW2TUyds+iY292ZpoqV9VEHF8j2uzbwkHeOuSB5qHS2ck5Ix29IT7mvjjHOSvrLm2C2Qp66mMkwfmEjm9WTKLANI0811u7eXFk7a+jjT1ceWndZ62trxhzBh9AXgvOaQ5szrvtZjTxBOh58Oa81sftp9vl+n/x7s5PYx7HE6tn+jJuQPrHuzOF92w2y+87iT4fFcZupTzxijw7w9OiY5yS7sT6Mad7fzD3xP7Mzt40+IOvoVHj6nkifi8wkydNxzHw+Fe2ZxefCKv6LU33TnAEE3Dc2jZIz9knj59oVrPhx7GL2mP1VcGW+vk9nf0Xbb3aM0FODH+tmJazu5ut22+ZCz9PX9tfz6R6tDc2PZU8esqFsjsdJiRM9Q9zYy49bi+Q9tieA71p7O5XB8GOPLN1tS2f47z4XV/RxQltgyQH7Qmff4m3wWf/AFDP92hPT8P2cOA9HppasSidxjZq0NBa4n7LyNMvz7l3m6h7TH2zXyjw6Hs8ndE+F/Wc0hAQEBAQEBAQEBAQEHNiVIyeJ8covHILOGYtuOVwQQuq2tWea+rm9YtWYn0Vr8hcN/ZD/upf61a992fup+56/wBk1gmDwUbCymblY52Y9dzrmwF7uJ7AFXy5cmSebys4sVMccU9EbVbLYfM90j42Oe8kuO+dqTx+spq7OescRPhDbXwWnmXj8j8NH/Kj/wA139S6972Pu8911/s8HZDDP2UX+e7+pPetn7z/AOPPdtb7QkcHwyjo830fds3ls1pib2vbi48yosl8uT5+ZS4qYcfy8PO1sgdQVRaQRuZOBB+qmvExmrz94NmYnDbj7Kb0Nwj9JfbX822/d1jb5ei0OqzPwwodLrHxS01ZDXZX0xsAlpzbUxyAnnZzbfM+q2ulT8NoY3VI+Ksr9smwNoqYDQblnxaCfisrYnnLbn7tPXjjHWISpUSZj+Dsy4+QNB9In+LXlbuWedLz9oYWKONzx95fHZ2kbNjbmvsQ2oqH2PaWueR8bHyXWe811PH2hzgpFtrz95bMFgN9+oMt6YqNokglFg57Xtd3htiPmVs9LtMxarG6nSImLIna6oMtBhrncd3IPulrR8AptSsVzZIhDtTzhxzLRtgKIQ0EFhrI3eO7y/XXysPJZO5ebZrNXTpFMMKPibBU4+GSatbIwWPJjA+3gTf1Wljn2elMwzskd+5xK57d4hVQQxmja9z3Ps7LAZbNyk6ixtrbVZ2pjxXtMZJ8NDbyZKVj2ceVK/KTGf2U3+nn+haHu+n/ANv5Z/vO19v4ReOTYlWhoqKedwYSW2ontIuLHUN4KfDGthnmlv5QZrbGWOLV/hatow8YDCJGua9ohBDmkEWdbUHUHRUtaYncmY/K7sc+6Rz+Hd0Rn9Cf/Hd+Fij6n+t+yTpv6X7q5sw0VOOSvk1LHzPF+bDkb6C3orex/b1IiPwq4I79qZladvcUrad0IomPcHB5eW05l4FuUE5TbtVHTxYbxPtZ4XNzLlpx7OFU/KTGf2U3+nn+hXfd9P8A7fype87f2/hEY4MRrXNdPTzucwEAiie02OvY3VWMM62KJitvX8oMvt8sxNq+n4SfSlM4yUodcWpmusRaznEh1xz0Ci6dEdtpj7puoTPdWPw1LAqdsVNCxvBkbAPujVY2W02vaZ+7Yw1itIiHeo0og9ICAgICAgICAgICAgIILbiEvw+pDeO7J+6Q7+Sn1ZiM1efug2o5w2/wwS/93X0/bH2fM90/drXRJiW8pnwk9aF5IF/qP1/FmWH1PF25O6Pq2+nZO7HNZ+jPdrsIdRVckdiGkl0Z5sdqLeHDyWpqZK5ccT9WZtY7Y8kwhlZ4hW5l+WTiDlYNntjqivY6SIMaxptd7i3Me3LYG9lUz7mLDPbb1WsGpkzRzVf6fA30GDVUUhaXlkzjlJI1bYakDsAWXbNGXarav4acYZxatqz+Uf0NezU+9H8nKbqvrVF0v5bNJWS1mW9Mv6ym9yT5sWz0r5bfsxuq+tf3X7Zb/gqb+DH+ELLz/q2/y1MH6cJRRJWRYaP94D/Hl/A5bl/+F+0MOn/M/eUGcSNJickwF91UykjmC9wcPQlWfZe114p+FaMns882/LbsLxGOqjbJC4OY4cR2dzh2Ecl87fHbHbttD6HHkrevdWXTJIGglxAA1JJsB4lcR5niHczEeZYxtzjP+06tkdP12s6kdvrucdXDu4eQut/TxewxTa/18sHby+3yxWiQ6TaEU0FDEOEUb235kBlz63UfT79972Sb9OylK/ZouzA/Q6b+DH+ELJ2P1bf5auD9OrOukGnfRYjHVsHVeWOHLMywcwnsu23qVq6Voy4JxSy9ys4s0ZIaTg2LRVkQkhcHAjUX1ae1rh2ELJy4rYrTWzVxZa5I7od91Ek8M92s6QHQziGjEcpbo4kOdd5NgxliL2+Z7lqa2hF6TfJ4ZuxvTW/bj8pTb2nkkwp2cDeMEb3ho0uCM1u4a+ih0rVrsRx6Jdytra88+qP6IKppppY79dkuYi/1XNaAfUEKbqlZ9pFvwi6ZaOya/lX8Yc7CcX3xad3I4v0+sx/tgd4N9PDmrOLjZ1ez6wrZedfZ7vpLVqCtZOxskTg9jhcEH+7HuWLelqTxZs0vW8c1fdzwBc6AcSTa3muY5meHUzHHLOsU2/lfViChbHI0uDA5zXOzOvqW2I6o59xK1MehWMXfknhl33rTl7McPp0tYO6SKOoaL7m7X2H1XWs7wDvmnTM0VvNJ+r3qOKbVi/2SHR5tOyogZDI4CaEBtifbaBYObz04hRb2tbHebRHiUuls1vSKzPmFyuqC9yj4McgfOadsjTK0Zi0G/lfgSOXFSThvFO+Y8I4zUm3ZE+Umo0ogICAgICAgICAgICDzKwOBBFwRYg9oPYU54eTHMME2u2edh85YQTG65idzbyJ+0OB9e1fTauzGan5+r5va15w34+jn2bxp9BO2ZmoGj23tmYeI/mO8LvYwRmp2y41804r90NbqqakxymBBvbg4WD4nHiCP5HQrBrbLqXblq4tqij1vRjVNd+bfFI3sJcWHzFj81pU6njmPijhnX6bkifhlIYL0XuzB1XIA0fUjuSe4vPAeAUWbqnjikJcXTJ55vK4VGIRwOjo6QN3tgA1o6sLBxkk5WHAHVxtzus+Mdrc5L+n+1+cla8Y6ev8Ap1bSUrpKKeNgL3uhc1o7XHLYea4wWiuWtp+7vPWbYprH2VnovweelE+/jdHnLMua2tg6/A+CudRzUyTXsnlT6fivjie6F8Wc0medKWDT1UkBgidIGNkDi22hJba+vcVqdOz48cW754ZfUMN8kx2wuOzcLo6SBjwWuZEwOB4ggWsVn5pickzC/giYxxEpJRpWa0WA1DcbM5icId7I7PpaxjcAeN+K1r7GP3Xs58smuC8bXfx4V3CsOZVYvLDKLsklqQeY/WEEd4IBVvLktj1otX8KmLHGTYms/lIVWxVfQvLqORz2ntjl3brfvsJAd8VDXdwZY4ywmtp58U845cc+DYtWHJKJ3N5SShrPEi9j6FSRm1MXmvCOcW1k8W5XnYzYhlCd7IRJORa4HVYDxDL9ves3a3bZvhjxDR1dKMXxT5lwdKOCz1e4+jxOkyCTNYtFr5bcSORUvTs1MXd3yi38N8nHbC34DC6OmgY8WcyJgcORDQCFRy2i15mF7DExSIl6xfC46uJ0UzczXeoPY5p7CF5jyWx27qvcuKuSvbZmddsBWUjy+ikLh2Fku6fbk7UB3r5LXpv4ckcZYZN9HLjnnHL5f7Bxip6krpQw8c9S0N8w113ei99vp08xHn/Dn2O3k8WlbNktgo6JwllcJZhwNrNZ7oPE95+CpbO9bLHbHiF3W0a4p7reZW6eIPaWuF2uBBB7QdCCqMTMTzC9MRMcSrGyWxrcPnnkDswfZsd+LWcSHd97DyCubO3OatY+3qqa2pGG0z90ttFgMVfFu5hw1a4e0w82n+XaocOe2G3dVNnwVy14szifYjEKJxNJI5zT2xTbon3mFwB+K1a7uvlj+5DKnTz4p/ty/PyYxas6tQ97Wdu8qBl+40m/onvOri80jz/g922sni0rtslsZFh/XJ3kxFi8i2XmGDs8eKz9ncvm8ekL+tp1w+fWVkliD2lrgC1wsQRcEHsI7VUiePMLcxz4lm2P9GRzF9G8AXuI3kjL7j+Xj6rWw9SjjjJDKzdOnnnHKI/I/FXdVzn5f3q27fTMfkp/e9WPMR/CH3Tanxz/ACs2yfR2KZ7Zah+d7DdrWEhrTzLuLj6DxVTZ6hOSO2scQta+hFJ7rTzK/rNaQgICAgICAgICAgICD8KCOxvB4qyIxTNu06g9rT9pp7CpMWW2K3dVHlxVyV7bMi2i2EqaQksaZ4uxzG6gfvs4+YuPBbuDfx5I4nxLCz6OTHPMeYV6hr5aZ+aF7o3jta4jyI7R3FW70plji0cqtb3xzzE8LTTdJdYwWcIZO90ZB/8AFwHwVG/TcM/WYXK9Ry+nqlqTEcXxPRgFPE7jIIzHp3FxLj/0+qr2x6mD18ysVybWb8QuuzWzsdCwht3yP1kld7Tz393cqGfYtlnz6fSF/Bgrij8pqygWBAQEBAQEGUbI4bK7F5JhG7dRz1OZ9rDUyAAE8Tcjgtnay092inPnwxdbFf3ibceOZausZtFkBAQEBAQLICAgICAgWQEBAQEAIPSAgICAgICAgICAgICAgICDjq8Kgm1lhik9+JjvmF3XLevyzMI7YqW9Yh5psGp4jeOCFh5thY35Be2y5Letp/8ASuHHX0rDuUaQQEBAQEBAQEH4GgcEH6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24671"/>
              </a:solidFill>
            </a:endParaRPr>
          </a:p>
        </p:txBody>
      </p:sp>
      <p:sp>
        <p:nvSpPr>
          <p:cNvPr id="1030" name="AutoShape 6" descr="data:image/jpeg;base64,/9j/4AAQSkZJRgABAQAAAQABAAD/2wCEAAkGBxQPERQUERQUFBQQFRYYFxYWDxQVHBcYGRUYFxoXFBYdHCggGBolGx0WITEhJikrLi4uGh8zODMsNyguLisBCgoKDg0OGxAQGy8mICQ0LC8tNDQ0LCwvLCwtLCwsLCwsLCwsLCw0LDQsLCwsLCwsLCwsLCwsLCwsLCwsLCwsLP/AABEIAIcBdQMBEQACEQEDEQH/xAAcAAEAAwEBAQEBAAAAAAAAAAAABQYHBAIDAQj/xABGEAABAwIDBAcEBQoDCQAAAAABAAIDBBEFEiEGEzFRByJBYXGBkTJyobEUQlKSshYjJDNTYnPB0vAXk5UVJjRDgpSiwtH/xAAaAQEAAwEBAQAAAAAAAAAAAAAAAwQFAgEG/8QALxEBAAICAQMBBwMEAwEAAAAAAAECAwQRBRIhMRMUIjJBUWEzgaEVI3GxNFKRwf/aAAwDAQACEQMRAD8A3FAQEBAQEBAQEBAQEBAQEBAQEBAQEBAQEBAQEBAQEBAQEBAQEBAQEBAQEBAQEBAQEBAQEBAQEBAQEBAQEBAQEBAQEBAQEBAQEBAQEBAQEBAQEBAQEBAQEBAQEBAQEBAQEBAQEBAQfl0Edi+OQUjbzyNZfgL3cfdaNSpMeG+SeKRyiyZqY45tKpVPSnTtNo4Zn95ytB8NSVer0zJPrMKVup449Il4h6VoSevBKBzaWO+FwvbdLyfSYeR1On1iVnwTaqmrdIZBm+w7qu9Dx8rqnl1smL5oW8Wzjy/LKZuoFh+3QLoF0C6BdAugXQLoF0C6BdAugXQLoF0C6BdBw4visdJE6WY2Y23AEkk8ABzXeLHbJbtr6o8mSuOvdb0cmy2PjEInStYWNEjmtBNzYAansB14KTYwTht2y4188Zq90Jm6gTl0C6BdAugXQLoF0H6gICAgICAgICAgICAg/CgqG3W14oG7uKzqh40HEMH23D5DtV3T1JzTzPoo7m3GKOI9WOVlU+Z5fK8ve7i5xv8A2O5fQUpWkdtfRg3va88yt+zPR5NVNEk7jBG7UDL13DnY6NHj6LP2Oo1pPbTzK9g6fa/m/iFxj2Aw+MWkaXHm+oe2/k1wCozv7FvSV+NHXr4l86vo5pHjNTukhcNWubKXgHsPWJPoQkdQyx4vHMPJ0MU+aTwkcFr54Htpq2znHSKdo6sth7LvsyW1t2qHLSlo78f7x9k2K96z2ZP/AFP1E7Y2ue9wa1gJc4mwAHEkqtWJmeIWZmIjmXLS41Tysc+OaJzI/bcJG2b7x4Bd2xXrPEx5RxlpMcxPhEu27oQ7Lvx4hjyPvWsp40s8xz2offcPPHKeo6yOdofE9sjDwc1wcPUKvalqzxaFit62jmsuXFccp6S2/lYwngCesfBo1K6x4b5Pljlzkz0x/NLgottKKZ2Vs7QToM4LL+BcAFLfUzVjmao67eG08RKfBuqyyjKbaGmlmMLJWulBcCwXvdt8w4dlipbYMla90x4Q1z0tbtifL54ttPS0ptNMwOH1Qczh4tbche49fLk81h5k2ceP5pctFtvQzGzZ2tJ+2HR/FwAXd9PNXzNXFdzDbxErC031Gt1WWYnlH4rjcFJl38jY898t762tfgO8KTHhvk+WOUeTNTH80vrLikTIhM6RjYnAEPc4NBBFxa/PkvIx2m3bEeXs5axXumfD44NjsNZn3D84jIDjlcBc6ixI1XWXDfF88PMWamT5ZfLFtpaWkNppmtd9gdZ33Rche49fLk+WrnJs48fzSj6bb+hkNt8W9743tHqRZS20c9Y9Edd7DM8crFTztkaHMc1zXahzXBwPgQqsxMTxKzFotHMSz3pF2mpp6aSCN5MrZGgtyOHsu11IstTQ18lckXmPDM3tjHbHNIny+XR5tPS0lJu55cj9451sjjobW1AXu9rZcmXurHhzpbGPHj4tK/YTisVWzeQOzsBLb5SNRxGoWZkx2xz229Wnjy1yR3VcOJ7XUdMS2SZuYcWtu8jxDb281Lj1cuTzFUV9rFT1lzUe3dDKbCcNJ/aMdGPVwsuraWavmaua7uG3jlY43hwBBBB1BBuCO4qrxMeq1ExPmHpHqKxjaKmo/wBfK1p45R1neOQa271Ni18mT5YQZNjHj+aUB/iZR3t+etz3Qt6Xv8FZ/pubj6K/9RxcrHhGOQVjc0EjX24jg5vvNOoVTLhvini8cLWPNTJHNZSajSiAgICAgICAgICAgIOevqmwxPkf7MbS4+AF11Ss2tFY+rm9u2s2l/O+J176mV8shu6R1z3cgO4DRfVYscY6RWHy2XJOS02laejLABVVBlkF46exseDpD7IPcOPoqPUdicdO2vrP+l3QwRe/db0hN9IO2kkUjqaldkLLbyQcbkXys5aHUqvpaUXjvv8Assbu5NZ7KM1mlc83e5zieJc4uPqVsRSsekMmb2n1l14Xi89K4OhkewjsDtD7zToVHkwY8kcWh3jz5KTzWWw7L4yzFqU7xoD2ECRoPBws5r2HiNRcciO5YGzgnXycR6N7XzRsU8+rv2vFqCp7fzD/AMKi1v1q/wCYd7P6Nv8ADF9n6CeteKWJ1mvOd9/ZGUWzO52vYDmQvodi+PFHtLev0YOCl8s+zr6L9/hXFktv5M9vayNy393jbzWZ/Vb8+nhpf0unHr5VWhrKjAqtzH9YW6zQTlkaR1Xt5G/8wrt6Y9zFFoUq3vqZJiXbs9slNixdVVMpayRx61rufY2OW+jWjgPBRZtumtxjxx5S4dW+x/cvPhI410YZYy6mlc5zRfI8DrdzXC1j4hRYuqTNuLx4SZem8V5pL30WbQvLzSTEmwJizcW5faZ4doHZYrzqOvXj2tf3ddPzzz7O37KbXV0lPXVL4iWvMs7QRxGZ7mnL32WjXHW+GsW9PDPte1Mtpr6+Vr2f6NXStElXI5hfru2+1r9tx4Hut5qjm6jFZ7cUfuu4enzaO7JLuxToujLSaeV7XjgJLOafEgAjx1UePql4n445hJk6ZWY+CfKC2W2kmwuo+jVWbdB2VzXG+7J4PYfs93C2qsbGtTYp7TH6/wC1fX2L4L9mT0SvTGb/AEW3A7z/ANFD0qPNkvU55iqAwnD6nGXsZmyw0zGsuQcrAAB1R9Z5tf8AsKzkyYtSJn1mVfHTJtTEfSE9j87cCp/o1K5xmqTmc91rtAAbcAcCeA8yquCs7d/aZPSFnNaNWnZj9ZfLZro6M7RLWve3edbdj2jfW8jjwJ5LrP1GKT24o9HmDp83+LJKbrejKkc0iMyRu7HZ8482n/6FXp1LLE+fKxfp2KY8KlSVNTgFVkku6F+pAvle29s7OTxy8uRV21ce5j7q+qjW2TUyds+iY292ZpoqV9VEHF8j2uzbwkHeOuSB5qHS2ck5Ix29IT7mvjjHOSvrLm2C2Qp66mMkwfmEjm9WTKLANI0811u7eXFk7a+jjT1ceWndZ62trxhzBh9AXgvOaQ5szrvtZjTxBOh58Oa81sftp9vl+n/x7s5PYx7HE6tn+jJuQPrHuzOF92w2y+87iT4fFcZupTzxijw7w9OiY5yS7sT6Mad7fzD3xP7Mzt40+IOvoVHj6nkifi8wkydNxzHw+Fe2ZxefCKv6LU33TnAEE3Dc2jZIz9knj59oVrPhx7GL2mP1VcGW+vk9nf0Xbb3aM0FODH+tmJazu5ut22+ZCz9PX9tfz6R6tDc2PZU8esqFsjsdJiRM9Q9zYy49bi+Q9tieA71p7O5XB8GOPLN1tS2f47z4XV/RxQltgyQH7Qmff4m3wWf/AFDP92hPT8P2cOA9HppasSidxjZq0NBa4n7LyNMvz7l3m6h7TH2zXyjw6Hs8ndE+F/Wc0hAQEBAQEBAQEBAQEHNiVIyeJ8covHILOGYtuOVwQQuq2tWea+rm9YtWYn0Vr8hcN/ZD/upf61a992fup+56/wBk1gmDwUbCymblY52Y9dzrmwF7uJ7AFXy5cmSebys4sVMccU9EbVbLYfM90j42Oe8kuO+dqTx+spq7OescRPhDbXwWnmXj8j8NH/Kj/wA139S6972Pu8911/s8HZDDP2UX+e7+pPetn7z/AOPPdtb7QkcHwyjo830fds3ls1pib2vbi48yosl8uT5+ZS4qYcfy8PO1sgdQVRaQRuZOBB+qmvExmrz94NmYnDbj7Kb0Nwj9JfbX822/d1jb5ei0OqzPwwodLrHxS01ZDXZX0xsAlpzbUxyAnnZzbfM+q2ulT8NoY3VI+Ksr9smwNoqYDQblnxaCfisrYnnLbn7tPXjjHWISpUSZj+Dsy4+QNB9In+LXlbuWedLz9oYWKONzx95fHZ2kbNjbmvsQ2oqH2PaWueR8bHyXWe811PH2hzgpFtrz95bMFgN9+oMt6YqNokglFg57Xtd3htiPmVs9LtMxarG6nSImLIna6oMtBhrncd3IPulrR8AptSsVzZIhDtTzhxzLRtgKIQ0EFhrI3eO7y/XXysPJZO5ebZrNXTpFMMKPibBU4+GSatbIwWPJjA+3gTf1Wljn2elMwzskd+5xK57d4hVQQxmja9z3Ps7LAZbNyk6ixtrbVZ2pjxXtMZJ8NDbyZKVj2ceVK/KTGf2U3+nn+haHu+n/ANv5Z/vO19v4ReOTYlWhoqKedwYSW2ontIuLHUN4KfDGthnmlv5QZrbGWOLV/hatow8YDCJGua9ohBDmkEWdbUHUHRUtaYncmY/K7sc+6Rz+Hd0Rn9Cf/Hd+Fij6n+t+yTpv6X7q5sw0VOOSvk1LHzPF+bDkb6C3orex/b1IiPwq4I79qZladvcUrad0IomPcHB5eW05l4FuUE5TbtVHTxYbxPtZ4XNzLlpx7OFU/KTGf2U3+nn+hXfd9P8A7fype87f2/hEY4MRrXNdPTzucwEAiie02OvY3VWMM62KJitvX8oMvt8sxNq+n4SfSlM4yUodcWpmusRaznEh1xz0Ci6dEdtpj7puoTPdWPw1LAqdsVNCxvBkbAPujVY2W02vaZ+7Yw1itIiHeo0og9ICAgICAgICAgICAgIILbiEvw+pDeO7J+6Q7+Sn1ZiM1efug2o5w2/wwS/93X0/bH2fM90/drXRJiW8pnwk9aF5IF/qP1/FmWH1PF25O6Pq2+nZO7HNZ+jPdrsIdRVckdiGkl0Z5sdqLeHDyWpqZK5ccT9WZtY7Y8kwhlZ4hW5l+WTiDlYNntjqivY6SIMaxptd7i3Me3LYG9lUz7mLDPbb1WsGpkzRzVf6fA30GDVUUhaXlkzjlJI1bYakDsAWXbNGXarav4acYZxatqz+Uf0NezU+9H8nKbqvrVF0v5bNJWS1mW9Mv6ym9yT5sWz0r5bfsxuq+tf3X7Zb/gqb+DH+ELLz/q2/y1MH6cJRRJWRYaP94D/Hl/A5bl/+F+0MOn/M/eUGcSNJickwF91UykjmC9wcPQlWfZe114p+FaMns882/LbsLxGOqjbJC4OY4cR2dzh2Ecl87fHbHbttD6HHkrevdWXTJIGglxAA1JJsB4lcR5niHczEeZYxtzjP+06tkdP12s6kdvrucdXDu4eQut/TxewxTa/18sHby+3yxWiQ6TaEU0FDEOEUb235kBlz63UfT79972Sb9OylK/ZouzA/Q6b+DH+ELJ2P1bf5auD9OrOukGnfRYjHVsHVeWOHLMywcwnsu23qVq6Voy4JxSy9ys4s0ZIaTg2LRVkQkhcHAjUX1ae1rh2ELJy4rYrTWzVxZa5I7od91Ek8M92s6QHQziGjEcpbo4kOdd5NgxliL2+Z7lqa2hF6TfJ4ZuxvTW/bj8pTb2nkkwp2cDeMEb3ho0uCM1u4a+ih0rVrsRx6Jdytra88+qP6IKppppY79dkuYi/1XNaAfUEKbqlZ9pFvwi6ZaOya/lX8Yc7CcX3xad3I4v0+sx/tgd4N9PDmrOLjZ1ez6wrZedfZ7vpLVqCtZOxskTg9jhcEH+7HuWLelqTxZs0vW8c1fdzwBc6AcSTa3muY5meHUzHHLOsU2/lfViChbHI0uDA5zXOzOvqW2I6o59xK1MehWMXfknhl33rTl7McPp0tYO6SKOoaL7m7X2H1XWs7wDvmnTM0VvNJ+r3qOKbVi/2SHR5tOyogZDI4CaEBtifbaBYObz04hRb2tbHebRHiUuls1vSKzPmFyuqC9yj4McgfOadsjTK0Zi0G/lfgSOXFSThvFO+Y8I4zUm3ZE+Umo0ogICAgICAgICAgICDzKwOBBFwRYg9oPYU54eTHMME2u2edh85YQTG65idzbyJ+0OB9e1fTauzGan5+r5va15w34+jn2bxp9BO2ZmoGj23tmYeI/mO8LvYwRmp2y41804r90NbqqakxymBBvbg4WD4nHiCP5HQrBrbLqXblq4tqij1vRjVNd+bfFI3sJcWHzFj81pU6njmPijhnX6bkifhlIYL0XuzB1XIA0fUjuSe4vPAeAUWbqnjikJcXTJ55vK4VGIRwOjo6QN3tgA1o6sLBxkk5WHAHVxtzus+Mdrc5L+n+1+cla8Y6ev8Ap1bSUrpKKeNgL3uhc1o7XHLYea4wWiuWtp+7vPWbYprH2VnovweelE+/jdHnLMua2tg6/A+CudRzUyTXsnlT6fivjie6F8Wc0medKWDT1UkBgidIGNkDi22hJba+vcVqdOz48cW754ZfUMN8kx2wuOzcLo6SBjwWuZEwOB4ggWsVn5pickzC/giYxxEpJRpWa0WA1DcbM5icId7I7PpaxjcAeN+K1r7GP3Xs58smuC8bXfx4V3CsOZVYvLDKLsklqQeY/WEEd4IBVvLktj1otX8KmLHGTYms/lIVWxVfQvLqORz2ntjl3brfvsJAd8VDXdwZY4ywmtp58U845cc+DYtWHJKJ3N5SShrPEi9j6FSRm1MXmvCOcW1k8W5XnYzYhlCd7IRJORa4HVYDxDL9ves3a3bZvhjxDR1dKMXxT5lwdKOCz1e4+jxOkyCTNYtFr5bcSORUvTs1MXd3yi38N8nHbC34DC6OmgY8WcyJgcORDQCFRy2i15mF7DExSIl6xfC46uJ0UzczXeoPY5p7CF5jyWx27qvcuKuSvbZmddsBWUjy+ikLh2Fku6fbk7UB3r5LXpv4ckcZYZN9HLjnnHL5f7Bxip6krpQw8c9S0N8w113ei99vp08xHn/Dn2O3k8WlbNktgo6JwllcJZhwNrNZ7oPE95+CpbO9bLHbHiF3W0a4p7reZW6eIPaWuF2uBBB7QdCCqMTMTzC9MRMcSrGyWxrcPnnkDswfZsd+LWcSHd97DyCubO3OatY+3qqa2pGG0z90ttFgMVfFu5hw1a4e0w82n+XaocOe2G3dVNnwVy14szifYjEKJxNJI5zT2xTbon3mFwB+K1a7uvlj+5DKnTz4p/ty/PyYxas6tQ97Wdu8qBl+40m/onvOri80jz/g922sni0rtslsZFh/XJ3kxFi8i2XmGDs8eKz9ncvm8ekL+tp1w+fWVkliD2lrgC1wsQRcEHsI7VUiePMLcxz4lm2P9GRzF9G8AXuI3kjL7j+Xj6rWw9SjjjJDKzdOnnnHKI/I/FXdVzn5f3q27fTMfkp/e9WPMR/CH3Tanxz/ACs2yfR2KZ7Zah+d7DdrWEhrTzLuLj6DxVTZ6hOSO2scQta+hFJ7rTzK/rNaQgICAgICAgICAgICD8KCOxvB4qyIxTNu06g9rT9pp7CpMWW2K3dVHlxVyV7bMi2i2EqaQksaZ4uxzG6gfvs4+YuPBbuDfx5I4nxLCz6OTHPMeYV6hr5aZ+aF7o3jta4jyI7R3FW70plji0cqtb3xzzE8LTTdJdYwWcIZO90ZB/8AFwHwVG/TcM/WYXK9Ry+nqlqTEcXxPRgFPE7jIIzHp3FxLj/0+qr2x6mD18ysVybWb8QuuzWzsdCwht3yP1kld7Tz393cqGfYtlnz6fSF/Bgrij8pqygWBAQEBAQEGUbI4bK7F5JhG7dRz1OZ9rDUyAAE8Tcjgtnay092inPnwxdbFf3ibceOZausZtFkBAQEBAQLICAgICAgWQEBAQEAIPSAgICAgICAgICAgICAgICDjq8Kgm1lhik9+JjvmF3XLevyzMI7YqW9Yh5psGp4jeOCFh5thY35Be2y5Letp/8ASuHHX0rDuUaQQEBAQEBAQEH4GgcEH6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24671"/>
              </a:solidFill>
            </a:endParaRPr>
          </a:p>
        </p:txBody>
      </p:sp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738464"/>
            <a:ext cx="4214301" cy="10668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o-RO" dirty="0">
                <a:latin typeface="Arial" charset="0"/>
                <a:cs typeface="Arial" charset="0"/>
              </a:rPr>
              <a:t>Potential joint </a:t>
            </a:r>
            <a:r>
              <a:rPr lang="ro-RO" dirty="0" smtClean="0">
                <a:latin typeface="Arial" charset="0"/>
                <a:cs typeface="Arial" charset="0"/>
              </a:rPr>
              <a:t>projects. ”</a:t>
            </a:r>
            <a:r>
              <a:rPr lang="ro-RO" dirty="0" smtClean="0">
                <a:latin typeface="Arial" charset="0"/>
                <a:cs typeface="Arial" charset="0"/>
              </a:rPr>
              <a:t>Empretec”</a:t>
            </a:r>
            <a:endParaRPr lang="ru-RU" dirty="0" smtClean="0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446308" y="1268760"/>
            <a:ext cx="8229600" cy="478472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o-RO" b="1" u="sng" dirty="0" smtClean="0"/>
              <a:t>Capacity building and support to private sector development</a:t>
            </a:r>
            <a:endParaRPr lang="ro-RO" b="1" u="sng" dirty="0" smtClean="0"/>
          </a:p>
          <a:p>
            <a:pPr marL="0" indent="0">
              <a:buNone/>
            </a:pPr>
            <a:r>
              <a:rPr lang="ro-RO" b="1" dirty="0" smtClean="0"/>
              <a:t>Why:</a:t>
            </a:r>
          </a:p>
          <a:p>
            <a:r>
              <a:rPr lang="ro-RO" dirty="0" smtClean="0"/>
              <a:t>UNCTAD program, launched in 1988</a:t>
            </a:r>
          </a:p>
          <a:p>
            <a:r>
              <a:rPr lang="ro-RO" dirty="0" smtClean="0"/>
              <a:t>Conducted in 34 countries for over 300,000 entrepreneurs</a:t>
            </a:r>
          </a:p>
          <a:p>
            <a:r>
              <a:rPr lang="ro-RO" dirty="0" smtClean="0"/>
              <a:t>Creation of local, market-driven business support</a:t>
            </a:r>
          </a:p>
          <a:p>
            <a:r>
              <a:rPr lang="ro-RO" dirty="0" smtClean="0"/>
              <a:t>Inspires entrepreneurial attitude</a:t>
            </a:r>
          </a:p>
          <a:p>
            <a:r>
              <a:rPr lang="ro-RO" dirty="0" smtClean="0"/>
              <a:t>Expands business, creates jobs</a:t>
            </a:r>
            <a:endParaRPr lang="ro-RO" dirty="0" smtClean="0"/>
          </a:p>
          <a:p>
            <a:r>
              <a:rPr lang="ro-RO" dirty="0" smtClean="0"/>
              <a:t>Beneficiaries – starting entrepreneurs, women, small business, young people</a:t>
            </a:r>
            <a:endParaRPr lang="ro-RO" dirty="0" smtClean="0"/>
          </a:p>
          <a:p>
            <a:pPr marL="0" indent="0">
              <a:buNone/>
            </a:pPr>
            <a:r>
              <a:rPr lang="ro-RO" b="1" dirty="0" smtClean="0"/>
              <a:t>How:</a:t>
            </a:r>
            <a:endParaRPr lang="ro-RO" b="1" dirty="0"/>
          </a:p>
          <a:p>
            <a:r>
              <a:rPr lang="ro-RO" dirty="0" smtClean="0"/>
              <a:t>Series of soft-skills trainings</a:t>
            </a:r>
          </a:p>
          <a:p>
            <a:r>
              <a:rPr lang="ro-RO" dirty="0" smtClean="0"/>
              <a:t>Conducted by trainers with vast entrepreneurial experience</a:t>
            </a:r>
          </a:p>
          <a:p>
            <a:r>
              <a:rPr lang="ro-RO" dirty="0" smtClean="0"/>
              <a:t>Competitive format</a:t>
            </a:r>
          </a:p>
          <a:p>
            <a:r>
              <a:rPr lang="ro-RO" dirty="0" smtClean="0"/>
              <a:t>Breaking stereotypes</a:t>
            </a:r>
            <a:endParaRPr lang="ro-RO" dirty="0" smtClean="0"/>
          </a:p>
          <a:p>
            <a:pPr marL="0" indent="0">
              <a:buNone/>
            </a:pPr>
            <a:r>
              <a:rPr lang="ro-RO" b="1" dirty="0" smtClean="0"/>
              <a:t>When:</a:t>
            </a:r>
          </a:p>
          <a:p>
            <a:r>
              <a:rPr lang="ro-RO" dirty="0" smtClean="0"/>
              <a:t>Autumn </a:t>
            </a:r>
            <a:r>
              <a:rPr lang="ro-RO" dirty="0" smtClean="0"/>
              <a:t>2015</a:t>
            </a:r>
            <a:r>
              <a:rPr lang="ro-RO" dirty="0" smtClean="0"/>
              <a:t>, tbd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36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FDI attraction - </a:t>
            </a:r>
            <a:r>
              <a:rPr lang="ro-RO" dirty="0" smtClean="0">
                <a:latin typeface="Arial" charset="0"/>
                <a:cs typeface="Arial" charset="0"/>
              </a:rPr>
              <a:t>”</a:t>
            </a:r>
            <a:r>
              <a:rPr lang="en-GB" dirty="0" smtClean="0">
                <a:latin typeface="Arial" charset="0"/>
                <a:cs typeface="Arial" charset="0"/>
              </a:rPr>
              <a:t>Moldova Road</a:t>
            </a:r>
            <a:r>
              <a:rPr lang="ro-RO" dirty="0" smtClean="0">
                <a:latin typeface="Arial" charset="0"/>
                <a:cs typeface="Arial" charset="0"/>
              </a:rPr>
              <a:t>-</a:t>
            </a:r>
            <a:r>
              <a:rPr lang="en-GB" dirty="0" smtClean="0">
                <a:latin typeface="Arial" charset="0"/>
                <a:cs typeface="Arial" charset="0"/>
              </a:rPr>
              <a:t>shows</a:t>
            </a:r>
            <a:r>
              <a:rPr lang="ro-RO" dirty="0" smtClean="0">
                <a:latin typeface="Arial" charset="0"/>
                <a:cs typeface="Arial" charset="0"/>
              </a:rPr>
              <a:t>”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en-GB" dirty="0">
                <a:cs typeface="Arial Narrow"/>
              </a:rPr>
              <a:t>Target market identification for each industry</a:t>
            </a:r>
            <a:endParaRPr lang="en-US" sz="1050" dirty="0">
              <a:cs typeface="Arial Narrow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>
                <a:cs typeface="Arial Narrow"/>
              </a:rPr>
              <a:t>Proposition development </a:t>
            </a:r>
            <a:r>
              <a:rPr lang="en-GB" dirty="0" smtClean="0">
                <a:cs typeface="Arial Narrow"/>
              </a:rPr>
              <a:t>– Why </a:t>
            </a:r>
            <a:r>
              <a:rPr lang="en-GB" dirty="0">
                <a:cs typeface="Arial Narrow"/>
              </a:rPr>
              <a:t>to invest in the specific sector?</a:t>
            </a:r>
            <a:endParaRPr lang="en-US" sz="1050" dirty="0">
              <a:cs typeface="Arial Narrow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cs typeface="Arial Narrow"/>
              </a:rPr>
              <a:t>Preparation </a:t>
            </a:r>
            <a:r>
              <a:rPr lang="en-GB" dirty="0">
                <a:cs typeface="Arial Narrow"/>
              </a:rPr>
              <a:t>of Long list of companies from the target industry</a:t>
            </a:r>
            <a:endParaRPr lang="en-US" sz="1050" dirty="0">
              <a:cs typeface="Arial Narrow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>
                <a:cs typeface="Arial Narrow"/>
              </a:rPr>
              <a:t>Invitation to an event </a:t>
            </a:r>
            <a:r>
              <a:rPr lang="en-GB" dirty="0" smtClean="0">
                <a:cs typeface="Arial Narrow"/>
              </a:rPr>
              <a:t>– “Invest </a:t>
            </a:r>
            <a:r>
              <a:rPr lang="en-GB" dirty="0">
                <a:cs typeface="Arial Narrow"/>
              </a:rPr>
              <a:t>in </a:t>
            </a:r>
            <a:r>
              <a:rPr lang="en-GB" dirty="0" smtClean="0">
                <a:cs typeface="Arial Narrow"/>
              </a:rPr>
              <a:t>Moldova”</a:t>
            </a:r>
            <a:endParaRPr lang="en-US" sz="1050" dirty="0">
              <a:cs typeface="Arial Narrow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>
                <a:cs typeface="Arial Narrow"/>
              </a:rPr>
              <a:t>A seminar or a number of seminars in the target industry about possibilities in Moldova</a:t>
            </a:r>
            <a:endParaRPr lang="en-US" sz="1050" dirty="0">
              <a:cs typeface="Arial Narrow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>
                <a:cs typeface="Arial Narrow"/>
              </a:rPr>
              <a:t>Individual meetings with target market companies </a:t>
            </a:r>
            <a:endParaRPr lang="en-GB" dirty="0" smtClean="0">
              <a:cs typeface="Arial Narrow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cs typeface="Arial Narrow"/>
              </a:rPr>
              <a:t>Incoming </a:t>
            </a:r>
            <a:r>
              <a:rPr lang="en-GB" dirty="0">
                <a:cs typeface="Arial Narrow"/>
              </a:rPr>
              <a:t>visit organization to introduce potential investors </a:t>
            </a:r>
            <a:endParaRPr lang="en-GB" dirty="0" smtClean="0">
              <a:cs typeface="Arial Narrow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cs typeface="Arial Narrow"/>
              </a:rPr>
              <a:t>Follow </a:t>
            </a:r>
            <a:r>
              <a:rPr lang="en-GB" dirty="0">
                <a:cs typeface="Arial Narrow"/>
              </a:rPr>
              <a:t>up of the visit and support in establishment in Moldova</a:t>
            </a:r>
            <a:endParaRPr lang="en-US" sz="1050" dirty="0">
              <a:cs typeface="Arial Narrow"/>
            </a:endParaRPr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solidFill>
                <a:srgbClr val="374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28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3861048"/>
            <a:ext cx="2458616" cy="863426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/>
          </a:p>
          <a:p>
            <a:pPr marL="0" indent="0">
              <a:buNone/>
            </a:pPr>
            <a:r>
              <a:rPr lang="ro-RO" sz="2800" dirty="0" smtClean="0"/>
              <a:t>Thank you!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lvl="1"/>
            <a:endParaRPr lang="en-GB" sz="2400" dirty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solidFill>
                <a:srgbClr val="374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1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708920"/>
            <a:ext cx="8229600" cy="432048"/>
          </a:xfrm>
        </p:spPr>
        <p:txBody>
          <a:bodyPr/>
          <a:lstStyle/>
          <a:p>
            <a:pPr marL="0" indent="0">
              <a:buNone/>
            </a:pPr>
            <a:r>
              <a:rPr lang="ro-RO" sz="2400" b="1" dirty="0" smtClean="0">
                <a:cs typeface="Arial" charset="0"/>
              </a:rPr>
              <a:t>Snapshot – MIEPO in 2014</a:t>
            </a:r>
            <a:endParaRPr lang="en-US" sz="2400" b="1" dirty="0">
              <a:cs typeface="Arial" charset="0"/>
            </a:endParaRPr>
          </a:p>
          <a:p>
            <a:endParaRPr lang="en-GB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E4523-7586-4EAE-B564-24417A1D1A2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9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Evenimente\2014\Moldova Business Week\Poze MBW\Conferinta Investitorilor\KP5A4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48" y="980728"/>
            <a:ext cx="2498492" cy="16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Evenimente\2014\foto VEF 10\05.06.2014 Forul Exportatorilor\KP5A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04" y="2204864"/>
            <a:ext cx="2361598" cy="15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Evenimente\2014\foto VEF 10\10.06.2014 Viena Forum\7G9C1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68776"/>
            <a:ext cx="2556660" cy="17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 smtClean="0"/>
              <a:t>Snapshot – MIEPO in 2014</a:t>
            </a:r>
            <a:endParaRPr lang="ru-RU" dirty="0" smtClean="0"/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5698976" cy="4785395"/>
          </a:xfrm>
        </p:spPr>
        <p:txBody>
          <a:bodyPr/>
          <a:lstStyle/>
          <a:p>
            <a:pPr marL="0" indent="0">
              <a:buNone/>
            </a:pPr>
            <a:r>
              <a:rPr lang="ro-RO" sz="1800" b="1" u="sng" dirty="0"/>
              <a:t>FDI Attraction – milestones of 2014:</a:t>
            </a:r>
          </a:p>
          <a:p>
            <a:r>
              <a:rPr lang="ro-RO" sz="1600" dirty="0"/>
              <a:t>High-rank investment missions to Moldova – 3 events</a:t>
            </a:r>
          </a:p>
          <a:p>
            <a:r>
              <a:rPr lang="ro-RO" sz="1600" dirty="0"/>
              <a:t>Exhibitions, fairs, missions – 15 events </a:t>
            </a:r>
          </a:p>
          <a:p>
            <a:r>
              <a:rPr lang="ro-RO" sz="1600" dirty="0"/>
              <a:t>Business </a:t>
            </a:r>
            <a:r>
              <a:rPr lang="ro-RO" sz="1600" dirty="0" smtClean="0"/>
              <a:t>Week (Vienna </a:t>
            </a:r>
            <a:r>
              <a:rPr lang="ro-RO" sz="1600" dirty="0"/>
              <a:t>Economic Talks Chișinău, Moldova-EU Investment </a:t>
            </a:r>
            <a:r>
              <a:rPr lang="ro-RO" sz="1600" dirty="0" smtClean="0"/>
              <a:t>Forum)</a:t>
            </a:r>
          </a:p>
          <a:p>
            <a:r>
              <a:rPr lang="ro-RO" sz="1600" dirty="0" smtClean="0"/>
              <a:t>Over 1000 participants in investment-related events in 2014</a:t>
            </a:r>
            <a:endParaRPr lang="ro-RO" sz="1600" dirty="0"/>
          </a:p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sz="1800" b="1" u="sng" dirty="0" smtClean="0"/>
              <a:t>FDI Attraction related projects</a:t>
            </a:r>
            <a:r>
              <a:rPr lang="ro-RO" sz="1800" b="1" u="sng" dirty="0"/>
              <a:t>:</a:t>
            </a:r>
          </a:p>
          <a:p>
            <a:r>
              <a:rPr lang="ro-RO" sz="1600" dirty="0"/>
              <a:t>”Country brand communication </a:t>
            </a:r>
            <a:r>
              <a:rPr lang="ro-RO" sz="1600" dirty="0" smtClean="0"/>
              <a:t>strategy„</a:t>
            </a:r>
          </a:p>
          <a:p>
            <a:r>
              <a:rPr lang="ro-RO" sz="1600" dirty="0" smtClean="0"/>
              <a:t>”Expo 2015” – preparation stage</a:t>
            </a:r>
            <a:endParaRPr lang="ro-RO" sz="1600" dirty="0"/>
          </a:p>
          <a:p>
            <a:r>
              <a:rPr lang="ro-RO" sz="1600" dirty="0"/>
              <a:t>”Investing Guide. Moldova 2014”</a:t>
            </a:r>
          </a:p>
          <a:p>
            <a:r>
              <a:rPr lang="ro-RO" sz="1600" dirty="0" smtClean="0"/>
              <a:t>”Institutional capacity building &amp; regional </a:t>
            </a:r>
            <a:r>
              <a:rPr lang="ro-RO" sz="1600" dirty="0"/>
              <a:t>cooperation </a:t>
            </a:r>
            <a:r>
              <a:rPr lang="ro-RO" sz="1600" dirty="0" smtClean="0"/>
              <a:t>strategy”</a:t>
            </a:r>
            <a:endParaRPr lang="ro-RO" sz="1600" dirty="0"/>
          </a:p>
          <a:p>
            <a:r>
              <a:rPr lang="ro-RO" sz="1600" dirty="0" smtClean="0"/>
              <a:t>”Industrial </a:t>
            </a:r>
            <a:r>
              <a:rPr lang="ro-RO" sz="1600" dirty="0"/>
              <a:t>Parks </a:t>
            </a:r>
            <a:r>
              <a:rPr lang="ro-RO" sz="1600" dirty="0" smtClean="0"/>
              <a:t>development capacity building”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589240"/>
            <a:ext cx="6120680" cy="630942"/>
          </a:xfrm>
          <a:prstGeom prst="rect">
            <a:avLst/>
          </a:prstGeom>
          <a:noFill/>
          <a:ln w="69850" cap="sq" cmpd="dbl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 smtClean="0">
                <a:latin typeface="+mn-lt"/>
              </a:rPr>
              <a:t>! The detailed 2014 activity report of MIEPO will be made available early March.</a:t>
            </a:r>
          </a:p>
          <a:p>
            <a:pPr>
              <a:spcAft>
                <a:spcPts val="0"/>
              </a:spcAft>
            </a:pPr>
            <a:r>
              <a:rPr lang="ro-RO" sz="1400" b="1" dirty="0" smtClean="0">
                <a:latin typeface="+mn-lt"/>
              </a:rPr>
              <a:t> </a:t>
            </a:r>
            <a:endParaRPr lang="en-GB" sz="1400" b="1" dirty="0">
              <a:latin typeface="+mn-lt"/>
            </a:endParaRPr>
          </a:p>
        </p:txBody>
      </p:sp>
      <p:pic>
        <p:nvPicPr>
          <p:cNvPr id="1026" name="Picture 2" descr="Z:\Evenimente\2014\Forum MD_PL\Foto_forul moldo-polonez\IMG_6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528429" cy="14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2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 smtClean="0"/>
              <a:t>Snapshot – MIEPO in 2014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6059016" cy="4785395"/>
          </a:xfrm>
        </p:spPr>
        <p:txBody>
          <a:bodyPr/>
          <a:lstStyle/>
          <a:p>
            <a:pPr marL="0" indent="0">
              <a:buNone/>
            </a:pPr>
            <a:r>
              <a:rPr lang="ro-RO" sz="1800" b="1" u="sng" dirty="0" smtClean="0"/>
              <a:t>Export promotion – milestones of 2014:</a:t>
            </a:r>
          </a:p>
          <a:p>
            <a:pPr marL="0" indent="0">
              <a:buNone/>
            </a:pPr>
            <a:r>
              <a:rPr lang="ro-RO" sz="1600" b="1" dirty="0" smtClean="0"/>
              <a:t>1. Agrifood</a:t>
            </a:r>
            <a:endParaRPr lang="en-GB" sz="1600" dirty="0"/>
          </a:p>
          <a:p>
            <a:r>
              <a:rPr lang="ro-RO" sz="1600" dirty="0" smtClean="0"/>
              <a:t>7</a:t>
            </a:r>
            <a:r>
              <a:rPr lang="en-US" sz="1600" dirty="0" smtClean="0"/>
              <a:t> </a:t>
            </a:r>
            <a:r>
              <a:rPr lang="ro-RO" sz="1600" dirty="0" smtClean="0"/>
              <a:t>fairs </a:t>
            </a:r>
            <a:r>
              <a:rPr lang="en-US" sz="1600" dirty="0" smtClean="0"/>
              <a:t>– </a:t>
            </a:r>
            <a:r>
              <a:rPr lang="ro-RO" sz="1600" dirty="0" smtClean="0"/>
              <a:t>54</a:t>
            </a:r>
            <a:r>
              <a:rPr lang="en-US" sz="1600" dirty="0" smtClean="0"/>
              <a:t> </a:t>
            </a:r>
            <a:r>
              <a:rPr lang="ro-RO" sz="1600" dirty="0" smtClean="0"/>
              <a:t>local producers benefitting of exposure</a:t>
            </a:r>
          </a:p>
          <a:p>
            <a:r>
              <a:rPr lang="en-US" sz="1600" dirty="0" smtClean="0"/>
              <a:t>2 </a:t>
            </a:r>
            <a:r>
              <a:rPr lang="en-GB" sz="1600" dirty="0" smtClean="0"/>
              <a:t>events </a:t>
            </a:r>
            <a:r>
              <a:rPr lang="ro-RO" sz="1600" dirty="0" smtClean="0"/>
              <a:t>”Vernisajul Vinului” </a:t>
            </a:r>
            <a:r>
              <a:rPr lang="en-US" sz="1600" dirty="0" smtClean="0"/>
              <a:t>– 20 </a:t>
            </a:r>
            <a:r>
              <a:rPr lang="ro-RO" sz="1600" dirty="0" smtClean="0"/>
              <a:t>wineries</a:t>
            </a:r>
          </a:p>
          <a:p>
            <a:pPr marL="0" indent="0">
              <a:buNone/>
            </a:pPr>
            <a:endParaRPr lang="ro-RO" sz="800" b="1" dirty="0" smtClean="0"/>
          </a:p>
          <a:p>
            <a:pPr marL="0" indent="0">
              <a:buNone/>
            </a:pPr>
            <a:r>
              <a:rPr lang="ro-RO" sz="1600" b="1" dirty="0" smtClean="0"/>
              <a:t>2</a:t>
            </a:r>
            <a:r>
              <a:rPr lang="ro-RO" sz="1600" b="1" dirty="0"/>
              <a:t>. </a:t>
            </a:r>
            <a:r>
              <a:rPr lang="ro-RO" sz="1600" b="1" dirty="0" smtClean="0"/>
              <a:t>Textiles &amp; apparel</a:t>
            </a:r>
            <a:endParaRPr lang="en-GB" sz="1600" b="1" dirty="0"/>
          </a:p>
          <a:p>
            <a:r>
              <a:rPr lang="en-US" sz="1600" dirty="0"/>
              <a:t> </a:t>
            </a:r>
            <a:r>
              <a:rPr lang="en-US" sz="1600" dirty="0" smtClean="0"/>
              <a:t>5 </a:t>
            </a:r>
            <a:r>
              <a:rPr lang="ro-RO" sz="1600" dirty="0" smtClean="0"/>
              <a:t>fairs &amp; exhibitions - </a:t>
            </a:r>
            <a:r>
              <a:rPr lang="en-US" sz="1600" dirty="0" smtClean="0"/>
              <a:t>17 </a:t>
            </a:r>
            <a:r>
              <a:rPr lang="ro-RO" sz="1600" dirty="0" smtClean="0"/>
              <a:t>local producers involved</a:t>
            </a:r>
          </a:p>
          <a:p>
            <a:pPr marL="0" indent="0">
              <a:buNone/>
            </a:pPr>
            <a:endParaRPr lang="ro-RO" sz="800" b="1" dirty="0" smtClean="0"/>
          </a:p>
          <a:p>
            <a:pPr marL="0" indent="0">
              <a:buNone/>
            </a:pPr>
            <a:r>
              <a:rPr lang="ro-RO" sz="1600" b="1" dirty="0" smtClean="0"/>
              <a:t>3. IT: </a:t>
            </a:r>
            <a:r>
              <a:rPr lang="en-US" sz="1600" dirty="0" smtClean="0"/>
              <a:t>Moldova </a:t>
            </a:r>
            <a:r>
              <a:rPr lang="en-US" sz="1600" dirty="0"/>
              <a:t>ICT Summit </a:t>
            </a:r>
            <a:r>
              <a:rPr lang="en-US" sz="1600" dirty="0" smtClean="0"/>
              <a:t>2014</a:t>
            </a:r>
            <a:r>
              <a:rPr lang="ro-RO" sz="1600" dirty="0" smtClean="0"/>
              <a:t> – 1200 local &amp; foreign visitors</a:t>
            </a:r>
          </a:p>
          <a:p>
            <a:pPr marL="0" indent="0">
              <a:buNone/>
            </a:pPr>
            <a:endParaRPr lang="ro-RO" sz="800" b="1" dirty="0" smtClean="0"/>
          </a:p>
          <a:p>
            <a:pPr marL="0" indent="0">
              <a:buNone/>
            </a:pPr>
            <a:r>
              <a:rPr lang="ro-RO" sz="1600" b="1" dirty="0" smtClean="0"/>
              <a:t>4. Tourism </a:t>
            </a:r>
          </a:p>
          <a:p>
            <a:r>
              <a:rPr lang="en-US" sz="1600" dirty="0" smtClean="0"/>
              <a:t>2 </a:t>
            </a:r>
            <a:r>
              <a:rPr lang="ro-RO" sz="1600" dirty="0" smtClean="0"/>
              <a:t>”Cultural evenings” - 3200 foreigners acquianted with Moldova culture and wining traditions</a:t>
            </a:r>
          </a:p>
          <a:p>
            <a:pPr marL="0" indent="0">
              <a:buNone/>
            </a:pPr>
            <a:endParaRPr lang="ro-RO" sz="800" b="1" dirty="0" smtClean="0"/>
          </a:p>
          <a:p>
            <a:pPr marL="0" indent="0">
              <a:buNone/>
            </a:pPr>
            <a:r>
              <a:rPr lang="ro-RO" sz="1600" b="1" dirty="0" smtClean="0"/>
              <a:t>5. Automotive: </a:t>
            </a:r>
            <a:r>
              <a:rPr lang="en-US" sz="1600" dirty="0" smtClean="0"/>
              <a:t>6 </a:t>
            </a:r>
            <a:r>
              <a:rPr lang="ro-RO" sz="1600" dirty="0" smtClean="0"/>
              <a:t>fairs – 10 local producers participating</a:t>
            </a:r>
          </a:p>
          <a:p>
            <a:pPr marL="0" indent="0">
              <a:buNone/>
            </a:pPr>
            <a:endParaRPr lang="ro-RO" sz="800" b="1" dirty="0" smtClean="0"/>
          </a:p>
          <a:p>
            <a:pPr marL="0" indent="0">
              <a:buNone/>
            </a:pPr>
            <a:r>
              <a:rPr lang="ro-RO" sz="1600" b="1" dirty="0" smtClean="0"/>
              <a:t>6. Furniture: </a:t>
            </a:r>
            <a:r>
              <a:rPr lang="ro-RO" sz="1600" dirty="0" smtClean="0"/>
              <a:t>1 exhibition </a:t>
            </a:r>
            <a:r>
              <a:rPr lang="ro-RO" sz="1600" dirty="0"/>
              <a:t>– 4 </a:t>
            </a:r>
            <a:r>
              <a:rPr lang="ro-RO" sz="1600" dirty="0" smtClean="0"/>
              <a:t>local producers involved</a:t>
            </a:r>
            <a:endParaRPr lang="en-GB" sz="16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589240"/>
            <a:ext cx="6118512" cy="630942"/>
          </a:xfrm>
          <a:prstGeom prst="rect">
            <a:avLst/>
          </a:prstGeom>
          <a:noFill/>
          <a:ln w="69850" cap="sq" cmpd="dbl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 smtClean="0">
                <a:latin typeface="+mn-lt"/>
              </a:rPr>
              <a:t>! The detailed 2014 activity report of MIEPO will be made available early March.</a:t>
            </a:r>
          </a:p>
          <a:p>
            <a:pPr>
              <a:spcAft>
                <a:spcPts val="0"/>
              </a:spcAft>
            </a:pPr>
            <a:r>
              <a:rPr lang="ro-RO" sz="1400" b="1" dirty="0" smtClean="0">
                <a:latin typeface="+mn-lt"/>
              </a:rPr>
              <a:t> </a:t>
            </a:r>
            <a:endParaRPr lang="en-GB" sz="14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80728"/>
            <a:ext cx="2113409" cy="2113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49" y="2692570"/>
            <a:ext cx="2385553" cy="1789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02" y="4646652"/>
            <a:ext cx="2362200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5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708920"/>
            <a:ext cx="8229600" cy="43204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cs typeface="Arial" charset="0"/>
              </a:rPr>
              <a:t>Moldova exports – </a:t>
            </a:r>
            <a:r>
              <a:rPr lang="en-GB" sz="2400" b="1" dirty="0" smtClean="0">
                <a:cs typeface="Arial" charset="0"/>
              </a:rPr>
              <a:t>strategy for a new impetus</a:t>
            </a:r>
            <a:endParaRPr lang="en-US" sz="2400" b="1" dirty="0">
              <a:cs typeface="Arial" charset="0"/>
            </a:endParaRPr>
          </a:p>
          <a:p>
            <a:endParaRPr lang="en-GB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3BF01-A1DE-44FC-BBBC-748149804AA5}" type="datetime3">
              <a:rPr lang="en-US" smtClean="0"/>
              <a:pPr>
                <a:defRPr/>
              </a:pPr>
              <a:t>17 February 2015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E4523-7586-4EAE-B564-24417A1D1A2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4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 smtClean="0"/>
              <a:t>Tools to promote Moldova exports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37465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4747710"/>
              </p:ext>
            </p:extLst>
          </p:nvPr>
        </p:nvGraphicFramePr>
        <p:xfrm>
          <a:off x="323528" y="2996952"/>
          <a:ext cx="424847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15804"/>
              </p:ext>
            </p:extLst>
          </p:nvPr>
        </p:nvGraphicFramePr>
        <p:xfrm>
          <a:off x="539552" y="2708920"/>
          <a:ext cx="3816424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642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MOLDOVA DOMESTIC EXPORT STRUCTURE (2013), %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28099"/>
              </p:ext>
            </p:extLst>
          </p:nvPr>
        </p:nvGraphicFramePr>
        <p:xfrm>
          <a:off x="4716016" y="2708920"/>
          <a:ext cx="3672408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2408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MOLDOVA DOMESTIC EXPORT MARKETS (2013), %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14285925"/>
              </p:ext>
            </p:extLst>
          </p:nvPr>
        </p:nvGraphicFramePr>
        <p:xfrm>
          <a:off x="4716016" y="2996952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26876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o-RO" sz="1600" b="1" dirty="0" smtClean="0"/>
              <a:t>Diversification of export markets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RO" sz="1600" b="1" dirty="0" smtClean="0"/>
              <a:t>Diversification of exported products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RO" sz="1600" b="1" dirty="0" smtClean="0"/>
              <a:t>Education of a new-generation of export managers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47348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/>
              <a:t>V</a:t>
            </a:r>
            <a:r>
              <a:rPr lang="en-GB" dirty="0" smtClean="0"/>
              <a:t>egetable products sector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37465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21504"/>
              </p:ext>
            </p:extLst>
          </p:nvPr>
        </p:nvGraphicFramePr>
        <p:xfrm>
          <a:off x="539552" y="1412776"/>
          <a:ext cx="4464496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VEGETABLE PRODUCT DOMESTIC EXPORT STRUCTURE (2013), %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21572017"/>
              </p:ext>
            </p:extLst>
          </p:nvPr>
        </p:nvGraphicFramePr>
        <p:xfrm>
          <a:off x="467544" y="1772816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21359"/>
              </p:ext>
            </p:extLst>
          </p:nvPr>
        </p:nvGraphicFramePr>
        <p:xfrm>
          <a:off x="539552" y="4589873"/>
          <a:ext cx="7992888" cy="159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077"/>
                <a:gridCol w="4031811"/>
              </a:tblGrid>
              <a:tr h="2613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COMPETITIVE 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ISSUES</a:t>
                      </a:r>
                      <a:endParaRPr lang="en-GB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  <a:tr h="1314110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Excellent climate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Diversified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markets for nuts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seeds</a:t>
                      </a:r>
                      <a:r>
                        <a:rPr lang="en-GB" sz="1200" b="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  <a:endParaRPr lang="en-GB" sz="1200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lv-LV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nternational </a:t>
                      </a:r>
                      <a:r>
                        <a:rPr lang="lv-LV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donor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projects - </a:t>
                      </a:r>
                      <a:r>
                        <a:rPr lang="lv-LV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production </a:t>
                      </a:r>
                      <a:r>
                        <a:rPr lang="lv-LV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efficiency 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growth</a:t>
                      </a:r>
                      <a:endParaRPr lang="en-GB" sz="1200" b="1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Actions taken to meet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international food safety &amp; quality standards 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HACCP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ISO,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EurepGAP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);</a:t>
                      </a:r>
                      <a:endParaRPr lang="en-GB" sz="1200" kern="1200" baseline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Scarce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post-harvest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infrastructure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Dependence on traditional markets;</a:t>
                      </a:r>
                      <a:endParaRPr lang="en-GB" sz="1200" b="1" kern="1200" baseline="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long-term sectorial strategy;</a:t>
                      </a:r>
                      <a:r>
                        <a:rPr lang="en-GB" sz="1200" b="0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200" b="0" kern="1200" baseline="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Poor set of skills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&amp; competences of 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top management;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Highly fragmented</a:t>
                      </a:r>
                      <a:r>
                        <a:rPr lang="en-GB" sz="1200" b="0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market;</a:t>
                      </a:r>
                      <a:endParaRPr lang="en-GB" sz="1200" b="1" kern="1200" baseline="0" noProof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93" y="1412776"/>
            <a:ext cx="30723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dirty="0" smtClean="0"/>
              <a:t>Food &amp; beverage</a:t>
            </a:r>
            <a:endParaRPr lang="ru-RU" dirty="0" smtClean="0"/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D1471-E700-4C6B-8887-DAB12675B30B}" type="datetime3">
              <a:rPr lang="en-US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 February 2015</a:t>
            </a:fld>
            <a:endParaRPr lang="ru-RU" dirty="0">
              <a:solidFill>
                <a:srgbClr val="374652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DD923-9928-4BCB-B52E-A52551736581}" type="slidenum">
              <a:rPr lang="ru-RU">
                <a:solidFill>
                  <a:srgbClr val="37465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37465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20535"/>
              </p:ext>
            </p:extLst>
          </p:nvPr>
        </p:nvGraphicFramePr>
        <p:xfrm>
          <a:off x="539552" y="1464939"/>
          <a:ext cx="4464496" cy="27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FOODSTUFF &amp; BEVERAGE DOMESTIC EXPORT STRUCTURE (2013), %</a:t>
                      </a:r>
                      <a:endParaRPr lang="en-US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44854"/>
              </p:ext>
            </p:extLst>
          </p:nvPr>
        </p:nvGraphicFramePr>
        <p:xfrm>
          <a:off x="539552" y="4705301"/>
          <a:ext cx="7920880" cy="1359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437"/>
                <a:gridCol w="4069443"/>
              </a:tblGrid>
              <a:tr h="167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COMPETITIVE 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ISSUES</a:t>
                      </a:r>
                      <a:endParaRPr lang="en-GB" sz="1200" b="0" kern="1200" baseline="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F17"/>
                    </a:solidFill>
                  </a:tcPr>
                </a:tc>
              </a:tr>
              <a:tr h="1076540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Abundance of raw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materials; </a:t>
                      </a:r>
                      <a:endParaRPr lang="en-GB" sz="1200" b="1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Geo-economical location;</a:t>
                      </a:r>
                      <a:endParaRPr lang="en-GB" sz="1200" b="1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Support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from state and international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donors (wine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  <a:endParaRPr lang="en-GB" sz="1200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Insufficient support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for other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sub-sectors;</a:t>
                      </a:r>
                      <a:endParaRPr lang="en-GB" sz="1200" b="1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Food </a:t>
                      </a:r>
                      <a:r>
                        <a:rPr lang="en-GB" sz="1200" b="1" kern="120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safety, low adoption of</a:t>
                      </a:r>
                      <a:r>
                        <a:rPr lang="en-GB" sz="1200" b="1" kern="1200" baseline="0" noProof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EU standards; </a:t>
                      </a:r>
                      <a:endParaRPr lang="en-GB" sz="1200" kern="1200" noProof="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150049996"/>
              </p:ext>
            </p:extLst>
          </p:nvPr>
        </p:nvGraphicFramePr>
        <p:xfrm>
          <a:off x="467544" y="1824979"/>
          <a:ext cx="45365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484784"/>
            <a:ext cx="3096345" cy="20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6119"/>
      </p:ext>
    </p:extLst>
  </p:cSld>
  <p:clrMapOvr>
    <a:masterClrMapping/>
  </p:clrMapOvr>
</p:sld>
</file>

<file path=ppt/theme/theme1.xml><?xml version="1.0" encoding="utf-8"?>
<a:theme xmlns:a="http://schemas.openxmlformats.org/drawingml/2006/main" name="MIEPO_prezentare1_3">
  <a:themeElements>
    <a:clrScheme name="MIEPO">
      <a:dk1>
        <a:srgbClr val="324671"/>
      </a:dk1>
      <a:lt1>
        <a:sysClr val="window" lastClr="FFFFFF"/>
      </a:lt1>
      <a:dk2>
        <a:srgbClr val="384F5A"/>
      </a:dk2>
      <a:lt2>
        <a:srgbClr val="96D5D2"/>
      </a:lt2>
      <a:accent1>
        <a:srgbClr val="324671"/>
      </a:accent1>
      <a:accent2>
        <a:srgbClr val="529DBB"/>
      </a:accent2>
      <a:accent3>
        <a:srgbClr val="79AD36"/>
      </a:accent3>
      <a:accent4>
        <a:srgbClr val="3A6995"/>
      </a:accent4>
      <a:accent5>
        <a:srgbClr val="419698"/>
      </a:accent5>
      <a:accent6>
        <a:srgbClr val="D09A2A"/>
      </a:accent6>
      <a:hlink>
        <a:srgbClr val="324671"/>
      </a:hlink>
      <a:folHlink>
        <a:srgbClr val="529DB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IEPO_prezentare1_3">
  <a:themeElements>
    <a:clrScheme name="MIEPO">
      <a:dk1>
        <a:srgbClr val="324671"/>
      </a:dk1>
      <a:lt1>
        <a:sysClr val="window" lastClr="FFFFFF"/>
      </a:lt1>
      <a:dk2>
        <a:srgbClr val="384F5A"/>
      </a:dk2>
      <a:lt2>
        <a:srgbClr val="96D5D2"/>
      </a:lt2>
      <a:accent1>
        <a:srgbClr val="324671"/>
      </a:accent1>
      <a:accent2>
        <a:srgbClr val="529DBB"/>
      </a:accent2>
      <a:accent3>
        <a:srgbClr val="79AD36"/>
      </a:accent3>
      <a:accent4>
        <a:srgbClr val="3A6995"/>
      </a:accent4>
      <a:accent5>
        <a:srgbClr val="419698"/>
      </a:accent5>
      <a:accent6>
        <a:srgbClr val="D09A2A"/>
      </a:accent6>
      <a:hlink>
        <a:srgbClr val="324671"/>
      </a:hlink>
      <a:folHlink>
        <a:srgbClr val="529DB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MIEPO_prezentare1_3</Template>
  <TotalTime>2774</TotalTime>
  <Words>1251</Words>
  <Application>Microsoft Office PowerPoint</Application>
  <PresentationFormat>On-screen Show (4:3)</PresentationFormat>
  <Paragraphs>288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MIEPO_prezentare1_3</vt:lpstr>
      <vt:lpstr>1_MIEPO_prezentare1_3</vt:lpstr>
      <vt:lpstr>Diplomatic Economic   Club 2015 Issue 1</vt:lpstr>
      <vt:lpstr>DEC – Issue 1</vt:lpstr>
      <vt:lpstr>PowerPoint Presentation</vt:lpstr>
      <vt:lpstr>Snapshot – MIEPO in 2014</vt:lpstr>
      <vt:lpstr>Snapshot – MIEPO in 2014</vt:lpstr>
      <vt:lpstr>PowerPoint Presentation</vt:lpstr>
      <vt:lpstr>Tools to promote Moldova exports</vt:lpstr>
      <vt:lpstr>Vegetable products sector</vt:lpstr>
      <vt:lpstr>Food &amp; beverage</vt:lpstr>
      <vt:lpstr>Textile &amp; apparel</vt:lpstr>
      <vt:lpstr>Manufacturing</vt:lpstr>
      <vt:lpstr>BPO &amp; IT</vt:lpstr>
      <vt:lpstr>Focus of MIEPO </vt:lpstr>
      <vt:lpstr>Priority markets – Exports promotion</vt:lpstr>
      <vt:lpstr>Priority markets – vegetable products</vt:lpstr>
      <vt:lpstr>Priority markets – prepared foodstuffs</vt:lpstr>
      <vt:lpstr>Priority markets – textiles</vt:lpstr>
      <vt:lpstr>Priority markets – FDI attraction</vt:lpstr>
      <vt:lpstr>FDI attraction – prepared foodstuffs</vt:lpstr>
      <vt:lpstr>FDI attraction – manufacturing</vt:lpstr>
      <vt:lpstr>FDI attraction – IT &amp; BPO</vt:lpstr>
      <vt:lpstr>PowerPoint Presentation</vt:lpstr>
      <vt:lpstr>Overall export activity assessment</vt:lpstr>
      <vt:lpstr>Approach to exporters` development</vt:lpstr>
      <vt:lpstr>Potential joint projects. ”Top Exporters”</vt:lpstr>
      <vt:lpstr>Potential joint projects. ”Exporters Academy”</vt:lpstr>
      <vt:lpstr>Potential joint projects. ”Empretec”</vt:lpstr>
      <vt:lpstr>FDI attraction - ”Moldova Road-shows”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joint projects `15 MIEPO &amp; EBRD</dc:title>
  <dc:creator>Cristina</dc:creator>
  <cp:lastModifiedBy>Cristina</cp:lastModifiedBy>
  <cp:revision>108</cp:revision>
  <dcterms:created xsi:type="dcterms:W3CDTF">2015-02-10T08:08:29Z</dcterms:created>
  <dcterms:modified xsi:type="dcterms:W3CDTF">2015-02-18T11:02:16Z</dcterms:modified>
</cp:coreProperties>
</file>