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notesSlides/notesSlide2.xml" ContentType="application/vnd.openxmlformats-officedocument.presentationml.notesSlide+xml"/>
  <Override PartName="/ppt/charts/chart14.xml" ContentType="application/vnd.openxmlformats-officedocument.drawingml.chart+xml"/>
  <Override PartName="/ppt/notesSlides/notesSlide3.xml" ContentType="application/vnd.openxmlformats-officedocument.presentationml.notesSlide+xml"/>
  <Override PartName="/ppt/charts/chart15.xml" ContentType="application/vnd.openxmlformats-officedocument.drawingml.chart+xml"/>
  <Override PartName="/ppt/drawings/drawing1.xml" ContentType="application/vnd.openxmlformats-officedocument.drawingml.chartshape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2" r:id="rId1"/>
  </p:sldMasterIdLst>
  <p:notesMasterIdLst>
    <p:notesMasterId r:id="rId43"/>
  </p:notesMasterIdLst>
  <p:sldIdLst>
    <p:sldId id="256" r:id="rId2"/>
    <p:sldId id="474" r:id="rId3"/>
    <p:sldId id="341" r:id="rId4"/>
    <p:sldId id="446" r:id="rId5"/>
    <p:sldId id="447" r:id="rId6"/>
    <p:sldId id="475" r:id="rId7"/>
    <p:sldId id="476" r:id="rId8"/>
    <p:sldId id="397" r:id="rId9"/>
    <p:sldId id="398" r:id="rId10"/>
    <p:sldId id="350" r:id="rId11"/>
    <p:sldId id="451" r:id="rId12"/>
    <p:sldId id="452" r:id="rId13"/>
    <p:sldId id="378" r:id="rId14"/>
    <p:sldId id="384" r:id="rId15"/>
    <p:sldId id="389" r:id="rId16"/>
    <p:sldId id="390" r:id="rId17"/>
    <p:sldId id="383" r:id="rId18"/>
    <p:sldId id="400" r:id="rId19"/>
    <p:sldId id="387" r:id="rId20"/>
    <p:sldId id="453" r:id="rId21"/>
    <p:sldId id="369" r:id="rId22"/>
    <p:sldId id="454" r:id="rId23"/>
    <p:sldId id="455" r:id="rId24"/>
    <p:sldId id="458" r:id="rId25"/>
    <p:sldId id="459" r:id="rId26"/>
    <p:sldId id="462" r:id="rId27"/>
    <p:sldId id="463" r:id="rId28"/>
    <p:sldId id="456" r:id="rId29"/>
    <p:sldId id="457" r:id="rId30"/>
    <p:sldId id="419" r:id="rId31"/>
    <p:sldId id="373" r:id="rId32"/>
    <p:sldId id="464" r:id="rId33"/>
    <p:sldId id="473" r:id="rId34"/>
    <p:sldId id="466" r:id="rId35"/>
    <p:sldId id="467" r:id="rId36"/>
    <p:sldId id="468" r:id="rId37"/>
    <p:sldId id="469" r:id="rId38"/>
    <p:sldId id="470" r:id="rId39"/>
    <p:sldId id="471" r:id="rId40"/>
    <p:sldId id="472" r:id="rId41"/>
    <p:sldId id="396" r:id="rId4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0000"/>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799B23B-EC83-4686-B30A-512413B5E67A}" styleName="Светлый стиль 3 - акцент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FECB4D8-DB02-4DC6-A0A2-4F2EBAE1DC90}" styleName="Средний стиль 1 - акцент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D083AE6-46FA-4A59-8FB0-9F97EB10719F}" styleName="Светлый стиль 3 - акцент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134" autoAdjust="0"/>
    <p:restoredTop sz="96310" autoAdjust="0"/>
  </p:normalViewPr>
  <p:slideViewPr>
    <p:cSldViewPr>
      <p:cViewPr>
        <p:scale>
          <a:sx n="100" d="100"/>
          <a:sy n="100" d="100"/>
        </p:scale>
        <p:origin x="-150" y="-2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7" d="100"/>
          <a:sy n="57" d="100"/>
        </p:scale>
        <p:origin x="-2862"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Excel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_____Microsoft_Excel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_____Microsoft_Excel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_____Microsoft_Excel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_____Microsoft_Excel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_____Microsoft_Excel14.xlsx"/></Relationships>
</file>

<file path=ppt/charts/_rels/chart15.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_____Microsoft_Excel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_____Microsoft_Excel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_____Microsoft_Excel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_____Microsoft_Excel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Excel2.xlsx"/></Relationships>
</file>

<file path=ppt/charts/_rels/chart3.xml.rels><?xml version="1.0" encoding="UTF-8" standalone="yes"?>
<Relationships xmlns="http://schemas.openxmlformats.org/package/2006/relationships"><Relationship Id="rId1" Type="http://schemas.openxmlformats.org/officeDocument/2006/relationships/package" Target="../embeddings/_____Microsoft_Excel3.xlsx"/></Relationships>
</file>

<file path=ppt/charts/_rels/chart4.xml.rels><?xml version="1.0" encoding="UTF-8" standalone="yes"?>
<Relationships xmlns="http://schemas.openxmlformats.org/package/2006/relationships"><Relationship Id="rId1" Type="http://schemas.openxmlformats.org/officeDocument/2006/relationships/package" Target="../embeddings/_____Microsoft_Excel4.xlsx"/></Relationships>
</file>

<file path=ppt/charts/_rels/chart5.xml.rels><?xml version="1.0" encoding="UTF-8" standalone="yes"?>
<Relationships xmlns="http://schemas.openxmlformats.org/package/2006/relationships"><Relationship Id="rId1" Type="http://schemas.openxmlformats.org/officeDocument/2006/relationships/package" Target="../embeddings/_____Microsoft_Excel5.xlsx"/></Relationships>
</file>

<file path=ppt/charts/_rels/chart6.xml.rels><?xml version="1.0" encoding="UTF-8" standalone="yes"?>
<Relationships xmlns="http://schemas.openxmlformats.org/package/2006/relationships"><Relationship Id="rId1" Type="http://schemas.openxmlformats.org/officeDocument/2006/relationships/package" Target="../embeddings/_____Microsoft_Excel6.xlsx"/></Relationships>
</file>

<file path=ppt/charts/_rels/chart7.xml.rels><?xml version="1.0" encoding="UTF-8" standalone="yes"?>
<Relationships xmlns="http://schemas.openxmlformats.org/package/2006/relationships"><Relationship Id="rId1" Type="http://schemas.openxmlformats.org/officeDocument/2006/relationships/package" Target="../embeddings/_____Microsoft_Excel7.xlsx"/></Relationships>
</file>

<file path=ppt/charts/_rels/chart8.xml.rels><?xml version="1.0" encoding="UTF-8" standalone="yes"?>
<Relationships xmlns="http://schemas.openxmlformats.org/package/2006/relationships"><Relationship Id="rId1" Type="http://schemas.openxmlformats.org/officeDocument/2006/relationships/package" Target="../embeddings/_____Microsoft_Excel8.xlsx"/></Relationships>
</file>

<file path=ppt/charts/_rels/chart9.xml.rels><?xml version="1.0" encoding="UTF-8" standalone="yes"?>
<Relationships xmlns="http://schemas.openxmlformats.org/package/2006/relationships"><Relationship Id="rId1" Type="http://schemas.openxmlformats.org/officeDocument/2006/relationships/package" Target="../embeddings/_____Microsoft_Excel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0"/>
      <c:rAngAx val="0"/>
      <c:perspective val="0"/>
    </c:view3D>
    <c:floor>
      <c:thickness val="0"/>
    </c:floor>
    <c:sideWall>
      <c:thickness val="0"/>
    </c:sideWall>
    <c:backWall>
      <c:thickness val="0"/>
    </c:backWall>
    <c:plotArea>
      <c:layout>
        <c:manualLayout>
          <c:layoutTarget val="inner"/>
          <c:xMode val="edge"/>
          <c:yMode val="edge"/>
          <c:x val="0.24042553191489371"/>
          <c:y val="0.39387308533917076"/>
          <c:w val="0.52340425531914891"/>
          <c:h val="0.21444201312910349"/>
        </c:manualLayout>
      </c:layout>
      <c:pie3DChart>
        <c:varyColors val="1"/>
        <c:ser>
          <c:idx val="0"/>
          <c:order val="0"/>
          <c:tx>
            <c:strRef>
              <c:f>TARI!$B$1</c:f>
              <c:strCache>
                <c:ptCount val="1"/>
                <c:pt idx="0">
                  <c:v>2011</c:v>
                </c:pt>
              </c:strCache>
            </c:strRef>
          </c:tx>
          <c:spPr>
            <a:solidFill>
              <a:srgbClr val="FFCC00"/>
            </a:solidFill>
            <a:ln w="17779">
              <a:noFill/>
            </a:ln>
          </c:spPr>
          <c:explosion val="25"/>
          <c:dPt>
            <c:idx val="0"/>
            <c:bubble3D val="0"/>
            <c:spPr>
              <a:solidFill>
                <a:srgbClr val="00CCFF"/>
              </a:solidFill>
              <a:ln w="17779">
                <a:noFill/>
              </a:ln>
            </c:spPr>
          </c:dPt>
          <c:dPt>
            <c:idx val="1"/>
            <c:bubble3D val="0"/>
            <c:spPr>
              <a:solidFill>
                <a:srgbClr val="00FF00"/>
              </a:solidFill>
              <a:ln w="17779">
                <a:noFill/>
              </a:ln>
            </c:spPr>
          </c:dPt>
          <c:dLbls>
            <c:dLbl>
              <c:idx val="0"/>
              <c:layout>
                <c:manualLayout>
                  <c:x val="-8.9948401440227976E-2"/>
                  <c:y val="0.12616666192499337"/>
                </c:manualLayout>
              </c:layout>
              <c:tx>
                <c:rich>
                  <a:bodyPr/>
                  <a:lstStyle/>
                  <a:p>
                    <a:r>
                      <a:rPr lang="en-US" dirty="0" smtClean="0"/>
                      <a:t>48,9%</a:t>
                    </a:r>
                    <a:endParaRPr lang="en-US" dirty="0"/>
                  </a:p>
                </c:rich>
              </c:tx>
              <c:dLblPos val="bestFit"/>
              <c:showLegendKey val="0"/>
              <c:showVal val="0"/>
              <c:showCatName val="0"/>
              <c:showSerName val="0"/>
              <c:showPercent val="1"/>
              <c:showBubbleSize val="0"/>
            </c:dLbl>
            <c:dLbl>
              <c:idx val="1"/>
              <c:layout>
                <c:manualLayout>
                  <c:x val="4.6790624510792349E-2"/>
                  <c:y val="4.3515100879353105E-2"/>
                </c:manualLayout>
              </c:layout>
              <c:tx>
                <c:rich>
                  <a:bodyPr/>
                  <a:lstStyle/>
                  <a:p>
                    <a:r>
                      <a:rPr lang="en-US" dirty="0" smtClean="0"/>
                      <a:t>41,5%</a:t>
                    </a:r>
                    <a:endParaRPr lang="en-US" dirty="0"/>
                  </a:p>
                </c:rich>
              </c:tx>
              <c:dLblPos val="bestFit"/>
              <c:showLegendKey val="0"/>
              <c:showVal val="0"/>
              <c:showCatName val="0"/>
              <c:showSerName val="0"/>
              <c:showPercent val="1"/>
              <c:showBubbleSize val="0"/>
            </c:dLbl>
            <c:dLbl>
              <c:idx val="2"/>
              <c:layout>
                <c:manualLayout>
                  <c:x val="1.1815273722978539E-2"/>
                  <c:y val="-7.2188694165187514E-2"/>
                </c:manualLayout>
              </c:layout>
              <c:tx>
                <c:rich>
                  <a:bodyPr/>
                  <a:lstStyle/>
                  <a:p>
                    <a:r>
                      <a:rPr lang="en-US" dirty="0" smtClean="0"/>
                      <a:t>9,6%</a:t>
                    </a:r>
                    <a:endParaRPr lang="en-US" dirty="0"/>
                  </a:p>
                </c:rich>
              </c:tx>
              <c:dLblPos val="bestFit"/>
              <c:showLegendKey val="0"/>
              <c:showVal val="0"/>
              <c:showCatName val="0"/>
              <c:showSerName val="0"/>
              <c:showPercent val="1"/>
              <c:showBubbleSize val="0"/>
            </c:dLbl>
            <c:numFmt formatCode="0.0%" sourceLinked="0"/>
            <c:spPr>
              <a:noFill/>
              <a:ln w="17779">
                <a:noFill/>
              </a:ln>
            </c:spPr>
            <c:showLegendKey val="0"/>
            <c:showVal val="0"/>
            <c:showCatName val="0"/>
            <c:showSerName val="0"/>
            <c:showPercent val="1"/>
            <c:showBubbleSize val="0"/>
            <c:showLeaderLines val="1"/>
          </c:dLbls>
          <c:cat>
            <c:strRef>
              <c:f>TARI!$A$9:$A$11</c:f>
              <c:strCache>
                <c:ptCount val="3"/>
                <c:pt idx="0">
                  <c:v>UE</c:v>
                </c:pt>
                <c:pt idx="1">
                  <c:v>CSI</c:v>
                </c:pt>
                <c:pt idx="2">
                  <c:v>Altele</c:v>
                </c:pt>
              </c:strCache>
            </c:strRef>
          </c:cat>
          <c:val>
            <c:numRef>
              <c:f>TARI!$C$9:$C$11</c:f>
              <c:numCache>
                <c:formatCode>0.0</c:formatCode>
                <c:ptCount val="3"/>
                <c:pt idx="0">
                  <c:v>48.96</c:v>
                </c:pt>
                <c:pt idx="1">
                  <c:v>41.38</c:v>
                </c:pt>
                <c:pt idx="2">
                  <c:v>9.7000000000000011</c:v>
                </c:pt>
              </c:numCache>
            </c:numRef>
          </c:val>
        </c:ser>
        <c:dLbls>
          <c:showLegendKey val="0"/>
          <c:showVal val="0"/>
          <c:showCatName val="0"/>
          <c:showSerName val="0"/>
          <c:showPercent val="1"/>
          <c:showBubbleSize val="0"/>
          <c:showLeaderLines val="1"/>
        </c:dLbls>
      </c:pie3DChart>
      <c:spPr>
        <a:noFill/>
        <a:ln w="17779">
          <a:noFill/>
        </a:ln>
      </c:spPr>
    </c:plotArea>
    <c:plotVisOnly val="1"/>
    <c:dispBlanksAs val="zero"/>
    <c:showDLblsOverMax val="0"/>
  </c:chart>
  <c:spPr>
    <a:noFill/>
    <a:ln>
      <a:noFill/>
    </a:ln>
  </c:spPr>
  <c:txPr>
    <a:bodyPr/>
    <a:lstStyle/>
    <a:p>
      <a:pPr>
        <a:defRPr sz="1200" b="1" i="0" u="none" strike="noStrike" baseline="0">
          <a:solidFill>
            <a:srgbClr val="000000"/>
          </a:solidFill>
          <a:latin typeface="Arial"/>
          <a:ea typeface="Arial"/>
          <a:cs typeface="Arial"/>
        </a:defRPr>
      </a:pPr>
      <a:endParaRPr lang="ru-RU"/>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Лист1!$B$1</c:f>
              <c:strCache>
                <c:ptCount val="1"/>
                <c:pt idx="0">
                  <c:v>Value (mln USD.)</c:v>
                </c:pt>
              </c:strCache>
            </c:strRef>
          </c:tx>
          <c:spPr>
            <a:gradFill rotWithShape="1">
              <a:gsLst>
                <a:gs pos="0">
                  <a:schemeClr val="accent5">
                    <a:tint val="98000"/>
                    <a:shade val="25000"/>
                    <a:satMod val="250000"/>
                  </a:schemeClr>
                </a:gs>
                <a:gs pos="68000">
                  <a:schemeClr val="accent5">
                    <a:tint val="86000"/>
                    <a:satMod val="115000"/>
                  </a:schemeClr>
                </a:gs>
                <a:gs pos="100000">
                  <a:schemeClr val="accent5">
                    <a:tint val="50000"/>
                    <a:satMod val="150000"/>
                  </a:schemeClr>
                </a:gs>
              </a:gsLst>
              <a:path path="circle">
                <a:fillToRect l="50000" t="130000" r="50000" b="-30000"/>
              </a:path>
            </a:gradFill>
            <a:ln>
              <a:noFill/>
            </a:ln>
            <a:effectLst>
              <a:outerShdw blurRad="57150" dist="38100" dir="5400000" algn="ctr" rotWithShape="0">
                <a:schemeClr val="accent5">
                  <a:shade val="9000"/>
                  <a:satMod val="105000"/>
                  <a:alpha val="48000"/>
                </a:schemeClr>
              </a:outerShdw>
            </a:effectLst>
            <a:scene3d>
              <a:camera prst="orthographicFront" fov="0">
                <a:rot lat="0" lon="0" rev="0"/>
              </a:camera>
              <a:lightRig rig="glow" dir="tl">
                <a:rot lat="0" lon="0" rev="900000"/>
              </a:lightRig>
            </a:scene3d>
            <a:sp3d prstMaterial="powder">
              <a:bevelT w="25400" h="38100"/>
            </a:sp3d>
          </c:spPr>
          <c:invertIfNegative val="0"/>
          <c:cat>
            <c:strRef>
              <c:f>Лист1!$A$2:$A$11</c:f>
              <c:strCache>
                <c:ptCount val="10"/>
                <c:pt idx="0">
                  <c:v>Alte fructe cu coaja</c:v>
                </c:pt>
                <c:pt idx="1">
                  <c:v>Sucuri de fructe</c:v>
                </c:pt>
                <c:pt idx="2">
                  <c:v>Seminte de floarea-soarelui</c:v>
                </c:pt>
                <c:pt idx="3">
                  <c:v>Uleiuri din seminte de floarea-soarelui</c:v>
                </c:pt>
                <c:pt idx="4">
                  <c:v>Vin si must din struguri</c:v>
                </c:pt>
                <c:pt idx="5">
                  <c:v>Griu si meslin</c:v>
                </c:pt>
                <c:pt idx="6">
                  <c:v>Zahar din trestie sau din sfecla de zahar</c:v>
                </c:pt>
                <c:pt idx="7">
                  <c:v>Produse de brutarie, de patiserie si biscuiti</c:v>
                </c:pt>
                <c:pt idx="8">
                  <c:v>Boabe de soia</c:v>
                </c:pt>
                <c:pt idx="9">
                  <c:v>Orz</c:v>
                </c:pt>
              </c:strCache>
            </c:strRef>
          </c:cat>
          <c:val>
            <c:numRef>
              <c:f>Лист1!$B$2:$B$11</c:f>
              <c:numCache>
                <c:formatCode>General</c:formatCode>
                <c:ptCount val="10"/>
                <c:pt idx="0">
                  <c:v>84.1</c:v>
                </c:pt>
                <c:pt idx="1">
                  <c:v>47.7</c:v>
                </c:pt>
                <c:pt idx="2">
                  <c:v>46.4</c:v>
                </c:pt>
                <c:pt idx="3">
                  <c:v>41.4</c:v>
                </c:pt>
                <c:pt idx="4">
                  <c:v>27.5</c:v>
                </c:pt>
                <c:pt idx="5">
                  <c:v>23.1</c:v>
                </c:pt>
                <c:pt idx="6">
                  <c:v>22.2</c:v>
                </c:pt>
                <c:pt idx="7">
                  <c:v>14.2</c:v>
                </c:pt>
                <c:pt idx="8">
                  <c:v>7.8</c:v>
                </c:pt>
                <c:pt idx="9">
                  <c:v>6.2</c:v>
                </c:pt>
              </c:numCache>
            </c:numRef>
          </c:val>
        </c:ser>
        <c:dLbls>
          <c:showLegendKey val="0"/>
          <c:showVal val="1"/>
          <c:showCatName val="0"/>
          <c:showSerName val="0"/>
          <c:showPercent val="0"/>
          <c:showBubbleSize val="0"/>
        </c:dLbls>
        <c:gapWidth val="75"/>
        <c:axId val="195570688"/>
        <c:axId val="195572480"/>
      </c:barChart>
      <c:catAx>
        <c:axId val="195570688"/>
        <c:scaling>
          <c:orientation val="minMax"/>
        </c:scaling>
        <c:delete val="0"/>
        <c:axPos val="b"/>
        <c:majorTickMark val="none"/>
        <c:minorTickMark val="none"/>
        <c:tickLblPos val="nextTo"/>
        <c:txPr>
          <a:bodyPr/>
          <a:lstStyle/>
          <a:p>
            <a:pPr>
              <a:defRPr sz="1200"/>
            </a:pPr>
            <a:endParaRPr lang="ru-RU"/>
          </a:p>
        </c:txPr>
        <c:crossAx val="195572480"/>
        <c:crosses val="autoZero"/>
        <c:auto val="1"/>
        <c:lblAlgn val="ctr"/>
        <c:lblOffset val="100"/>
        <c:noMultiLvlLbl val="0"/>
      </c:catAx>
      <c:valAx>
        <c:axId val="195572480"/>
        <c:scaling>
          <c:orientation val="minMax"/>
        </c:scaling>
        <c:delete val="0"/>
        <c:axPos val="l"/>
        <c:numFmt formatCode="General" sourceLinked="1"/>
        <c:majorTickMark val="none"/>
        <c:minorTickMark val="none"/>
        <c:tickLblPos val="nextTo"/>
        <c:crossAx val="195570688"/>
        <c:crosses val="autoZero"/>
        <c:crossBetween val="between"/>
      </c:valAx>
      <c:spPr>
        <a:ln>
          <a:noFill/>
        </a:ln>
      </c:spPr>
    </c:plotArea>
    <c:legend>
      <c:legendPos val="b"/>
      <c:layout/>
      <c:overlay val="0"/>
    </c:legend>
    <c:plotVisOnly val="1"/>
    <c:dispBlanksAs val="gap"/>
    <c:showDLblsOverMax val="0"/>
  </c:chart>
  <c:txPr>
    <a:bodyPr/>
    <a:lstStyle/>
    <a:p>
      <a:pPr>
        <a:defRPr sz="1800"/>
      </a:pPr>
      <a:endParaRPr lang="ru-RU"/>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30"/>
    </mc:Choice>
    <mc:Fallback>
      <c:style val="30"/>
    </mc:Fallback>
  </mc:AlternateContent>
  <c:chart>
    <c:autoTitleDeleted val="1"/>
    <c:plotArea>
      <c:layout>
        <c:manualLayout>
          <c:layoutTarget val="inner"/>
          <c:xMode val="edge"/>
          <c:yMode val="edge"/>
          <c:x val="0.16285591037231456"/>
          <c:y val="4.6256729507679457E-2"/>
          <c:w val="0.80165026246719173"/>
          <c:h val="0.53108929459518384"/>
        </c:manualLayout>
      </c:layout>
      <c:barChart>
        <c:barDir val="col"/>
        <c:grouping val="clustered"/>
        <c:varyColors val="0"/>
        <c:ser>
          <c:idx val="0"/>
          <c:order val="0"/>
          <c:tx>
            <c:strRef>
              <c:f>Лист1!$B$1</c:f>
              <c:strCache>
                <c:ptCount val="1"/>
                <c:pt idx="0">
                  <c:v>Value (mln. USD)</c:v>
                </c:pt>
              </c:strCache>
            </c:strRef>
          </c:tx>
          <c:spPr>
            <a:solidFill>
              <a:srgbClr val="7030A0"/>
            </a:solidFill>
          </c:spPr>
          <c:invertIfNegative val="0"/>
          <c:cat>
            <c:strRef>
              <c:f>Лист1!$A$2:$A$11</c:f>
              <c:strCache>
                <c:ptCount val="10"/>
                <c:pt idx="0">
                  <c:v>Uleiuri din petrol sau uleiuri din minerale bituminoase (produse petroliere), altele decit brute</c:v>
                </c:pt>
                <c:pt idx="1">
                  <c:v>Medicamente (dozate si conditionate pentru vanzarea cu amanuntul)</c:v>
                </c:pt>
                <c:pt idx="2">
                  <c:v>Fire, cabluri si alte conductoare electrici izolate, cu sau fara conectori; cabluri de fibre optice, constituite din fibre izolate individual</c:v>
                </c:pt>
                <c:pt idx="3">
                  <c:v>Autoturisme si alte autovehicule pentru transportul persoanelor (altele decit de la poz.8702), inclusiv masinile de tipul "break" si de curse</c:v>
                </c:pt>
                <c:pt idx="4">
                  <c:v>Insecticide,rodenticide,fungicide, ierbicide, inhibitori de germinare si regulatori de crestere pentru plante, dezinfectanti si produse similare</c:v>
                </c:pt>
                <c:pt idx="5">
                  <c:v>Aparatura pentru comutarea, taierea, protectia, bransarea, racordarea sau conectarea circuitelor electrice pentru o tensiune de maxim 1000 volti</c:v>
                </c:pt>
                <c:pt idx="6">
                  <c:v>Preparate pentru ingrijirea parului</c:v>
                </c:pt>
                <c:pt idx="7">
                  <c:v>Piese Izolante pentru masini, aparate sau instalatii electrice; tuburile izolatoare si piesele lor de racordare, din metale comune</c:v>
                </c:pt>
                <c:pt idx="8">
                  <c:v>Parti si accesorii de autovehicule de la pozitiile 8701 pina la 8705</c:v>
                </c:pt>
                <c:pt idx="9">
                  <c:v>Hirtie igienica, vata de celuloza; batiste, servetele demachiante, articole similare de uz casnic, de toaleta, de uz igienic sau spitalicesc</c:v>
                </c:pt>
              </c:strCache>
            </c:strRef>
          </c:cat>
          <c:val>
            <c:numRef>
              <c:f>Лист1!$B$2:$B$11</c:f>
              <c:numCache>
                <c:formatCode>General</c:formatCode>
                <c:ptCount val="10"/>
                <c:pt idx="0">
                  <c:v>235</c:v>
                </c:pt>
                <c:pt idx="1">
                  <c:v>134.69999999999999</c:v>
                </c:pt>
                <c:pt idx="2">
                  <c:v>97.7</c:v>
                </c:pt>
                <c:pt idx="3">
                  <c:v>88.2</c:v>
                </c:pt>
                <c:pt idx="4">
                  <c:v>40.9</c:v>
                </c:pt>
                <c:pt idx="5">
                  <c:v>28.7</c:v>
                </c:pt>
                <c:pt idx="6">
                  <c:v>28.1</c:v>
                </c:pt>
                <c:pt idx="7">
                  <c:v>27.8</c:v>
                </c:pt>
                <c:pt idx="8">
                  <c:v>24.3</c:v>
                </c:pt>
                <c:pt idx="9">
                  <c:v>23.8</c:v>
                </c:pt>
              </c:numCache>
            </c:numRef>
          </c:val>
        </c:ser>
        <c:ser>
          <c:idx val="1"/>
          <c:order val="1"/>
          <c:tx>
            <c:strRef>
              <c:f>Лист1!$C$1</c:f>
              <c:strCache>
                <c:ptCount val="1"/>
                <c:pt idx="0">
                  <c:v>Ряд 2</c:v>
                </c:pt>
              </c:strCache>
            </c:strRef>
          </c:tx>
          <c:invertIfNegative val="0"/>
          <c:cat>
            <c:strRef>
              <c:f>Лист1!$A$2:$A$11</c:f>
              <c:strCache>
                <c:ptCount val="10"/>
                <c:pt idx="0">
                  <c:v>Uleiuri din petrol sau uleiuri din minerale bituminoase (produse petroliere), altele decit brute</c:v>
                </c:pt>
                <c:pt idx="1">
                  <c:v>Medicamente (dozate si conditionate pentru vanzarea cu amanuntul)</c:v>
                </c:pt>
                <c:pt idx="2">
                  <c:v>Fire, cabluri si alte conductoare electrici izolate, cu sau fara conectori; cabluri de fibre optice, constituite din fibre izolate individual</c:v>
                </c:pt>
                <c:pt idx="3">
                  <c:v>Autoturisme si alte autovehicule pentru transportul persoanelor (altele decit de la poz.8702), inclusiv masinile de tipul "break" si de curse</c:v>
                </c:pt>
                <c:pt idx="4">
                  <c:v>Insecticide,rodenticide,fungicide, ierbicide, inhibitori de germinare si regulatori de crestere pentru plante, dezinfectanti si produse similare</c:v>
                </c:pt>
                <c:pt idx="5">
                  <c:v>Aparatura pentru comutarea, taierea, protectia, bransarea, racordarea sau conectarea circuitelor electrice pentru o tensiune de maxim 1000 volti</c:v>
                </c:pt>
                <c:pt idx="6">
                  <c:v>Preparate pentru ingrijirea parului</c:v>
                </c:pt>
                <c:pt idx="7">
                  <c:v>Piese Izolante pentru masini, aparate sau instalatii electrice; tuburile izolatoare si piesele lor de racordare, din metale comune</c:v>
                </c:pt>
                <c:pt idx="8">
                  <c:v>Parti si accesorii de autovehicule de la pozitiile 8701 pina la 8705</c:v>
                </c:pt>
                <c:pt idx="9">
                  <c:v>Hirtie igienica, vata de celuloza; batiste, servetele demachiante, articole similare de uz casnic, de toaleta, de uz igienic sau spitalicesc</c:v>
                </c:pt>
              </c:strCache>
            </c:strRef>
          </c:cat>
          <c:val>
            <c:numRef>
              <c:f>Лист1!$C$2:$C$11</c:f>
            </c:numRef>
          </c:val>
        </c:ser>
        <c:ser>
          <c:idx val="2"/>
          <c:order val="2"/>
          <c:tx>
            <c:strRef>
              <c:f>Лист1!$D$1</c:f>
              <c:strCache>
                <c:ptCount val="1"/>
                <c:pt idx="0">
                  <c:v>Ряд 3</c:v>
                </c:pt>
              </c:strCache>
            </c:strRef>
          </c:tx>
          <c:invertIfNegative val="0"/>
          <c:cat>
            <c:strRef>
              <c:f>Лист1!$A$2:$A$11</c:f>
              <c:strCache>
                <c:ptCount val="10"/>
                <c:pt idx="0">
                  <c:v>Uleiuri din petrol sau uleiuri din minerale bituminoase (produse petroliere), altele decit brute</c:v>
                </c:pt>
                <c:pt idx="1">
                  <c:v>Medicamente (dozate si conditionate pentru vanzarea cu amanuntul)</c:v>
                </c:pt>
                <c:pt idx="2">
                  <c:v>Fire, cabluri si alte conductoare electrici izolate, cu sau fara conectori; cabluri de fibre optice, constituite din fibre izolate individual</c:v>
                </c:pt>
                <c:pt idx="3">
                  <c:v>Autoturisme si alte autovehicule pentru transportul persoanelor (altele decit de la poz.8702), inclusiv masinile de tipul "break" si de curse</c:v>
                </c:pt>
                <c:pt idx="4">
                  <c:v>Insecticide,rodenticide,fungicide, ierbicide, inhibitori de germinare si regulatori de crestere pentru plante, dezinfectanti si produse similare</c:v>
                </c:pt>
                <c:pt idx="5">
                  <c:v>Aparatura pentru comutarea, taierea, protectia, bransarea, racordarea sau conectarea circuitelor electrice pentru o tensiune de maxim 1000 volti</c:v>
                </c:pt>
                <c:pt idx="6">
                  <c:v>Preparate pentru ingrijirea parului</c:v>
                </c:pt>
                <c:pt idx="7">
                  <c:v>Piese Izolante pentru masini, aparate sau instalatii electrice; tuburile izolatoare si piesele lor de racordare, din metale comune</c:v>
                </c:pt>
                <c:pt idx="8">
                  <c:v>Parti si accesorii de autovehicule de la pozitiile 8701 pina la 8705</c:v>
                </c:pt>
                <c:pt idx="9">
                  <c:v>Hirtie igienica, vata de celuloza; batiste, servetele demachiante, articole similare de uz casnic, de toaleta, de uz igienic sau spitalicesc</c:v>
                </c:pt>
              </c:strCache>
            </c:strRef>
          </c:cat>
          <c:val>
            <c:numRef>
              <c:f>Лист1!$D$2:$D$11</c:f>
            </c:numRef>
          </c:val>
        </c:ser>
        <c:dLbls>
          <c:showLegendKey val="0"/>
          <c:showVal val="1"/>
          <c:showCatName val="0"/>
          <c:showSerName val="0"/>
          <c:showPercent val="0"/>
          <c:showBubbleSize val="0"/>
        </c:dLbls>
        <c:gapWidth val="75"/>
        <c:axId val="265971584"/>
        <c:axId val="265973120"/>
      </c:barChart>
      <c:catAx>
        <c:axId val="265971584"/>
        <c:scaling>
          <c:orientation val="minMax"/>
        </c:scaling>
        <c:delete val="0"/>
        <c:axPos val="b"/>
        <c:majorTickMark val="none"/>
        <c:minorTickMark val="none"/>
        <c:tickLblPos val="nextTo"/>
        <c:txPr>
          <a:bodyPr/>
          <a:lstStyle/>
          <a:p>
            <a:pPr>
              <a:defRPr sz="1200"/>
            </a:pPr>
            <a:endParaRPr lang="ru-RU"/>
          </a:p>
        </c:txPr>
        <c:crossAx val="265973120"/>
        <c:crosses val="autoZero"/>
        <c:auto val="1"/>
        <c:lblAlgn val="ctr"/>
        <c:lblOffset val="100"/>
        <c:noMultiLvlLbl val="0"/>
      </c:catAx>
      <c:valAx>
        <c:axId val="265973120"/>
        <c:scaling>
          <c:orientation val="minMax"/>
        </c:scaling>
        <c:delete val="0"/>
        <c:axPos val="l"/>
        <c:numFmt formatCode="General" sourceLinked="1"/>
        <c:majorTickMark val="none"/>
        <c:minorTickMark val="none"/>
        <c:tickLblPos val="nextTo"/>
        <c:crossAx val="265971584"/>
        <c:crosses val="autoZero"/>
        <c:crossBetween val="between"/>
      </c:valAx>
    </c:plotArea>
    <c:legend>
      <c:legendPos val="b"/>
      <c:layout/>
      <c:overlay val="0"/>
    </c:legend>
    <c:plotVisOnly val="1"/>
    <c:dispBlanksAs val="gap"/>
    <c:showDLblsOverMax val="0"/>
  </c:chart>
  <c:txPr>
    <a:bodyPr/>
    <a:lstStyle/>
    <a:p>
      <a:pPr>
        <a:defRPr sz="1800"/>
      </a:pPr>
      <a:endParaRPr lang="ru-RU"/>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254313696898998"/>
          <c:y val="3.2925572776630094E-2"/>
          <c:w val="0.84190811218042194"/>
          <c:h val="0.45198140400779274"/>
        </c:manualLayout>
      </c:layout>
      <c:barChart>
        <c:barDir val="col"/>
        <c:grouping val="clustered"/>
        <c:varyColors val="0"/>
        <c:ser>
          <c:idx val="0"/>
          <c:order val="0"/>
          <c:tx>
            <c:strRef>
              <c:f>Лист1!$B$1</c:f>
              <c:strCache>
                <c:ptCount val="1"/>
                <c:pt idx="0">
                  <c:v>Value (mln USD.)</c:v>
                </c:pt>
              </c:strCache>
            </c:strRef>
          </c:tx>
          <c:spPr>
            <a:gradFill rotWithShape="1">
              <a:gsLst>
                <a:gs pos="0">
                  <a:schemeClr val="accent5">
                    <a:tint val="98000"/>
                    <a:shade val="25000"/>
                    <a:satMod val="250000"/>
                  </a:schemeClr>
                </a:gs>
                <a:gs pos="68000">
                  <a:schemeClr val="accent5">
                    <a:tint val="86000"/>
                    <a:satMod val="115000"/>
                  </a:schemeClr>
                </a:gs>
                <a:gs pos="100000">
                  <a:schemeClr val="accent5">
                    <a:tint val="50000"/>
                    <a:satMod val="150000"/>
                  </a:schemeClr>
                </a:gs>
              </a:gsLst>
              <a:path path="circle">
                <a:fillToRect l="50000" t="130000" r="50000" b="-30000"/>
              </a:path>
            </a:gradFill>
            <a:ln>
              <a:noFill/>
            </a:ln>
            <a:effectLst>
              <a:outerShdw blurRad="57150" dist="38100" dir="5400000" algn="ctr" rotWithShape="0">
                <a:schemeClr val="accent5">
                  <a:shade val="9000"/>
                  <a:satMod val="105000"/>
                  <a:alpha val="48000"/>
                </a:schemeClr>
              </a:outerShdw>
            </a:effectLst>
            <a:scene3d>
              <a:camera prst="orthographicFront" fov="0">
                <a:rot lat="0" lon="0" rev="0"/>
              </a:camera>
              <a:lightRig rig="glow" dir="tl">
                <a:rot lat="0" lon="0" rev="900000"/>
              </a:lightRig>
            </a:scene3d>
            <a:sp3d prstMaterial="powder">
              <a:bevelT w="25400" h="38100"/>
            </a:sp3d>
          </c:spPr>
          <c:invertIfNegative val="0"/>
          <c:cat>
            <c:strRef>
              <c:f>Лист1!$A$2:$A$10</c:f>
              <c:strCache>
                <c:ptCount val="9"/>
                <c:pt idx="0">
                  <c:v>Fire, cabluri si alte conductoare electrici izolate, cu sau fara conectori; cabluri de fibre optice, constituite din fibre izolate individual</c:v>
                </c:pt>
                <c:pt idx="1">
                  <c:v>Scaune (altele decit cele de la poz.9402) chiar transformabile in paturi si partile lor</c:v>
                </c:pt>
                <c:pt idx="2">
                  <c:v>Taioare … altele decit pentru baie</c:v>
                </c:pt>
                <c:pt idx="3">
                  <c:v>Taioare, seturi, jachete, rochii, fuste, pantalono, salopete cu bretele, sorturi, tricotate  sau crosetate pentru femei sau fete</c:v>
                </c:pt>
                <c:pt idx="4">
                  <c:v>Contoare de gaz, de lichide sau de electricitate, inclusiv contoare pentru calibrarea (etalonarea) lor</c:v>
                </c:pt>
                <c:pt idx="5">
                  <c:v>Damigene, sticle, borcane, fiole si alte recipiente pentru transport sau ambalare; recipiente pentru conserve; dopuri, capace, din sticla</c:v>
                </c:pt>
                <c:pt idx="6">
                  <c:v>Valize, serviete, ghiozdane, binocluri, aparate fotografice, de filmat, cutii pentru instrumente muzicale sau similare</c:v>
                </c:pt>
                <c:pt idx="7">
                  <c:v>Deseuri si resturi de cupru</c:v>
                </c:pt>
                <c:pt idx="8">
                  <c:v>Parti de incaltaminte; talpi interioare detasabile, branturi; ghetre, jambiere si articole similare</c:v>
                </c:pt>
              </c:strCache>
            </c:strRef>
          </c:cat>
          <c:val>
            <c:numRef>
              <c:f>Лист1!$B$2:$B$10</c:f>
              <c:numCache>
                <c:formatCode>General</c:formatCode>
                <c:ptCount val="9"/>
                <c:pt idx="0">
                  <c:v>196.9</c:v>
                </c:pt>
                <c:pt idx="1">
                  <c:v>50.2</c:v>
                </c:pt>
                <c:pt idx="2">
                  <c:v>40.6</c:v>
                </c:pt>
                <c:pt idx="3">
                  <c:v>29.2</c:v>
                </c:pt>
                <c:pt idx="4">
                  <c:v>20.9</c:v>
                </c:pt>
                <c:pt idx="5">
                  <c:v>18.7</c:v>
                </c:pt>
                <c:pt idx="6">
                  <c:v>12.9</c:v>
                </c:pt>
                <c:pt idx="7">
                  <c:v>12.7</c:v>
                </c:pt>
                <c:pt idx="8">
                  <c:v>12.4</c:v>
                </c:pt>
              </c:numCache>
            </c:numRef>
          </c:val>
        </c:ser>
        <c:dLbls>
          <c:showLegendKey val="0"/>
          <c:showVal val="1"/>
          <c:showCatName val="0"/>
          <c:showSerName val="0"/>
          <c:showPercent val="0"/>
          <c:showBubbleSize val="0"/>
        </c:dLbls>
        <c:gapWidth val="75"/>
        <c:axId val="147140608"/>
        <c:axId val="147142144"/>
      </c:barChart>
      <c:catAx>
        <c:axId val="147140608"/>
        <c:scaling>
          <c:orientation val="minMax"/>
        </c:scaling>
        <c:delete val="0"/>
        <c:axPos val="b"/>
        <c:majorTickMark val="none"/>
        <c:minorTickMark val="none"/>
        <c:tickLblPos val="nextTo"/>
        <c:txPr>
          <a:bodyPr/>
          <a:lstStyle/>
          <a:p>
            <a:pPr>
              <a:defRPr sz="1200"/>
            </a:pPr>
            <a:endParaRPr lang="ru-RU"/>
          </a:p>
        </c:txPr>
        <c:crossAx val="147142144"/>
        <c:crosses val="autoZero"/>
        <c:auto val="1"/>
        <c:lblAlgn val="ctr"/>
        <c:lblOffset val="100"/>
        <c:noMultiLvlLbl val="0"/>
      </c:catAx>
      <c:valAx>
        <c:axId val="147142144"/>
        <c:scaling>
          <c:orientation val="minMax"/>
        </c:scaling>
        <c:delete val="0"/>
        <c:axPos val="l"/>
        <c:numFmt formatCode="General" sourceLinked="1"/>
        <c:majorTickMark val="none"/>
        <c:minorTickMark val="none"/>
        <c:tickLblPos val="nextTo"/>
        <c:crossAx val="147140608"/>
        <c:crosses val="autoZero"/>
        <c:crossBetween val="between"/>
      </c:valAx>
      <c:spPr>
        <a:ln>
          <a:noFill/>
        </a:ln>
      </c:spPr>
    </c:plotArea>
    <c:legend>
      <c:legendPos val="b"/>
      <c:layout/>
      <c:overlay val="0"/>
    </c:legend>
    <c:plotVisOnly val="1"/>
    <c:dispBlanksAs val="gap"/>
    <c:showDLblsOverMax val="0"/>
  </c:chart>
  <c:txPr>
    <a:bodyPr/>
    <a:lstStyle/>
    <a:p>
      <a:pPr>
        <a:defRPr sz="1800"/>
      </a:pPr>
      <a:endParaRPr lang="ru-RU"/>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6"/>
    </mc:Choice>
    <mc:Fallback>
      <c:style val="26"/>
    </mc:Fallback>
  </mc:AlternateContent>
  <c:chart>
    <c:title>
      <c:tx>
        <c:rich>
          <a:bodyPr/>
          <a:lstStyle/>
          <a:p>
            <a:pPr>
              <a:defRPr/>
            </a:pPr>
            <a:r>
              <a:rPr lang="en-US" dirty="0" err="1" smtClean="0"/>
              <a:t>Volum</a:t>
            </a:r>
            <a:r>
              <a:rPr lang="en-US" dirty="0" smtClean="0"/>
              <a:t> </a:t>
            </a:r>
            <a:r>
              <a:rPr lang="en-US" dirty="0"/>
              <a:t>(t</a:t>
            </a:r>
            <a:r>
              <a:rPr lang="en-US" dirty="0" smtClean="0"/>
              <a:t>), </a:t>
            </a:r>
          </a:p>
          <a:p>
            <a:pPr>
              <a:defRPr/>
            </a:pPr>
            <a:endParaRPr lang="en-US" dirty="0"/>
          </a:p>
        </c:rich>
      </c:tx>
      <c:layout/>
      <c:overlay val="0"/>
    </c:title>
    <c:autoTitleDeleted val="0"/>
    <c:plotArea>
      <c:layout/>
      <c:barChart>
        <c:barDir val="col"/>
        <c:grouping val="clustered"/>
        <c:varyColors val="0"/>
        <c:ser>
          <c:idx val="0"/>
          <c:order val="0"/>
          <c:tx>
            <c:strRef>
              <c:f>Лист1!$B$1</c:f>
              <c:strCache>
                <c:ptCount val="1"/>
                <c:pt idx="0">
                  <c:v>Volum (t)</c:v>
                </c:pt>
              </c:strCache>
            </c:strRef>
          </c:tx>
          <c:invertIfNegative val="0"/>
          <c:dLbls>
            <c:dLblPos val="outEnd"/>
            <c:showLegendKey val="0"/>
            <c:showVal val="1"/>
            <c:showCatName val="0"/>
            <c:showSerName val="0"/>
            <c:showPercent val="0"/>
            <c:showBubbleSize val="0"/>
            <c:showLeaderLines val="0"/>
          </c:dLbls>
          <c:cat>
            <c:strRef>
              <c:f>Лист1!$A$2:$A$7</c:f>
              <c:strCache>
                <c:ptCount val="6"/>
                <c:pt idx="0">
                  <c:v>Mere proaspete</c:v>
                </c:pt>
                <c:pt idx="1">
                  <c:v>Struguri de masă, proaspeti</c:v>
                </c:pt>
                <c:pt idx="2">
                  <c:v>Prune proaspete</c:v>
                </c:pt>
                <c:pt idx="3">
                  <c:v>Roşii proaspete sau refrigerate</c:v>
                </c:pt>
                <c:pt idx="4">
                  <c:v>Suc de struguri</c:v>
                </c:pt>
                <c:pt idx="5">
                  <c:v>Usturoi proaspăt sau refrigerat</c:v>
                </c:pt>
              </c:strCache>
            </c:strRef>
          </c:cat>
          <c:val>
            <c:numRef>
              <c:f>Лист1!$B$2:$B$7</c:f>
              <c:numCache>
                <c:formatCode>General</c:formatCode>
                <c:ptCount val="6"/>
                <c:pt idx="0">
                  <c:v>20000</c:v>
                </c:pt>
                <c:pt idx="1">
                  <c:v>5000</c:v>
                </c:pt>
                <c:pt idx="2">
                  <c:v>5000</c:v>
                </c:pt>
                <c:pt idx="3">
                  <c:v>1000</c:v>
                </c:pt>
                <c:pt idx="4">
                  <c:v>500</c:v>
                </c:pt>
                <c:pt idx="5">
                  <c:v>220</c:v>
                </c:pt>
              </c:numCache>
            </c:numRef>
          </c:val>
        </c:ser>
        <c:dLbls>
          <c:showLegendKey val="0"/>
          <c:showVal val="0"/>
          <c:showCatName val="0"/>
          <c:showSerName val="0"/>
          <c:showPercent val="0"/>
          <c:showBubbleSize val="0"/>
        </c:dLbls>
        <c:gapWidth val="150"/>
        <c:axId val="196713472"/>
        <c:axId val="196715264"/>
      </c:barChart>
      <c:catAx>
        <c:axId val="196713472"/>
        <c:scaling>
          <c:orientation val="minMax"/>
        </c:scaling>
        <c:delete val="0"/>
        <c:axPos val="b"/>
        <c:majorTickMark val="none"/>
        <c:minorTickMark val="none"/>
        <c:tickLblPos val="nextTo"/>
        <c:crossAx val="196715264"/>
        <c:crosses val="autoZero"/>
        <c:auto val="1"/>
        <c:lblAlgn val="ctr"/>
        <c:lblOffset val="100"/>
        <c:noMultiLvlLbl val="0"/>
      </c:catAx>
      <c:valAx>
        <c:axId val="196715264"/>
        <c:scaling>
          <c:orientation val="minMax"/>
        </c:scaling>
        <c:delete val="0"/>
        <c:axPos val="l"/>
        <c:numFmt formatCode="General" sourceLinked="1"/>
        <c:majorTickMark val="none"/>
        <c:minorTickMark val="none"/>
        <c:tickLblPos val="nextTo"/>
        <c:crossAx val="196713472"/>
        <c:crosses val="autoZero"/>
        <c:crossBetween val="between"/>
      </c:valAx>
    </c:plotArea>
    <c:legend>
      <c:legendPos val="r"/>
      <c:layout/>
      <c:overlay val="0"/>
    </c:legend>
    <c:plotVisOnly val="1"/>
    <c:dispBlanksAs val="gap"/>
    <c:showDLblsOverMax val="0"/>
  </c:chart>
  <c:txPr>
    <a:bodyPr/>
    <a:lstStyle/>
    <a:p>
      <a:pPr>
        <a:defRPr sz="1800"/>
      </a:pPr>
      <a:endParaRPr lang="ru-RU"/>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30"/>
    </mc:Choice>
    <mc:Fallback>
      <c:style val="30"/>
    </mc:Fallback>
  </mc:AlternateContent>
  <c:chart>
    <c:title>
      <c:tx>
        <c:rich>
          <a:bodyPr/>
          <a:lstStyle/>
          <a:p>
            <a:pPr>
              <a:defRPr/>
            </a:pPr>
            <a:r>
              <a:rPr lang="ro-RO" dirty="0" smtClean="0"/>
              <a:t>Produse agricole</a:t>
            </a:r>
            <a:endParaRPr lang="en-US" dirty="0"/>
          </a:p>
        </c:rich>
      </c:tx>
      <c:layout/>
      <c:overlay val="0"/>
    </c:title>
    <c:autoTitleDeleted val="0"/>
    <c:plotArea>
      <c:layout/>
      <c:barChart>
        <c:barDir val="col"/>
        <c:grouping val="clustered"/>
        <c:varyColors val="0"/>
        <c:ser>
          <c:idx val="0"/>
          <c:order val="0"/>
          <c:tx>
            <c:strRef>
              <c:f>Лист1!$B$1</c:f>
              <c:strCache>
                <c:ptCount val="1"/>
                <c:pt idx="0">
                  <c:v>Contingent tarifar (t)</c:v>
                </c:pt>
              </c:strCache>
            </c:strRef>
          </c:tx>
          <c:invertIfNegative val="0"/>
          <c:cat>
            <c:strRef>
              <c:f>Лист1!$A$2:$A$10</c:f>
              <c:strCache>
                <c:ptCount val="9"/>
                <c:pt idx="0">
                  <c:v>Porumb, făină şi granule</c:v>
                </c:pt>
                <c:pt idx="1">
                  <c:v>Grîu, făină şi granule</c:v>
                </c:pt>
                <c:pt idx="2">
                  <c:v>Orz, făină şi granule</c:v>
                </c:pt>
                <c:pt idx="3">
                  <c:v>Zahăr</c:v>
                </c:pt>
                <c:pt idx="4">
                  <c:v>Ouă în coajă</c:v>
                </c:pt>
                <c:pt idx="5">
                  <c:v>Carne de porc</c:v>
                </c:pt>
                <c:pt idx="6">
                  <c:v>Produse lactate</c:v>
                </c:pt>
                <c:pt idx="7">
                  <c:v>Carne de pasăre</c:v>
                </c:pt>
                <c:pt idx="8">
                  <c:v>Ouă şi albumină din ouă</c:v>
                </c:pt>
              </c:strCache>
            </c:strRef>
          </c:cat>
          <c:val>
            <c:numRef>
              <c:f>Лист1!$B$2:$B$10</c:f>
              <c:numCache>
                <c:formatCode>General</c:formatCode>
                <c:ptCount val="9"/>
                <c:pt idx="0">
                  <c:v>130000</c:v>
                </c:pt>
                <c:pt idx="1">
                  <c:v>75000</c:v>
                </c:pt>
                <c:pt idx="2">
                  <c:v>70000</c:v>
                </c:pt>
                <c:pt idx="3">
                  <c:v>37400</c:v>
                </c:pt>
                <c:pt idx="4">
                  <c:v>7000</c:v>
                </c:pt>
                <c:pt idx="5">
                  <c:v>4500</c:v>
                </c:pt>
                <c:pt idx="6">
                  <c:v>1700</c:v>
                </c:pt>
                <c:pt idx="7">
                  <c:v>600</c:v>
                </c:pt>
                <c:pt idx="8">
                  <c:v>400</c:v>
                </c:pt>
              </c:numCache>
            </c:numRef>
          </c:val>
        </c:ser>
        <c:dLbls>
          <c:showLegendKey val="0"/>
          <c:showVal val="1"/>
          <c:showCatName val="0"/>
          <c:showSerName val="0"/>
          <c:showPercent val="0"/>
          <c:showBubbleSize val="0"/>
        </c:dLbls>
        <c:gapWidth val="75"/>
        <c:overlap val="-25"/>
        <c:axId val="177873280"/>
        <c:axId val="177874816"/>
      </c:barChart>
      <c:catAx>
        <c:axId val="177873280"/>
        <c:scaling>
          <c:orientation val="minMax"/>
        </c:scaling>
        <c:delete val="0"/>
        <c:axPos val="b"/>
        <c:majorTickMark val="none"/>
        <c:minorTickMark val="none"/>
        <c:tickLblPos val="nextTo"/>
        <c:crossAx val="177874816"/>
        <c:crosses val="autoZero"/>
        <c:auto val="1"/>
        <c:lblAlgn val="ctr"/>
        <c:lblOffset val="100"/>
        <c:noMultiLvlLbl val="0"/>
      </c:catAx>
      <c:valAx>
        <c:axId val="177874816"/>
        <c:scaling>
          <c:orientation val="minMax"/>
        </c:scaling>
        <c:delete val="0"/>
        <c:axPos val="l"/>
        <c:majorGridlines/>
        <c:numFmt formatCode="General" sourceLinked="1"/>
        <c:majorTickMark val="none"/>
        <c:minorTickMark val="none"/>
        <c:tickLblPos val="nextTo"/>
        <c:spPr>
          <a:ln w="9525">
            <a:noFill/>
          </a:ln>
        </c:spPr>
        <c:crossAx val="177873280"/>
        <c:crosses val="autoZero"/>
        <c:crossBetween val="between"/>
      </c:valAx>
    </c:plotArea>
    <c:legend>
      <c:legendPos val="b"/>
      <c:layout/>
      <c:overlay val="0"/>
    </c:legend>
    <c:plotVisOnly val="1"/>
    <c:dispBlanksAs val="gap"/>
    <c:showDLblsOverMax val="0"/>
  </c:chart>
  <c:txPr>
    <a:bodyPr/>
    <a:lstStyle/>
    <a:p>
      <a:pPr>
        <a:defRPr sz="1800"/>
      </a:pPr>
      <a:endParaRPr lang="ru-RU"/>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1"/>
    </mc:Choice>
    <mc:Fallback>
      <c:style val="21"/>
    </mc:Fallback>
  </mc:AlternateContent>
  <c:chart>
    <c:autoTitleDeleted val="1"/>
    <c:plotArea>
      <c:layout>
        <c:manualLayout>
          <c:layoutTarget val="inner"/>
          <c:xMode val="edge"/>
          <c:yMode val="edge"/>
          <c:x val="5.1928345458399437E-2"/>
          <c:y val="0.14857873572396643"/>
          <c:w val="0.86509528819860393"/>
          <c:h val="0.58064895603526889"/>
        </c:manualLayout>
      </c:layout>
      <c:barChart>
        <c:barDir val="col"/>
        <c:grouping val="clustered"/>
        <c:varyColors val="0"/>
        <c:ser>
          <c:idx val="0"/>
          <c:order val="0"/>
          <c:tx>
            <c:strRef>
              <c:f>Лист1!$B$1</c:f>
              <c:strCache>
                <c:ptCount val="1"/>
                <c:pt idx="0">
                  <c:v>Contingent tarifar (t)</c:v>
                </c:pt>
              </c:strCache>
            </c:strRef>
          </c:tx>
          <c:spPr>
            <a:gradFill rotWithShape="1">
              <a:gsLst>
                <a:gs pos="0">
                  <a:schemeClr val="accent3">
                    <a:tint val="98000"/>
                    <a:shade val="25000"/>
                    <a:satMod val="250000"/>
                  </a:schemeClr>
                </a:gs>
                <a:gs pos="68000">
                  <a:schemeClr val="accent3">
                    <a:tint val="86000"/>
                    <a:satMod val="115000"/>
                  </a:schemeClr>
                </a:gs>
                <a:gs pos="100000">
                  <a:schemeClr val="accent3">
                    <a:tint val="50000"/>
                    <a:satMod val="150000"/>
                  </a:schemeClr>
                </a:gs>
              </a:gsLst>
              <a:path path="circle">
                <a:fillToRect l="50000" t="130000" r="50000" b="-30000"/>
              </a:path>
            </a:gradFill>
            <a:ln>
              <a:noFill/>
            </a:ln>
            <a:effectLst>
              <a:outerShdw blurRad="57150" dist="38100" dir="5400000" algn="ctr" rotWithShape="0">
                <a:schemeClr val="accent3">
                  <a:shade val="9000"/>
                  <a:satMod val="105000"/>
                  <a:alpha val="48000"/>
                </a:schemeClr>
              </a:outerShdw>
            </a:effectLst>
            <a:scene3d>
              <a:camera prst="orthographicFront" fov="0">
                <a:rot lat="0" lon="0" rev="0"/>
              </a:camera>
              <a:lightRig rig="glow" dir="tl">
                <a:rot lat="0" lon="0" rev="900000"/>
              </a:lightRig>
            </a:scene3d>
            <a:sp3d prstMaterial="powder">
              <a:bevelT w="25400" h="38100"/>
            </a:sp3d>
          </c:spPr>
          <c:invertIfNegative val="0"/>
          <c:cat>
            <c:strRef>
              <c:f>Лист1!$A$2:$A$6</c:f>
              <c:strCache>
                <c:ptCount val="5"/>
                <c:pt idx="0">
                  <c:v>Produse zaharoase procesate</c:v>
                </c:pt>
                <c:pt idx="1">
                  <c:v>Cereale procesate</c:v>
                </c:pt>
                <c:pt idx="2">
                  <c:v>Porumb dulce</c:v>
                </c:pt>
                <c:pt idx="3">
                  <c:v>Ţigări</c:v>
                </c:pt>
                <c:pt idx="4">
                  <c:v>Produse lactate procesate</c:v>
                </c:pt>
              </c:strCache>
            </c:strRef>
          </c:cat>
          <c:val>
            <c:numRef>
              <c:f>Лист1!$B$2:$B$6</c:f>
              <c:numCache>
                <c:formatCode>General</c:formatCode>
                <c:ptCount val="5"/>
                <c:pt idx="0">
                  <c:v>4200</c:v>
                </c:pt>
                <c:pt idx="1">
                  <c:v>2500</c:v>
                </c:pt>
                <c:pt idx="2">
                  <c:v>1500</c:v>
                </c:pt>
                <c:pt idx="3">
                  <c:v>1000</c:v>
                </c:pt>
                <c:pt idx="4">
                  <c:v>500</c:v>
                </c:pt>
              </c:numCache>
            </c:numRef>
          </c:val>
        </c:ser>
        <c:dLbls>
          <c:showLegendKey val="0"/>
          <c:showVal val="1"/>
          <c:showCatName val="0"/>
          <c:showSerName val="0"/>
          <c:showPercent val="0"/>
          <c:showBubbleSize val="0"/>
        </c:dLbls>
        <c:gapWidth val="150"/>
        <c:axId val="178058752"/>
        <c:axId val="178060288"/>
      </c:barChart>
      <c:catAx>
        <c:axId val="178058752"/>
        <c:scaling>
          <c:orientation val="minMax"/>
        </c:scaling>
        <c:delete val="0"/>
        <c:axPos val="b"/>
        <c:majorTickMark val="out"/>
        <c:minorTickMark val="none"/>
        <c:tickLblPos val="nextTo"/>
        <c:crossAx val="178060288"/>
        <c:crosses val="autoZero"/>
        <c:auto val="1"/>
        <c:lblAlgn val="ctr"/>
        <c:lblOffset val="100"/>
        <c:noMultiLvlLbl val="0"/>
      </c:catAx>
      <c:valAx>
        <c:axId val="178060288"/>
        <c:scaling>
          <c:orientation val="minMax"/>
        </c:scaling>
        <c:delete val="0"/>
        <c:axPos val="l"/>
        <c:majorGridlines/>
        <c:numFmt formatCode="General" sourceLinked="1"/>
        <c:majorTickMark val="out"/>
        <c:minorTickMark val="none"/>
        <c:tickLblPos val="nextTo"/>
        <c:crossAx val="178058752"/>
        <c:crosses val="autoZero"/>
        <c:crossBetween val="between"/>
      </c:valAx>
    </c:plotArea>
    <c:legend>
      <c:legendPos val="b"/>
      <c:layout/>
      <c:overlay val="0"/>
    </c:legend>
    <c:plotVisOnly val="1"/>
    <c:dispBlanksAs val="gap"/>
    <c:showDLblsOverMax val="0"/>
  </c:chart>
  <c:txPr>
    <a:bodyPr/>
    <a:lstStyle/>
    <a:p>
      <a:pPr>
        <a:defRPr sz="1800"/>
      </a:pPr>
      <a:endParaRPr lang="ru-RU"/>
    </a:p>
  </c:txPr>
  <c:externalData r:id="rId1">
    <c:autoUpdate val="0"/>
  </c:externalData>
  <c:userShapes r:id="rId2"/>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7689713322091051E-2"/>
          <c:y val="8.9269339146217097E-2"/>
          <c:w val="0.82124789207420112"/>
          <c:h val="0.70716576443569568"/>
        </c:manualLayout>
      </c:layout>
      <c:barChart>
        <c:barDir val="col"/>
        <c:grouping val="clustered"/>
        <c:varyColors val="0"/>
        <c:ser>
          <c:idx val="1"/>
          <c:order val="0"/>
          <c:tx>
            <c:strRef>
              <c:f>TARI!$A$101</c:f>
              <c:strCache>
                <c:ptCount val="1"/>
                <c:pt idx="0">
                  <c:v>Export</c:v>
                </c:pt>
              </c:strCache>
            </c:strRef>
          </c:tx>
          <c:spPr>
            <a:solidFill>
              <a:srgbClr val="00CC00"/>
            </a:solidFill>
            <a:ln w="13398">
              <a:solidFill>
                <a:srgbClr val="000000"/>
              </a:solidFill>
              <a:prstDash val="solid"/>
            </a:ln>
          </c:spPr>
          <c:invertIfNegative val="0"/>
          <c:dLbls>
            <c:dLbl>
              <c:idx val="0"/>
              <c:tx>
                <c:rich>
                  <a:bodyPr/>
                  <a:lstStyle/>
                  <a:p>
                    <a:r>
                      <a:rPr lang="en-US" smtClean="0"/>
                      <a:t>73,4</a:t>
                    </a:r>
                    <a:endParaRPr lang="en-US"/>
                  </a:p>
                </c:rich>
              </c:tx>
              <c:showLegendKey val="0"/>
              <c:showVal val="1"/>
              <c:showCatName val="0"/>
              <c:showSerName val="0"/>
              <c:showPercent val="0"/>
              <c:showBubbleSize val="0"/>
            </c:dLbl>
            <c:dLbl>
              <c:idx val="1"/>
              <c:layout>
                <c:manualLayout>
                  <c:x val="-5.9523809523810084E-3"/>
                  <c:y val="-4.7619047619047623E-2"/>
                </c:manualLayout>
              </c:layout>
              <c:tx>
                <c:rich>
                  <a:bodyPr/>
                  <a:lstStyle/>
                  <a:p>
                    <a:r>
                      <a:rPr lang="en-US" dirty="0" smtClean="0"/>
                      <a:t>56,1</a:t>
                    </a:r>
                    <a:endParaRPr lang="en-US" dirty="0"/>
                  </a:p>
                </c:rich>
              </c:tx>
              <c:dLblPos val="outEnd"/>
              <c:showLegendKey val="0"/>
              <c:showVal val="1"/>
              <c:showCatName val="0"/>
              <c:showSerName val="0"/>
              <c:showPercent val="0"/>
              <c:showBubbleSize val="0"/>
            </c:dLbl>
            <c:dLbl>
              <c:idx val="2"/>
              <c:layout>
                <c:manualLayout>
                  <c:x val="-8.3894591301087763E-3"/>
                  <c:y val="6.5370734908136831E-4"/>
                </c:manualLayout>
              </c:layout>
              <c:tx>
                <c:rich>
                  <a:bodyPr/>
                  <a:lstStyle/>
                  <a:p>
                    <a:r>
                      <a:rPr lang="en-US" dirty="0" smtClean="0"/>
                      <a:t>127,1</a:t>
                    </a:r>
                    <a:endParaRPr lang="en-US" dirty="0"/>
                  </a:p>
                </c:rich>
              </c:tx>
              <c:dLblPos val="outEnd"/>
              <c:showLegendKey val="0"/>
              <c:showVal val="1"/>
              <c:showCatName val="0"/>
              <c:showSerName val="0"/>
              <c:showPercent val="0"/>
              <c:showBubbleSize val="0"/>
            </c:dLbl>
            <c:spPr>
              <a:noFill/>
              <a:ln w="26796">
                <a:noFill/>
              </a:ln>
            </c:spPr>
            <c:txPr>
              <a:bodyPr/>
              <a:lstStyle/>
              <a:p>
                <a:pPr>
                  <a:defRPr sz="1268" b="1" i="0" u="none" strike="noStrike" baseline="0">
                    <a:solidFill>
                      <a:srgbClr val="000000"/>
                    </a:solidFill>
                    <a:latin typeface="Arial"/>
                    <a:ea typeface="Arial"/>
                    <a:cs typeface="Arial"/>
                  </a:defRPr>
                </a:pPr>
                <a:endParaRPr lang="ru-RU"/>
              </a:p>
            </c:txPr>
            <c:showLegendKey val="0"/>
            <c:showVal val="1"/>
            <c:showCatName val="0"/>
            <c:showSerName val="0"/>
            <c:showPercent val="0"/>
            <c:showBubbleSize val="0"/>
            <c:showLeaderLines val="0"/>
          </c:dLbls>
          <c:cat>
            <c:strRef>
              <c:f>TARI!$B$100:$D$100</c:f>
              <c:strCache>
                <c:ptCount val="3"/>
                <c:pt idx="0">
                  <c:v>2011</c:v>
                </c:pt>
                <c:pt idx="1">
                  <c:v>2012</c:v>
                </c:pt>
                <c:pt idx="2">
                  <c:v>2013.</c:v>
                </c:pt>
              </c:strCache>
            </c:strRef>
          </c:cat>
          <c:val>
            <c:numRef>
              <c:f>TARI!$B$101:$D$101</c:f>
              <c:numCache>
                <c:formatCode>General</c:formatCode>
                <c:ptCount val="3"/>
                <c:pt idx="0">
                  <c:v>73.400000000000006</c:v>
                </c:pt>
                <c:pt idx="1">
                  <c:v>56.1</c:v>
                </c:pt>
                <c:pt idx="2">
                  <c:v>127.1</c:v>
                </c:pt>
              </c:numCache>
            </c:numRef>
          </c:val>
        </c:ser>
        <c:ser>
          <c:idx val="0"/>
          <c:order val="1"/>
          <c:tx>
            <c:strRef>
              <c:f>TARI!$A$102</c:f>
              <c:strCache>
                <c:ptCount val="1"/>
                <c:pt idx="0">
                  <c:v>Import</c:v>
                </c:pt>
              </c:strCache>
            </c:strRef>
          </c:tx>
          <c:spPr>
            <a:solidFill>
              <a:srgbClr val="FF3300"/>
            </a:solidFill>
            <a:ln w="13398">
              <a:solidFill>
                <a:srgbClr val="000000"/>
              </a:solidFill>
              <a:prstDash val="solid"/>
            </a:ln>
          </c:spPr>
          <c:invertIfNegative val="0"/>
          <c:dLbls>
            <c:dLbl>
              <c:idx val="0"/>
              <c:layout>
                <c:manualLayout>
                  <c:x val="3.273809523809524E-2"/>
                  <c:y val="-1.4285714285714245E-2"/>
                </c:manualLayout>
              </c:layout>
              <c:tx>
                <c:rich>
                  <a:bodyPr/>
                  <a:lstStyle/>
                  <a:p>
                    <a:r>
                      <a:rPr lang="en-US" dirty="0" smtClean="0"/>
                      <a:t>366,9</a:t>
                    </a:r>
                    <a:endParaRPr lang="en-US" dirty="0"/>
                  </a:p>
                </c:rich>
              </c:tx>
              <c:dLblPos val="outEnd"/>
              <c:showLegendKey val="0"/>
              <c:showVal val="1"/>
              <c:showCatName val="0"/>
              <c:showSerName val="0"/>
              <c:showPercent val="0"/>
              <c:showBubbleSize val="0"/>
            </c:dLbl>
            <c:dLbl>
              <c:idx val="1"/>
              <c:tx>
                <c:rich>
                  <a:bodyPr/>
                  <a:lstStyle/>
                  <a:p>
                    <a:r>
                      <a:rPr lang="en-US" smtClean="0"/>
                      <a:t>388,2</a:t>
                    </a:r>
                    <a:endParaRPr lang="en-US"/>
                  </a:p>
                </c:rich>
              </c:tx>
              <c:showLegendKey val="0"/>
              <c:showVal val="1"/>
              <c:showCatName val="0"/>
              <c:showSerName val="0"/>
              <c:showPercent val="0"/>
              <c:showBubbleSize val="0"/>
            </c:dLbl>
            <c:dLbl>
              <c:idx val="2"/>
              <c:tx>
                <c:rich>
                  <a:bodyPr/>
                  <a:lstStyle/>
                  <a:p>
                    <a:r>
                      <a:rPr lang="en-US" dirty="0" smtClean="0"/>
                      <a:t>381,0</a:t>
                    </a:r>
                    <a:endParaRPr lang="en-US" dirty="0"/>
                  </a:p>
                </c:rich>
              </c:tx>
              <c:showLegendKey val="0"/>
              <c:showVal val="1"/>
              <c:showCatName val="0"/>
              <c:showSerName val="0"/>
              <c:showPercent val="0"/>
              <c:showBubbleSize val="0"/>
            </c:dLbl>
            <c:spPr>
              <a:noFill/>
              <a:ln w="26796">
                <a:noFill/>
              </a:ln>
            </c:spPr>
            <c:txPr>
              <a:bodyPr/>
              <a:lstStyle/>
              <a:p>
                <a:pPr>
                  <a:defRPr sz="1268" b="1" i="0" u="none" strike="noStrike" baseline="0">
                    <a:solidFill>
                      <a:srgbClr val="000000"/>
                    </a:solidFill>
                    <a:latin typeface="Arial"/>
                    <a:ea typeface="Arial"/>
                    <a:cs typeface="Arial"/>
                  </a:defRPr>
                </a:pPr>
                <a:endParaRPr lang="ru-RU"/>
              </a:p>
            </c:txPr>
            <c:showLegendKey val="0"/>
            <c:showVal val="1"/>
            <c:showCatName val="0"/>
            <c:showSerName val="0"/>
            <c:showPercent val="0"/>
            <c:showBubbleSize val="0"/>
            <c:showLeaderLines val="0"/>
          </c:dLbls>
          <c:cat>
            <c:strRef>
              <c:f>TARI!$B$100:$D$100</c:f>
              <c:strCache>
                <c:ptCount val="3"/>
                <c:pt idx="0">
                  <c:v>2011</c:v>
                </c:pt>
                <c:pt idx="1">
                  <c:v>2012</c:v>
                </c:pt>
                <c:pt idx="2">
                  <c:v>2013.</c:v>
                </c:pt>
              </c:strCache>
            </c:strRef>
          </c:cat>
          <c:val>
            <c:numRef>
              <c:f>TARI!$B$102:$D$102</c:f>
              <c:numCache>
                <c:formatCode>General</c:formatCode>
                <c:ptCount val="3"/>
                <c:pt idx="0">
                  <c:v>366.9</c:v>
                </c:pt>
                <c:pt idx="1">
                  <c:v>388.2</c:v>
                </c:pt>
                <c:pt idx="2">
                  <c:v>381</c:v>
                </c:pt>
              </c:numCache>
            </c:numRef>
          </c:val>
        </c:ser>
        <c:dLbls>
          <c:showLegendKey val="0"/>
          <c:showVal val="0"/>
          <c:showCatName val="0"/>
          <c:showSerName val="0"/>
          <c:showPercent val="0"/>
          <c:showBubbleSize val="0"/>
        </c:dLbls>
        <c:gapWidth val="150"/>
        <c:axId val="240578560"/>
        <c:axId val="240580864"/>
      </c:barChart>
      <c:lineChart>
        <c:grouping val="standard"/>
        <c:varyColors val="0"/>
        <c:ser>
          <c:idx val="2"/>
          <c:order val="2"/>
          <c:tx>
            <c:strRef>
              <c:f>TARI!$A$103</c:f>
              <c:strCache>
                <c:ptCount val="1"/>
                <c:pt idx="0">
                  <c:v>Balanta Comerciala</c:v>
                </c:pt>
              </c:strCache>
            </c:strRef>
          </c:tx>
          <c:spPr>
            <a:ln w="26796">
              <a:solidFill>
                <a:srgbClr val="0000FF"/>
              </a:solidFill>
              <a:prstDash val="solid"/>
            </a:ln>
          </c:spPr>
          <c:marker>
            <c:symbol val="circle"/>
            <c:size val="7"/>
            <c:spPr>
              <a:solidFill>
                <a:srgbClr val="3366FF"/>
              </a:solidFill>
              <a:ln>
                <a:solidFill>
                  <a:srgbClr val="3366FF"/>
                </a:solidFill>
                <a:prstDash val="solid"/>
              </a:ln>
              <a:effectLst>
                <a:outerShdw dist="35921" dir="2700000" algn="br">
                  <a:srgbClr val="000000"/>
                </a:outerShdw>
              </a:effectLst>
            </c:spPr>
          </c:marker>
          <c:dLbls>
            <c:dLbl>
              <c:idx val="0"/>
              <c:layout>
                <c:manualLayout>
                  <c:x val="-6.3596124384286933E-3"/>
                  <c:y val="-0.15259039504869842"/>
                </c:manualLayout>
              </c:layout>
              <c:tx>
                <c:rich>
                  <a:bodyPr/>
                  <a:lstStyle/>
                  <a:p>
                    <a:r>
                      <a:rPr lang="en-US" dirty="0" smtClean="0"/>
                      <a:t>-293,5</a:t>
                    </a:r>
                    <a:endParaRPr lang="en-US" dirty="0"/>
                  </a:p>
                </c:rich>
              </c:tx>
              <c:dLblPos val="r"/>
              <c:showLegendKey val="0"/>
              <c:showVal val="1"/>
              <c:showCatName val="0"/>
              <c:showSerName val="0"/>
              <c:showPercent val="0"/>
              <c:showBubbleSize val="0"/>
            </c:dLbl>
            <c:dLbl>
              <c:idx val="1"/>
              <c:layout>
                <c:manualLayout>
                  <c:x val="-5.8829113132324966E-3"/>
                  <c:y val="-0.20665585768247974"/>
                </c:manualLayout>
              </c:layout>
              <c:tx>
                <c:rich>
                  <a:bodyPr/>
                  <a:lstStyle/>
                  <a:p>
                    <a:r>
                      <a:rPr lang="en-US" dirty="0" smtClean="0"/>
                      <a:t>-332,1</a:t>
                    </a:r>
                    <a:endParaRPr lang="en-US" dirty="0"/>
                  </a:p>
                </c:rich>
              </c:tx>
              <c:dLblPos val="r"/>
              <c:showLegendKey val="0"/>
              <c:showVal val="1"/>
              <c:showCatName val="0"/>
              <c:showSerName val="0"/>
              <c:showPercent val="0"/>
              <c:showBubbleSize val="0"/>
            </c:dLbl>
            <c:dLbl>
              <c:idx val="2"/>
              <c:layout>
                <c:manualLayout>
                  <c:x val="-4.6725785618661683E-3"/>
                  <c:y val="0.10655644743176677"/>
                </c:manualLayout>
              </c:layout>
              <c:tx>
                <c:rich>
                  <a:bodyPr/>
                  <a:lstStyle/>
                  <a:p>
                    <a:r>
                      <a:rPr lang="en-US" dirty="0" smtClean="0"/>
                      <a:t>-253,9</a:t>
                    </a:r>
                    <a:endParaRPr lang="en-US" dirty="0"/>
                  </a:p>
                </c:rich>
              </c:tx>
              <c:showLegendKey val="0"/>
              <c:showVal val="1"/>
              <c:showCatName val="0"/>
              <c:showSerName val="0"/>
              <c:showPercent val="0"/>
              <c:showBubbleSize val="0"/>
            </c:dLbl>
            <c:txPr>
              <a:bodyPr/>
              <a:lstStyle/>
              <a:p>
                <a:pPr>
                  <a:defRPr sz="1144" b="1" i="0" baseline="0"/>
                </a:pPr>
                <a:endParaRPr lang="ru-RU"/>
              </a:p>
            </c:txPr>
            <c:showLegendKey val="0"/>
            <c:showVal val="1"/>
            <c:showCatName val="0"/>
            <c:showSerName val="0"/>
            <c:showPercent val="0"/>
            <c:showBubbleSize val="0"/>
            <c:showLeaderLines val="0"/>
          </c:dLbls>
          <c:cat>
            <c:strRef>
              <c:f>TARI!$B$100:$D$100</c:f>
              <c:strCache>
                <c:ptCount val="3"/>
                <c:pt idx="0">
                  <c:v>2011</c:v>
                </c:pt>
                <c:pt idx="1">
                  <c:v>2012</c:v>
                </c:pt>
                <c:pt idx="2">
                  <c:v>2013.</c:v>
                </c:pt>
              </c:strCache>
            </c:strRef>
          </c:cat>
          <c:val>
            <c:numRef>
              <c:f>TARI!$B$103:$D$103</c:f>
              <c:numCache>
                <c:formatCode>General</c:formatCode>
                <c:ptCount val="3"/>
                <c:pt idx="0">
                  <c:v>-293.5</c:v>
                </c:pt>
                <c:pt idx="1">
                  <c:v>-332.09999999999997</c:v>
                </c:pt>
                <c:pt idx="2">
                  <c:v>-253.9</c:v>
                </c:pt>
              </c:numCache>
            </c:numRef>
          </c:val>
          <c:smooth val="0"/>
        </c:ser>
        <c:dLbls>
          <c:showLegendKey val="0"/>
          <c:showVal val="0"/>
          <c:showCatName val="0"/>
          <c:showSerName val="0"/>
          <c:showPercent val="0"/>
          <c:showBubbleSize val="0"/>
        </c:dLbls>
        <c:marker val="1"/>
        <c:smooth val="0"/>
        <c:axId val="240637440"/>
        <c:axId val="240638976"/>
      </c:lineChart>
      <c:catAx>
        <c:axId val="240578560"/>
        <c:scaling>
          <c:orientation val="minMax"/>
        </c:scaling>
        <c:delete val="0"/>
        <c:axPos val="b"/>
        <c:numFmt formatCode="#,##0.00" sourceLinked="0"/>
        <c:majorTickMark val="cross"/>
        <c:minorTickMark val="none"/>
        <c:tickLblPos val="nextTo"/>
        <c:spPr>
          <a:ln w="3349">
            <a:solidFill>
              <a:srgbClr val="000000"/>
            </a:solidFill>
            <a:prstDash val="solid"/>
          </a:ln>
        </c:spPr>
        <c:txPr>
          <a:bodyPr rot="0" vert="horz"/>
          <a:lstStyle/>
          <a:p>
            <a:pPr>
              <a:defRPr sz="1268" b="1" i="0" u="none" strike="noStrike" baseline="0">
                <a:solidFill>
                  <a:srgbClr val="000000"/>
                </a:solidFill>
                <a:latin typeface="Arial"/>
                <a:ea typeface="Arial"/>
                <a:cs typeface="Arial"/>
              </a:defRPr>
            </a:pPr>
            <a:endParaRPr lang="ru-RU"/>
          </a:p>
        </c:txPr>
        <c:crossAx val="240580864"/>
        <c:crosses val="autoZero"/>
        <c:auto val="0"/>
        <c:lblAlgn val="ctr"/>
        <c:lblOffset val="100"/>
        <c:tickLblSkip val="1"/>
        <c:tickMarkSkip val="1"/>
        <c:noMultiLvlLbl val="0"/>
      </c:catAx>
      <c:valAx>
        <c:axId val="240580864"/>
        <c:scaling>
          <c:orientation val="minMax"/>
        </c:scaling>
        <c:delete val="0"/>
        <c:axPos val="l"/>
        <c:majorGridlines>
          <c:spPr>
            <a:ln w="3349">
              <a:solidFill>
                <a:srgbClr val="808080"/>
              </a:solidFill>
              <a:prstDash val="sysDash"/>
            </a:ln>
          </c:spPr>
        </c:majorGridlines>
        <c:numFmt formatCode="General" sourceLinked="1"/>
        <c:majorTickMark val="cross"/>
        <c:minorTickMark val="none"/>
        <c:tickLblPos val="nextTo"/>
        <c:spPr>
          <a:ln w="3349">
            <a:solidFill>
              <a:srgbClr val="000000"/>
            </a:solidFill>
            <a:prstDash val="solid"/>
          </a:ln>
        </c:spPr>
        <c:txPr>
          <a:bodyPr rot="0" vert="horz"/>
          <a:lstStyle/>
          <a:p>
            <a:pPr>
              <a:defRPr sz="1053" b="1" i="0" u="none" strike="noStrike" baseline="0">
                <a:solidFill>
                  <a:srgbClr val="000000"/>
                </a:solidFill>
                <a:latin typeface="Arial"/>
                <a:ea typeface="Arial"/>
                <a:cs typeface="Arial"/>
              </a:defRPr>
            </a:pPr>
            <a:endParaRPr lang="ru-RU"/>
          </a:p>
        </c:txPr>
        <c:crossAx val="240578560"/>
        <c:crosses val="autoZero"/>
        <c:crossBetween val="between"/>
      </c:valAx>
      <c:catAx>
        <c:axId val="240637440"/>
        <c:scaling>
          <c:orientation val="minMax"/>
        </c:scaling>
        <c:delete val="1"/>
        <c:axPos val="b"/>
        <c:numFmt formatCode="General" sourceLinked="1"/>
        <c:majorTickMark val="out"/>
        <c:minorTickMark val="none"/>
        <c:tickLblPos val="none"/>
        <c:crossAx val="240638976"/>
        <c:crosses val="autoZero"/>
        <c:auto val="0"/>
        <c:lblAlgn val="ctr"/>
        <c:lblOffset val="100"/>
        <c:noMultiLvlLbl val="0"/>
      </c:catAx>
      <c:valAx>
        <c:axId val="240638976"/>
        <c:scaling>
          <c:orientation val="minMax"/>
        </c:scaling>
        <c:delete val="0"/>
        <c:axPos val="r"/>
        <c:numFmt formatCode="General" sourceLinked="1"/>
        <c:majorTickMark val="cross"/>
        <c:minorTickMark val="none"/>
        <c:tickLblPos val="nextTo"/>
        <c:spPr>
          <a:ln w="3349">
            <a:solidFill>
              <a:srgbClr val="000000"/>
            </a:solidFill>
            <a:prstDash val="solid"/>
          </a:ln>
        </c:spPr>
        <c:txPr>
          <a:bodyPr rot="0" vert="horz"/>
          <a:lstStyle/>
          <a:p>
            <a:pPr>
              <a:defRPr sz="1053" b="1" i="0" u="none" strike="noStrike" baseline="0">
                <a:solidFill>
                  <a:srgbClr val="000000"/>
                </a:solidFill>
                <a:latin typeface="Arial"/>
                <a:ea typeface="Arial"/>
                <a:cs typeface="Arial"/>
              </a:defRPr>
            </a:pPr>
            <a:endParaRPr lang="ru-RU"/>
          </a:p>
        </c:txPr>
        <c:crossAx val="240637440"/>
        <c:crosses val="max"/>
        <c:crossBetween val="between"/>
      </c:valAx>
      <c:spPr>
        <a:noFill/>
        <a:ln w="24214">
          <a:noFill/>
        </a:ln>
      </c:spPr>
    </c:plotArea>
    <c:legend>
      <c:legendPos val="b"/>
      <c:layout>
        <c:manualLayout>
          <c:xMode val="edge"/>
          <c:yMode val="edge"/>
          <c:x val="0.24114666268723112"/>
          <c:y val="0.88421068362895916"/>
          <c:w val="0.51433386880151644"/>
          <c:h val="0.11578931637104084"/>
        </c:manualLayout>
      </c:layout>
      <c:overlay val="0"/>
      <c:spPr>
        <a:noFill/>
        <a:ln w="26796">
          <a:noFill/>
        </a:ln>
      </c:spPr>
      <c:txPr>
        <a:bodyPr/>
        <a:lstStyle/>
        <a:p>
          <a:pPr>
            <a:defRPr sz="1335" b="1" i="0" u="none" strike="noStrike" baseline="0">
              <a:solidFill>
                <a:srgbClr val="000000"/>
              </a:solidFill>
              <a:latin typeface="Arial"/>
              <a:ea typeface="Arial"/>
              <a:cs typeface="Arial"/>
            </a:defRPr>
          </a:pPr>
          <a:endParaRPr lang="ru-RU"/>
        </a:p>
      </c:txPr>
    </c:legend>
    <c:plotVisOnly val="1"/>
    <c:dispBlanksAs val="gap"/>
    <c:showDLblsOverMax val="0"/>
  </c:chart>
  <c:spPr>
    <a:noFill/>
    <a:ln>
      <a:noFill/>
    </a:ln>
  </c:spPr>
  <c:txPr>
    <a:bodyPr/>
    <a:lstStyle/>
    <a:p>
      <a:pPr>
        <a:defRPr sz="1053" b="0" i="0" u="none" strike="noStrike" baseline="0">
          <a:solidFill>
            <a:srgbClr val="000000"/>
          </a:solidFill>
          <a:latin typeface="Arial"/>
          <a:ea typeface="Arial"/>
          <a:cs typeface="Arial"/>
        </a:defRPr>
      </a:pPr>
      <a:endParaRPr lang="ru-RU"/>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Лист1!$B$1</c:f>
              <c:strCache>
                <c:ptCount val="1"/>
                <c:pt idx="0">
                  <c:v>Valoarea mln USD</c:v>
                </c:pt>
              </c:strCache>
            </c:strRef>
          </c:tx>
          <c:spPr>
            <a:solidFill>
              <a:srgbClr val="00B050"/>
            </a:solidFill>
          </c:spPr>
          <c:invertIfNegative val="0"/>
          <c:cat>
            <c:strRef>
              <c:f>Лист1!$A$2:$A$11</c:f>
              <c:strCache>
                <c:ptCount val="10"/>
                <c:pt idx="0">
                  <c:v>Tomate, in stare proaspata sau refrigerata</c:v>
                </c:pt>
                <c:pt idx="1">
                  <c:v>Citrice, proaspete sau uscate</c:v>
                </c:pt>
                <c:pt idx="2">
                  <c:v>Caise, cirese, visine, piersici (inclusiv nectarine), prune si porumbe, proaspete</c:v>
                </c:pt>
                <c:pt idx="3">
                  <c:v>Alte legume in stare proaspata sau refrigerate</c:v>
                </c:pt>
                <c:pt idx="4">
                  <c:v>Struguri, proaspeti sau  uscati (stafide)</c:v>
                </c:pt>
                <c:pt idx="5">
                  <c:v>Alte fructe, proaspete (capsune, zmeura, coacaza)</c:v>
                </c:pt>
                <c:pt idx="6">
                  <c:v>Produse zaharoase (inclusiv ciocoloata alba), care nu contin cacao</c:v>
                </c:pt>
                <c:pt idx="7">
                  <c:v>Castraveti si cornisoni, in stare proaspata sau refrigerata</c:v>
                </c:pt>
                <c:pt idx="8">
                  <c:v>Tutunuri brute sau neprelucrate; deseuri de tutun</c:v>
                </c:pt>
                <c:pt idx="9">
                  <c:v>Seminte de floarea-soarelui, chiar sfarimate</c:v>
                </c:pt>
              </c:strCache>
            </c:strRef>
          </c:cat>
          <c:val>
            <c:numRef>
              <c:f>Лист1!$B$2:$B$11</c:f>
              <c:numCache>
                <c:formatCode>General</c:formatCode>
                <c:ptCount val="10"/>
                <c:pt idx="0">
                  <c:v>11.4</c:v>
                </c:pt>
                <c:pt idx="1">
                  <c:v>8.1</c:v>
                </c:pt>
                <c:pt idx="2">
                  <c:v>4.5</c:v>
                </c:pt>
                <c:pt idx="3">
                  <c:v>3.5</c:v>
                </c:pt>
                <c:pt idx="4">
                  <c:v>2.9</c:v>
                </c:pt>
                <c:pt idx="5">
                  <c:v>2.6</c:v>
                </c:pt>
                <c:pt idx="6">
                  <c:v>1.7</c:v>
                </c:pt>
                <c:pt idx="7">
                  <c:v>1.7</c:v>
                </c:pt>
                <c:pt idx="8">
                  <c:v>1.6</c:v>
                </c:pt>
                <c:pt idx="9">
                  <c:v>1.3</c:v>
                </c:pt>
              </c:numCache>
            </c:numRef>
          </c:val>
        </c:ser>
        <c:dLbls>
          <c:showLegendKey val="0"/>
          <c:showVal val="1"/>
          <c:showCatName val="0"/>
          <c:showSerName val="0"/>
          <c:showPercent val="0"/>
          <c:showBubbleSize val="0"/>
        </c:dLbls>
        <c:gapWidth val="150"/>
        <c:shape val="cylinder"/>
        <c:axId val="254399616"/>
        <c:axId val="254401152"/>
        <c:axId val="0"/>
      </c:bar3DChart>
      <c:catAx>
        <c:axId val="254399616"/>
        <c:scaling>
          <c:orientation val="minMax"/>
        </c:scaling>
        <c:delete val="0"/>
        <c:axPos val="b"/>
        <c:majorTickMark val="out"/>
        <c:minorTickMark val="none"/>
        <c:tickLblPos val="nextTo"/>
        <c:crossAx val="254401152"/>
        <c:crosses val="autoZero"/>
        <c:auto val="1"/>
        <c:lblAlgn val="ctr"/>
        <c:lblOffset val="100"/>
        <c:noMultiLvlLbl val="0"/>
      </c:catAx>
      <c:valAx>
        <c:axId val="254401152"/>
        <c:scaling>
          <c:orientation val="minMax"/>
        </c:scaling>
        <c:delete val="0"/>
        <c:axPos val="l"/>
        <c:majorGridlines/>
        <c:numFmt formatCode="General" sourceLinked="1"/>
        <c:majorTickMark val="out"/>
        <c:minorTickMark val="none"/>
        <c:tickLblPos val="nextTo"/>
        <c:crossAx val="254399616"/>
        <c:crosses val="autoZero"/>
        <c:crossBetween val="between"/>
      </c:valAx>
    </c:plotArea>
    <c:legend>
      <c:legendPos val="t"/>
      <c:overlay val="0"/>
    </c:legend>
    <c:plotVisOnly val="1"/>
    <c:dispBlanksAs val="gap"/>
    <c:showDLblsOverMax val="0"/>
  </c:chart>
  <c:txPr>
    <a:bodyPr/>
    <a:lstStyle/>
    <a:p>
      <a:pPr>
        <a:defRPr sz="1800"/>
      </a:pPr>
      <a:endParaRPr lang="ru-RU"/>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Лист1!$B$1</c:f>
              <c:strCache>
                <c:ptCount val="1"/>
                <c:pt idx="0">
                  <c:v>Valoare mln USD</c:v>
                </c:pt>
              </c:strCache>
            </c:strRef>
          </c:tx>
          <c:spPr>
            <a:solidFill>
              <a:srgbClr val="FF0000"/>
            </a:solidFill>
          </c:spPr>
          <c:invertIfNegative val="0"/>
          <c:cat>
            <c:strRef>
              <c:f>Лист1!$A$2:$A$11</c:f>
              <c:strCache>
                <c:ptCount val="10"/>
                <c:pt idx="0">
                  <c:v>Seminte de floarea-soarelui, chiar sfarimate</c:v>
                </c:pt>
                <c:pt idx="1">
                  <c:v>Griu si meslin (amestec de griu cu secara in proportie de doi la unu)</c:v>
                </c:pt>
                <c:pt idx="2">
                  <c:v>Alte fructe cu coaja, proaspete sau uscate, chiar fara coaja sau decorticate</c:v>
                </c:pt>
                <c:pt idx="3">
                  <c:v>Orz</c:v>
                </c:pt>
                <c:pt idx="4">
                  <c:v>Porumb</c:v>
                </c:pt>
                <c:pt idx="5">
                  <c:v>Unt, grasimi si ulei de cacao</c:v>
                </c:pt>
                <c:pt idx="6">
                  <c:v>Alte bauturi fermentate (de ex: cidru de mere sau de pere, hidromel); amestecuri de bauturi fermentate si bauturi nealcoolice</c:v>
                </c:pt>
                <c:pt idx="7">
                  <c:v>Vin si must din struguri</c:v>
                </c:pt>
                <c:pt idx="8">
                  <c:v>Alte fructe si seminte oleaginoase, chiar sfarimate</c:v>
                </c:pt>
                <c:pt idx="9">
                  <c:v>Reziduuri rezultate de la  fabricarea amidonului si reziduuri similare, pulpa de sfecla de zahar</c:v>
                </c:pt>
              </c:strCache>
            </c:strRef>
          </c:cat>
          <c:val>
            <c:numRef>
              <c:f>Лист1!$B$2:$B$11</c:f>
              <c:numCache>
                <c:formatCode>General</c:formatCode>
                <c:ptCount val="10"/>
                <c:pt idx="0">
                  <c:v>34.200000000000003</c:v>
                </c:pt>
                <c:pt idx="1">
                  <c:v>6.4</c:v>
                </c:pt>
                <c:pt idx="2">
                  <c:v>1.5</c:v>
                </c:pt>
                <c:pt idx="3">
                  <c:v>1.1000000000000001</c:v>
                </c:pt>
                <c:pt idx="4">
                  <c:v>0.9</c:v>
                </c:pt>
                <c:pt idx="5">
                  <c:v>0.3</c:v>
                </c:pt>
                <c:pt idx="6">
                  <c:v>0.2</c:v>
                </c:pt>
                <c:pt idx="7">
                  <c:v>0.04</c:v>
                </c:pt>
                <c:pt idx="8">
                  <c:v>0.03</c:v>
                </c:pt>
                <c:pt idx="9">
                  <c:v>0.01</c:v>
                </c:pt>
              </c:numCache>
            </c:numRef>
          </c:val>
        </c:ser>
        <c:dLbls>
          <c:showLegendKey val="0"/>
          <c:showVal val="1"/>
          <c:showCatName val="0"/>
          <c:showSerName val="0"/>
          <c:showPercent val="0"/>
          <c:showBubbleSize val="0"/>
        </c:dLbls>
        <c:gapWidth val="150"/>
        <c:shape val="cylinder"/>
        <c:axId val="254486016"/>
        <c:axId val="254487552"/>
        <c:axId val="0"/>
      </c:bar3DChart>
      <c:catAx>
        <c:axId val="254486016"/>
        <c:scaling>
          <c:orientation val="minMax"/>
        </c:scaling>
        <c:delete val="0"/>
        <c:axPos val="b"/>
        <c:majorTickMark val="out"/>
        <c:minorTickMark val="none"/>
        <c:tickLblPos val="nextTo"/>
        <c:crossAx val="254487552"/>
        <c:crosses val="autoZero"/>
        <c:auto val="1"/>
        <c:lblAlgn val="ctr"/>
        <c:lblOffset val="100"/>
        <c:noMultiLvlLbl val="0"/>
      </c:catAx>
      <c:valAx>
        <c:axId val="254487552"/>
        <c:scaling>
          <c:orientation val="minMax"/>
        </c:scaling>
        <c:delete val="0"/>
        <c:axPos val="l"/>
        <c:majorGridlines/>
        <c:numFmt formatCode="General" sourceLinked="1"/>
        <c:majorTickMark val="out"/>
        <c:minorTickMark val="none"/>
        <c:tickLblPos val="nextTo"/>
        <c:crossAx val="254486016"/>
        <c:crosses val="autoZero"/>
        <c:crossBetween val="between"/>
      </c:valAx>
    </c:plotArea>
    <c:legend>
      <c:legendPos val="t"/>
      <c:overlay val="0"/>
    </c:legend>
    <c:plotVisOnly val="1"/>
    <c:dispBlanksAs val="gap"/>
    <c:showDLblsOverMax val="0"/>
  </c:chart>
  <c:txPr>
    <a:bodyPr/>
    <a:lstStyle/>
    <a:p>
      <a:pPr>
        <a:defRPr sz="1800"/>
      </a:pPr>
      <a:endParaRPr lang="ru-RU"/>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0"/>
      <c:rAngAx val="0"/>
      <c:perspective val="0"/>
    </c:view3D>
    <c:floor>
      <c:thickness val="0"/>
    </c:floor>
    <c:sideWall>
      <c:thickness val="0"/>
    </c:sideWall>
    <c:backWall>
      <c:thickness val="0"/>
    </c:backWall>
    <c:plotArea>
      <c:layout>
        <c:manualLayout>
          <c:layoutTarget val="inner"/>
          <c:xMode val="edge"/>
          <c:yMode val="edge"/>
          <c:x val="0.25449871465295631"/>
          <c:y val="0.3639249859284906"/>
          <c:w val="0.55579833449878391"/>
          <c:h val="0.24879189389104731"/>
        </c:manualLayout>
      </c:layout>
      <c:pie3DChart>
        <c:varyColors val="1"/>
        <c:ser>
          <c:idx val="0"/>
          <c:order val="0"/>
          <c:tx>
            <c:strRef>
              <c:f>TARI!$F$1</c:f>
              <c:strCache>
                <c:ptCount val="1"/>
                <c:pt idx="0">
                  <c:v>2012</c:v>
                </c:pt>
              </c:strCache>
            </c:strRef>
          </c:tx>
          <c:spPr>
            <a:solidFill>
              <a:srgbClr val="9999FF"/>
            </a:solidFill>
            <a:ln w="23108">
              <a:noFill/>
            </a:ln>
          </c:spPr>
          <c:explosion val="25"/>
          <c:dPt>
            <c:idx val="0"/>
            <c:bubble3D val="0"/>
            <c:spPr>
              <a:solidFill>
                <a:srgbClr val="00CCFF"/>
              </a:solidFill>
              <a:ln w="23108">
                <a:noFill/>
              </a:ln>
            </c:spPr>
          </c:dPt>
          <c:dPt>
            <c:idx val="1"/>
            <c:bubble3D val="0"/>
            <c:explosion val="52"/>
            <c:spPr>
              <a:solidFill>
                <a:srgbClr val="00FF00"/>
              </a:solidFill>
              <a:ln w="23108">
                <a:noFill/>
              </a:ln>
            </c:spPr>
          </c:dPt>
          <c:dPt>
            <c:idx val="2"/>
            <c:bubble3D val="0"/>
            <c:spPr>
              <a:solidFill>
                <a:srgbClr val="FFCC00"/>
              </a:solidFill>
              <a:ln w="23108">
                <a:noFill/>
              </a:ln>
            </c:spPr>
          </c:dPt>
          <c:dLbls>
            <c:dLbl>
              <c:idx val="0"/>
              <c:layout>
                <c:manualLayout>
                  <c:x val="-8.23774585676917E-2"/>
                  <c:y val="0.12399268668467278"/>
                </c:manualLayout>
              </c:layout>
              <c:tx>
                <c:rich>
                  <a:bodyPr/>
                  <a:lstStyle/>
                  <a:p>
                    <a:pPr>
                      <a:defRPr/>
                    </a:pPr>
                    <a:r>
                      <a:rPr lang="en-US" dirty="0" smtClean="0"/>
                      <a:t>46,9%</a:t>
                    </a:r>
                    <a:endParaRPr lang="en-US" dirty="0"/>
                  </a:p>
                </c:rich>
              </c:tx>
              <c:spPr>
                <a:noFill/>
                <a:ln w="23108">
                  <a:noFill/>
                </a:ln>
              </c:spPr>
              <c:dLblPos val="bestFit"/>
              <c:showLegendKey val="0"/>
              <c:showVal val="0"/>
              <c:showCatName val="0"/>
              <c:showSerName val="0"/>
              <c:showPercent val="0"/>
              <c:showBubbleSize val="0"/>
            </c:dLbl>
            <c:dLbl>
              <c:idx val="1"/>
              <c:layout/>
              <c:tx>
                <c:rich>
                  <a:bodyPr/>
                  <a:lstStyle/>
                  <a:p>
                    <a:pPr>
                      <a:defRPr/>
                    </a:pPr>
                    <a:r>
                      <a:rPr lang="en-US" dirty="0" smtClean="0"/>
                      <a:t>42,9%</a:t>
                    </a:r>
                    <a:endParaRPr lang="en-US" dirty="0"/>
                  </a:p>
                </c:rich>
              </c:tx>
              <c:spPr>
                <a:noFill/>
                <a:ln w="23108">
                  <a:noFill/>
                </a:ln>
              </c:spPr>
              <c:showLegendKey val="0"/>
              <c:showVal val="0"/>
              <c:showCatName val="0"/>
              <c:showSerName val="0"/>
              <c:showPercent val="0"/>
              <c:showBubbleSize val="0"/>
            </c:dLbl>
            <c:dLbl>
              <c:idx val="2"/>
              <c:layout/>
              <c:tx>
                <c:rich>
                  <a:bodyPr/>
                  <a:lstStyle/>
                  <a:p>
                    <a:pPr>
                      <a:defRPr/>
                    </a:pPr>
                    <a:r>
                      <a:rPr lang="en-US" dirty="0" smtClean="0"/>
                      <a:t>10,2%</a:t>
                    </a:r>
                    <a:endParaRPr lang="en-US" dirty="0"/>
                  </a:p>
                </c:rich>
              </c:tx>
              <c:spPr>
                <a:noFill/>
                <a:ln w="23108">
                  <a:noFill/>
                </a:ln>
              </c:spPr>
              <c:showLegendKey val="0"/>
              <c:showVal val="0"/>
              <c:showCatName val="0"/>
              <c:showSerName val="0"/>
              <c:showPercent val="0"/>
              <c:showBubbleSize val="0"/>
            </c:dLbl>
            <c:numFmt formatCode="0.0%" sourceLinked="0"/>
            <c:spPr>
              <a:noFill/>
              <a:ln w="23108">
                <a:noFill/>
              </a:ln>
            </c:spPr>
            <c:showLegendKey val="0"/>
            <c:showVal val="0"/>
            <c:showCatName val="0"/>
            <c:showSerName val="0"/>
            <c:showPercent val="1"/>
            <c:showBubbleSize val="0"/>
            <c:showLeaderLines val="1"/>
          </c:dLbls>
          <c:cat>
            <c:strRef>
              <c:f>TARI!$A$9:$A$11</c:f>
              <c:strCache>
                <c:ptCount val="3"/>
                <c:pt idx="0">
                  <c:v>UE</c:v>
                </c:pt>
                <c:pt idx="1">
                  <c:v>CSI</c:v>
                </c:pt>
                <c:pt idx="2">
                  <c:v>Altele</c:v>
                </c:pt>
              </c:strCache>
            </c:strRef>
          </c:cat>
          <c:val>
            <c:numRef>
              <c:f>TARI!$G$9:$G$11</c:f>
              <c:numCache>
                <c:formatCode>0.0</c:formatCode>
                <c:ptCount val="3"/>
                <c:pt idx="0">
                  <c:v>46.87</c:v>
                </c:pt>
                <c:pt idx="1">
                  <c:v>42.92</c:v>
                </c:pt>
                <c:pt idx="2">
                  <c:v>10.19</c:v>
                </c:pt>
              </c:numCache>
            </c:numRef>
          </c:val>
        </c:ser>
        <c:ser>
          <c:idx val="1"/>
          <c:order val="1"/>
          <c:tx>
            <c:v>2011</c:v>
          </c:tx>
          <c:spPr>
            <a:solidFill>
              <a:srgbClr val="993366"/>
            </a:solidFill>
            <a:ln w="11554">
              <a:solidFill>
                <a:srgbClr val="000000"/>
              </a:solidFill>
              <a:prstDash val="solid"/>
            </a:ln>
          </c:spPr>
          <c:explosion val="25"/>
          <c:dPt>
            <c:idx val="0"/>
            <c:bubble3D val="0"/>
            <c:spPr>
              <a:solidFill>
                <a:srgbClr val="9999FF"/>
              </a:solidFill>
              <a:ln w="11554">
                <a:solidFill>
                  <a:srgbClr val="000000"/>
                </a:solidFill>
                <a:prstDash val="solid"/>
              </a:ln>
            </c:spPr>
          </c:dPt>
          <c:dPt>
            <c:idx val="2"/>
            <c:bubble3D val="0"/>
            <c:spPr>
              <a:solidFill>
                <a:srgbClr val="FFFFCC"/>
              </a:solidFill>
              <a:ln w="11554">
                <a:solidFill>
                  <a:srgbClr val="000000"/>
                </a:solidFill>
                <a:prstDash val="solid"/>
              </a:ln>
            </c:spPr>
          </c:dPt>
          <c:dLbls>
            <c:numFmt formatCode="0%" sourceLinked="0"/>
            <c:spPr>
              <a:noFill/>
              <a:ln w="23108">
                <a:noFill/>
              </a:ln>
            </c:spPr>
            <c:showLegendKey val="0"/>
            <c:showVal val="0"/>
            <c:showCatName val="0"/>
            <c:showSerName val="0"/>
            <c:showPercent val="1"/>
            <c:showBubbleSize val="0"/>
            <c:showLeaderLines val="1"/>
          </c:dLbls>
          <c:val>
            <c:numRef>
              <c:f>TARI!$G$9:$G$11</c:f>
              <c:numCache>
                <c:formatCode>0.0</c:formatCode>
                <c:ptCount val="3"/>
                <c:pt idx="0">
                  <c:v>46.87</c:v>
                </c:pt>
                <c:pt idx="1">
                  <c:v>42.92</c:v>
                </c:pt>
                <c:pt idx="2">
                  <c:v>10.19</c:v>
                </c:pt>
              </c:numCache>
            </c:numRef>
          </c:val>
        </c:ser>
        <c:dLbls>
          <c:showLegendKey val="0"/>
          <c:showVal val="0"/>
          <c:showCatName val="0"/>
          <c:showSerName val="0"/>
          <c:showPercent val="1"/>
          <c:showBubbleSize val="0"/>
          <c:showLeaderLines val="1"/>
        </c:dLbls>
      </c:pie3DChart>
      <c:spPr>
        <a:noFill/>
        <a:ln w="23108">
          <a:noFill/>
        </a:ln>
      </c:spPr>
    </c:plotArea>
    <c:plotVisOnly val="1"/>
    <c:dispBlanksAs val="zero"/>
    <c:showDLblsOverMax val="0"/>
  </c:chart>
  <c:spPr>
    <a:noFill/>
    <a:ln>
      <a:noFill/>
    </a:ln>
  </c:spPr>
  <c:txPr>
    <a:bodyPr/>
    <a:lstStyle/>
    <a:p>
      <a:pPr>
        <a:defRPr sz="1400" b="1" i="0" u="none" strike="noStrike" baseline="0">
          <a:solidFill>
            <a:srgbClr val="000000"/>
          </a:solidFill>
          <a:latin typeface="Arial"/>
          <a:ea typeface="Arial"/>
          <a:cs typeface="Arial"/>
        </a:defRPr>
      </a:pPr>
      <a:endParaRPr lang="ru-RU"/>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0"/>
      <c:rAngAx val="0"/>
      <c:perspective val="0"/>
    </c:view3D>
    <c:floor>
      <c:thickness val="0"/>
    </c:floor>
    <c:sideWall>
      <c:thickness val="0"/>
    </c:sideWall>
    <c:backWall>
      <c:thickness val="0"/>
    </c:backWall>
    <c:plotArea>
      <c:layout>
        <c:manualLayout>
          <c:layoutTarget val="inner"/>
          <c:xMode val="edge"/>
          <c:yMode val="edge"/>
          <c:x val="0.24394463667820132"/>
          <c:y val="0.29513888888888973"/>
          <c:w val="0.51557093425605538"/>
          <c:h val="0.41319444444444442"/>
        </c:manualLayout>
      </c:layout>
      <c:pie3DChart>
        <c:varyColors val="1"/>
        <c:ser>
          <c:idx val="0"/>
          <c:order val="0"/>
          <c:tx>
            <c:strRef>
              <c:f>TARI!$J$1</c:f>
              <c:strCache>
                <c:ptCount val="1"/>
                <c:pt idx="0">
                  <c:v>2013</c:v>
                </c:pt>
              </c:strCache>
            </c:strRef>
          </c:tx>
          <c:spPr>
            <a:solidFill>
              <a:srgbClr val="9999FF"/>
            </a:solidFill>
            <a:ln w="7257">
              <a:solidFill>
                <a:srgbClr val="000000"/>
              </a:solidFill>
              <a:prstDash val="solid"/>
            </a:ln>
          </c:spPr>
          <c:explosion val="25"/>
          <c:dPt>
            <c:idx val="0"/>
            <c:bubble3D val="0"/>
            <c:spPr>
              <a:solidFill>
                <a:srgbClr val="00CCFF"/>
              </a:solidFill>
              <a:ln w="14514">
                <a:noFill/>
              </a:ln>
            </c:spPr>
          </c:dPt>
          <c:dPt>
            <c:idx val="1"/>
            <c:bubble3D val="0"/>
            <c:spPr>
              <a:solidFill>
                <a:srgbClr val="00FF00"/>
              </a:solidFill>
              <a:ln w="14514">
                <a:noFill/>
              </a:ln>
            </c:spPr>
          </c:dPt>
          <c:dPt>
            <c:idx val="2"/>
            <c:bubble3D val="0"/>
            <c:spPr>
              <a:solidFill>
                <a:srgbClr val="FFCC00"/>
              </a:solidFill>
              <a:ln w="14514">
                <a:noFill/>
              </a:ln>
            </c:spPr>
          </c:dPt>
          <c:dLbls>
            <c:dLbl>
              <c:idx val="0"/>
              <c:layout>
                <c:manualLayout>
                  <c:x val="-0.10304872787010302"/>
                  <c:y val="0.21597037386171841"/>
                </c:manualLayout>
              </c:layout>
              <c:tx>
                <c:rich>
                  <a:bodyPr/>
                  <a:lstStyle/>
                  <a:p>
                    <a:pPr>
                      <a:defRPr/>
                    </a:pPr>
                    <a:r>
                      <a:rPr lang="en-US" dirty="0" smtClean="0"/>
                      <a:t>46,1%</a:t>
                    </a:r>
                    <a:endParaRPr lang="en-US" dirty="0"/>
                  </a:p>
                </c:rich>
              </c:tx>
              <c:spPr>
                <a:noFill/>
                <a:ln w="14514">
                  <a:noFill/>
                </a:ln>
              </c:spPr>
              <c:dLblPos val="bestFit"/>
              <c:showLegendKey val="0"/>
              <c:showVal val="0"/>
              <c:showCatName val="0"/>
              <c:showSerName val="0"/>
              <c:showPercent val="0"/>
              <c:showBubbleSize val="0"/>
            </c:dLbl>
            <c:dLbl>
              <c:idx val="1"/>
              <c:layout>
                <c:manualLayout>
                  <c:x val="9.254034042868732E-2"/>
                  <c:y val="0.14983059775978708"/>
                </c:manualLayout>
              </c:layout>
              <c:tx>
                <c:rich>
                  <a:bodyPr/>
                  <a:lstStyle/>
                  <a:p>
                    <a:pPr>
                      <a:defRPr/>
                    </a:pPr>
                    <a:r>
                      <a:rPr lang="en-US" dirty="0" smtClean="0"/>
                      <a:t>40,1%</a:t>
                    </a:r>
                    <a:endParaRPr lang="en-US" dirty="0"/>
                  </a:p>
                </c:rich>
              </c:tx>
              <c:spPr>
                <a:noFill/>
                <a:ln w="14514">
                  <a:noFill/>
                </a:ln>
              </c:spPr>
              <c:dLblPos val="bestFit"/>
              <c:showLegendKey val="0"/>
              <c:showVal val="0"/>
              <c:showCatName val="0"/>
              <c:showSerName val="0"/>
              <c:showPercent val="0"/>
              <c:showBubbleSize val="0"/>
            </c:dLbl>
            <c:dLbl>
              <c:idx val="2"/>
              <c:layout/>
              <c:tx>
                <c:rich>
                  <a:bodyPr/>
                  <a:lstStyle/>
                  <a:p>
                    <a:pPr>
                      <a:defRPr/>
                    </a:pPr>
                    <a:r>
                      <a:rPr lang="en-US" dirty="0" smtClean="0"/>
                      <a:t>13,8%</a:t>
                    </a:r>
                    <a:endParaRPr lang="en-US" dirty="0"/>
                  </a:p>
                </c:rich>
              </c:tx>
              <c:spPr>
                <a:noFill/>
                <a:ln w="14514">
                  <a:noFill/>
                </a:ln>
              </c:spPr>
              <c:showLegendKey val="0"/>
              <c:showVal val="0"/>
              <c:showCatName val="0"/>
              <c:showSerName val="0"/>
              <c:showPercent val="0"/>
              <c:showBubbleSize val="0"/>
            </c:dLbl>
            <c:numFmt formatCode="0.0%" sourceLinked="0"/>
            <c:spPr>
              <a:noFill/>
              <a:ln w="14514">
                <a:noFill/>
              </a:ln>
            </c:spPr>
            <c:showLegendKey val="0"/>
            <c:showVal val="0"/>
            <c:showCatName val="0"/>
            <c:showSerName val="0"/>
            <c:showPercent val="1"/>
            <c:showBubbleSize val="0"/>
            <c:showLeaderLines val="1"/>
          </c:dLbls>
          <c:cat>
            <c:strRef>
              <c:f>TARI!$A$9:$A$11</c:f>
              <c:strCache>
                <c:ptCount val="3"/>
                <c:pt idx="0">
                  <c:v>UE</c:v>
                </c:pt>
                <c:pt idx="1">
                  <c:v>CSI</c:v>
                </c:pt>
                <c:pt idx="2">
                  <c:v>Altele</c:v>
                </c:pt>
              </c:strCache>
            </c:strRef>
          </c:cat>
          <c:val>
            <c:numRef>
              <c:f>TARI!$K$9:$K$11</c:f>
              <c:numCache>
                <c:formatCode>0.0</c:formatCode>
                <c:ptCount val="3"/>
                <c:pt idx="0">
                  <c:v>47.6</c:v>
                </c:pt>
                <c:pt idx="1">
                  <c:v>38.6</c:v>
                </c:pt>
                <c:pt idx="2">
                  <c:v>14</c:v>
                </c:pt>
              </c:numCache>
            </c:numRef>
          </c:val>
        </c:ser>
        <c:dLbls>
          <c:showLegendKey val="0"/>
          <c:showVal val="0"/>
          <c:showCatName val="0"/>
          <c:showSerName val="0"/>
          <c:showPercent val="1"/>
          <c:showBubbleSize val="0"/>
          <c:showLeaderLines val="1"/>
        </c:dLbls>
      </c:pie3DChart>
      <c:spPr>
        <a:noFill/>
        <a:ln w="14514">
          <a:noFill/>
        </a:ln>
      </c:spPr>
    </c:plotArea>
    <c:plotVisOnly val="1"/>
    <c:dispBlanksAs val="zero"/>
    <c:showDLblsOverMax val="0"/>
  </c:chart>
  <c:spPr>
    <a:noFill/>
    <a:ln>
      <a:noFill/>
    </a:ln>
  </c:spPr>
  <c:txPr>
    <a:bodyPr/>
    <a:lstStyle/>
    <a:p>
      <a:pPr>
        <a:defRPr sz="1400" b="1" i="0" u="none" strike="noStrike" baseline="0">
          <a:solidFill>
            <a:srgbClr val="000000"/>
          </a:solidFill>
          <a:latin typeface="Arial"/>
          <a:ea typeface="Arial"/>
          <a:cs typeface="Arial"/>
        </a:defRPr>
      </a:pPr>
      <a:endParaRPr lang="ru-RU"/>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0"/>
      <c:rAngAx val="0"/>
      <c:perspective val="0"/>
    </c:view3D>
    <c:floor>
      <c:thickness val="0"/>
    </c:floor>
    <c:sideWall>
      <c:thickness val="0"/>
    </c:sideWall>
    <c:backWall>
      <c:thickness val="0"/>
    </c:backWall>
    <c:plotArea>
      <c:layout>
        <c:manualLayout>
          <c:layoutTarget val="inner"/>
          <c:xMode val="edge"/>
          <c:yMode val="edge"/>
          <c:x val="0.21330724070450099"/>
          <c:y val="0.30147058823529543"/>
          <c:w val="0.57534246575342451"/>
          <c:h val="0.42647058823529543"/>
        </c:manualLayout>
      </c:layout>
      <c:pie3DChart>
        <c:varyColors val="1"/>
        <c:ser>
          <c:idx val="0"/>
          <c:order val="0"/>
          <c:tx>
            <c:strRef>
              <c:f>TARI!$B$1</c:f>
              <c:strCache>
                <c:ptCount val="1"/>
                <c:pt idx="0">
                  <c:v>2011</c:v>
                </c:pt>
              </c:strCache>
            </c:strRef>
          </c:tx>
          <c:spPr>
            <a:solidFill>
              <a:srgbClr val="9999FF"/>
            </a:solidFill>
            <a:ln w="16032">
              <a:noFill/>
            </a:ln>
          </c:spPr>
          <c:explosion val="25"/>
          <c:dPt>
            <c:idx val="0"/>
            <c:bubble3D val="0"/>
            <c:spPr>
              <a:solidFill>
                <a:srgbClr val="00CCFF"/>
              </a:solidFill>
              <a:ln w="16032">
                <a:noFill/>
              </a:ln>
            </c:spPr>
          </c:dPt>
          <c:dPt>
            <c:idx val="1"/>
            <c:bubble3D val="0"/>
            <c:spPr>
              <a:solidFill>
                <a:srgbClr val="00FF00"/>
              </a:solidFill>
              <a:ln w="16032">
                <a:noFill/>
              </a:ln>
            </c:spPr>
          </c:dPt>
          <c:dPt>
            <c:idx val="2"/>
            <c:bubble3D val="0"/>
            <c:spPr>
              <a:solidFill>
                <a:srgbClr val="FFCC00"/>
              </a:solidFill>
              <a:ln w="16032">
                <a:noFill/>
              </a:ln>
            </c:spPr>
          </c:dPt>
          <c:dLbls>
            <c:dLbl>
              <c:idx val="0"/>
              <c:layout>
                <c:manualLayout>
                  <c:x val="-0.15878192625230791"/>
                  <c:y val="0.29114216132228987"/>
                </c:manualLayout>
              </c:layout>
              <c:tx>
                <c:rich>
                  <a:bodyPr/>
                  <a:lstStyle/>
                  <a:p>
                    <a:r>
                      <a:rPr lang="en-US" dirty="0" smtClean="0"/>
                      <a:t>43,5%</a:t>
                    </a:r>
                    <a:endParaRPr lang="en-US" dirty="0"/>
                  </a:p>
                </c:rich>
              </c:tx>
              <c:dLblPos val="bestFit"/>
              <c:showLegendKey val="0"/>
              <c:showVal val="0"/>
              <c:showCatName val="0"/>
              <c:showSerName val="0"/>
              <c:showPercent val="1"/>
              <c:showBubbleSize val="0"/>
            </c:dLbl>
            <c:dLbl>
              <c:idx val="1"/>
              <c:layout>
                <c:manualLayout>
                  <c:x val="0.13550148664059974"/>
                  <c:y val="0.12054777575958812"/>
                </c:manualLayout>
              </c:layout>
              <c:tx>
                <c:rich>
                  <a:bodyPr/>
                  <a:lstStyle/>
                  <a:p>
                    <a:r>
                      <a:rPr lang="en-US" dirty="0" smtClean="0"/>
                      <a:t>33,0%</a:t>
                    </a:r>
                    <a:endParaRPr lang="en-US" dirty="0"/>
                  </a:p>
                </c:rich>
              </c:tx>
              <c:showLegendKey val="0"/>
              <c:showVal val="0"/>
              <c:showCatName val="0"/>
              <c:showSerName val="0"/>
              <c:showPercent val="1"/>
              <c:showBubbleSize val="0"/>
            </c:dLbl>
            <c:dLbl>
              <c:idx val="2"/>
              <c:layout>
                <c:manualLayout>
                  <c:x val="6.0292949657869022E-2"/>
                  <c:y val="-6.5605408097498097E-2"/>
                </c:manualLayout>
              </c:layout>
              <c:tx>
                <c:rich>
                  <a:bodyPr/>
                  <a:lstStyle/>
                  <a:p>
                    <a:pPr>
                      <a:defRPr/>
                    </a:pPr>
                    <a:r>
                      <a:rPr lang="en-US" dirty="0" smtClean="0"/>
                      <a:t>23,5%</a:t>
                    </a:r>
                    <a:endParaRPr lang="en-US" dirty="0"/>
                  </a:p>
                </c:rich>
              </c:tx>
              <c:spPr>
                <a:noFill/>
                <a:ln w="16032">
                  <a:noFill/>
                </a:ln>
              </c:spPr>
              <c:showLegendKey val="0"/>
              <c:showVal val="0"/>
              <c:showCatName val="0"/>
              <c:showSerName val="0"/>
              <c:showPercent val="0"/>
              <c:showBubbleSize val="0"/>
            </c:dLbl>
            <c:numFmt formatCode="0.0%" sourceLinked="0"/>
            <c:spPr>
              <a:noFill/>
              <a:ln w="16032">
                <a:noFill/>
              </a:ln>
            </c:spPr>
            <c:showLegendKey val="0"/>
            <c:showVal val="0"/>
            <c:showCatName val="0"/>
            <c:showSerName val="0"/>
            <c:showPercent val="1"/>
            <c:showBubbleSize val="0"/>
            <c:showLeaderLines val="1"/>
          </c:dLbls>
          <c:cat>
            <c:strRef>
              <c:f>TARI!$A$9:$A$11</c:f>
              <c:strCache>
                <c:ptCount val="3"/>
                <c:pt idx="0">
                  <c:v>UE</c:v>
                </c:pt>
                <c:pt idx="1">
                  <c:v>CSI</c:v>
                </c:pt>
                <c:pt idx="2">
                  <c:v>Altele</c:v>
                </c:pt>
              </c:strCache>
            </c:strRef>
          </c:cat>
          <c:val>
            <c:numRef>
              <c:f>TARI!$E$9:$E$11</c:f>
              <c:numCache>
                <c:formatCode>0.0</c:formatCode>
                <c:ptCount val="3"/>
                <c:pt idx="0">
                  <c:v>43.46</c:v>
                </c:pt>
                <c:pt idx="1">
                  <c:v>33</c:v>
                </c:pt>
                <c:pt idx="2">
                  <c:v>23.5</c:v>
                </c:pt>
              </c:numCache>
            </c:numRef>
          </c:val>
        </c:ser>
        <c:dLbls>
          <c:showLegendKey val="0"/>
          <c:showVal val="0"/>
          <c:showCatName val="0"/>
          <c:showSerName val="0"/>
          <c:showPercent val="1"/>
          <c:showBubbleSize val="0"/>
          <c:showLeaderLines val="1"/>
        </c:dLbls>
      </c:pie3DChart>
      <c:spPr>
        <a:noFill/>
        <a:ln w="16032">
          <a:noFill/>
        </a:ln>
      </c:spPr>
    </c:plotArea>
    <c:plotVisOnly val="1"/>
    <c:dispBlanksAs val="zero"/>
    <c:showDLblsOverMax val="0"/>
  </c:chart>
  <c:spPr>
    <a:noFill/>
    <a:ln>
      <a:noFill/>
    </a:ln>
  </c:spPr>
  <c:txPr>
    <a:bodyPr/>
    <a:lstStyle/>
    <a:p>
      <a:pPr>
        <a:defRPr sz="1400" b="1" i="0" u="none" strike="noStrike" baseline="0">
          <a:solidFill>
            <a:srgbClr val="000000"/>
          </a:solidFill>
          <a:latin typeface="Arial"/>
          <a:ea typeface="Arial"/>
          <a:cs typeface="Arial"/>
        </a:defRPr>
      </a:pPr>
      <a:endParaRPr lang="ru-RU"/>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0"/>
      <c:rAngAx val="0"/>
      <c:perspective val="0"/>
    </c:view3D>
    <c:floor>
      <c:thickness val="0"/>
    </c:floor>
    <c:sideWall>
      <c:thickness val="0"/>
    </c:sideWall>
    <c:backWall>
      <c:thickness val="0"/>
    </c:backWall>
    <c:plotArea>
      <c:layout>
        <c:manualLayout>
          <c:layoutTarget val="inner"/>
          <c:xMode val="edge"/>
          <c:yMode val="edge"/>
          <c:x val="0.17878192534381138"/>
          <c:y val="0.28865979381443396"/>
          <c:w val="0.64636542239685835"/>
          <c:h val="0.44673539518900346"/>
        </c:manualLayout>
      </c:layout>
      <c:pie3DChart>
        <c:varyColors val="1"/>
        <c:ser>
          <c:idx val="0"/>
          <c:order val="0"/>
          <c:tx>
            <c:strRef>
              <c:f>TARI!$F$1</c:f>
              <c:strCache>
                <c:ptCount val="1"/>
                <c:pt idx="0">
                  <c:v>2008</c:v>
                </c:pt>
              </c:strCache>
            </c:strRef>
          </c:tx>
          <c:spPr>
            <a:solidFill>
              <a:srgbClr val="9999FF"/>
            </a:solidFill>
            <a:ln w="14095">
              <a:noFill/>
            </a:ln>
          </c:spPr>
          <c:explosion val="25"/>
          <c:dPt>
            <c:idx val="0"/>
            <c:bubble3D val="0"/>
            <c:spPr>
              <a:solidFill>
                <a:srgbClr val="00CCFF"/>
              </a:solidFill>
              <a:ln w="14095">
                <a:noFill/>
              </a:ln>
            </c:spPr>
          </c:dPt>
          <c:dPt>
            <c:idx val="1"/>
            <c:bubble3D val="0"/>
            <c:spPr>
              <a:solidFill>
                <a:srgbClr val="00FF00"/>
              </a:solidFill>
              <a:ln w="14095">
                <a:noFill/>
              </a:ln>
            </c:spPr>
          </c:dPt>
          <c:dPt>
            <c:idx val="2"/>
            <c:bubble3D val="0"/>
            <c:spPr>
              <a:solidFill>
                <a:srgbClr val="FFCC00"/>
              </a:solidFill>
              <a:ln w="14095">
                <a:noFill/>
              </a:ln>
            </c:spPr>
          </c:dPt>
          <c:dLbls>
            <c:dLbl>
              <c:idx val="0"/>
              <c:layout>
                <c:manualLayout>
                  <c:x val="-7.7447262866227232E-2"/>
                  <c:y val="0.24810102312834034"/>
                </c:manualLayout>
              </c:layout>
              <c:tx>
                <c:rich>
                  <a:bodyPr/>
                  <a:lstStyle/>
                  <a:p>
                    <a:pPr>
                      <a:defRPr sz="1400" b="1" i="0" u="none" strike="noStrike" baseline="0">
                        <a:solidFill>
                          <a:srgbClr val="000000"/>
                        </a:solidFill>
                        <a:latin typeface="Arial"/>
                        <a:ea typeface="Arial"/>
                        <a:cs typeface="Arial"/>
                      </a:defRPr>
                    </a:pPr>
                    <a:r>
                      <a:rPr lang="en-US" dirty="0" smtClean="0"/>
                      <a:t>44,5%</a:t>
                    </a:r>
                    <a:endParaRPr lang="en-US" dirty="0"/>
                  </a:p>
                </c:rich>
              </c:tx>
              <c:spPr>
                <a:noFill/>
                <a:ln w="14095">
                  <a:noFill/>
                </a:ln>
              </c:spPr>
              <c:dLblPos val="bestFit"/>
              <c:showLegendKey val="0"/>
              <c:showVal val="0"/>
              <c:showCatName val="0"/>
              <c:showSerName val="0"/>
              <c:showPercent val="0"/>
              <c:showBubbleSize val="0"/>
            </c:dLbl>
            <c:dLbl>
              <c:idx val="1"/>
              <c:layout>
                <c:manualLayout>
                  <c:x val="-4.6605422806480284E-3"/>
                  <c:y val="8.0999928686400088E-2"/>
                </c:manualLayout>
              </c:layout>
              <c:tx>
                <c:rich>
                  <a:bodyPr/>
                  <a:lstStyle/>
                  <a:p>
                    <a:pPr>
                      <a:defRPr sz="1400" b="1" i="0" u="none" strike="noStrike" baseline="0">
                        <a:solidFill>
                          <a:srgbClr val="000000"/>
                        </a:solidFill>
                        <a:latin typeface="Arial"/>
                        <a:ea typeface="Arial"/>
                        <a:cs typeface="Arial"/>
                      </a:defRPr>
                    </a:pPr>
                    <a:r>
                      <a:rPr lang="en-US" dirty="0" smtClean="0"/>
                      <a:t>31,2%</a:t>
                    </a:r>
                    <a:endParaRPr lang="en-US" dirty="0"/>
                  </a:p>
                </c:rich>
              </c:tx>
              <c:spPr>
                <a:noFill/>
                <a:ln w="14095">
                  <a:noFill/>
                </a:ln>
              </c:spPr>
              <c:showLegendKey val="0"/>
              <c:showVal val="0"/>
              <c:showCatName val="0"/>
              <c:showSerName val="0"/>
              <c:showPercent val="0"/>
              <c:showBubbleSize val="0"/>
            </c:dLbl>
            <c:dLbl>
              <c:idx val="2"/>
              <c:layout>
                <c:manualLayout>
                  <c:x val="-4.0450429747660693E-2"/>
                  <c:y val="-4.8255411712829467E-2"/>
                </c:manualLayout>
              </c:layout>
              <c:tx>
                <c:rich>
                  <a:bodyPr/>
                  <a:lstStyle/>
                  <a:p>
                    <a:pPr>
                      <a:defRPr sz="1400" b="1" i="0" u="none" strike="noStrike" baseline="0">
                        <a:solidFill>
                          <a:srgbClr val="000000"/>
                        </a:solidFill>
                        <a:latin typeface="Arial"/>
                        <a:ea typeface="Arial"/>
                        <a:cs typeface="Arial"/>
                      </a:defRPr>
                    </a:pPr>
                    <a:r>
                      <a:rPr lang="en-US" dirty="0" smtClean="0"/>
                      <a:t>24,3%</a:t>
                    </a:r>
                    <a:endParaRPr lang="en-US" dirty="0"/>
                  </a:p>
                </c:rich>
              </c:tx>
              <c:spPr>
                <a:noFill/>
                <a:ln w="14095">
                  <a:noFill/>
                </a:ln>
              </c:spPr>
              <c:showLegendKey val="0"/>
              <c:showVal val="0"/>
              <c:showCatName val="0"/>
              <c:showSerName val="0"/>
              <c:showPercent val="0"/>
              <c:showBubbleSize val="0"/>
            </c:dLbl>
            <c:numFmt formatCode="0.0%" sourceLinked="0"/>
            <c:spPr>
              <a:noFill/>
              <a:ln w="14095">
                <a:noFill/>
              </a:ln>
            </c:spPr>
            <c:txPr>
              <a:bodyPr/>
              <a:lstStyle/>
              <a:p>
                <a:pPr>
                  <a:defRPr sz="1400" b="1" i="0" u="none" strike="noStrike" baseline="0">
                    <a:solidFill>
                      <a:srgbClr val="000000"/>
                    </a:solidFill>
                    <a:latin typeface="Arial"/>
                    <a:ea typeface="Arial"/>
                    <a:cs typeface="Arial"/>
                  </a:defRPr>
                </a:pPr>
                <a:endParaRPr lang="ru-RU"/>
              </a:p>
            </c:txPr>
            <c:showLegendKey val="0"/>
            <c:showVal val="0"/>
            <c:showCatName val="0"/>
            <c:showSerName val="0"/>
            <c:showPercent val="1"/>
            <c:showBubbleSize val="0"/>
            <c:showLeaderLines val="1"/>
          </c:dLbls>
          <c:cat>
            <c:strRef>
              <c:f>TARI!$A$9:$A$11</c:f>
              <c:strCache>
                <c:ptCount val="3"/>
                <c:pt idx="0">
                  <c:v>EU</c:v>
                </c:pt>
                <c:pt idx="1">
                  <c:v>CIS</c:v>
                </c:pt>
                <c:pt idx="2">
                  <c:v>Alte ţări</c:v>
                </c:pt>
              </c:strCache>
            </c:strRef>
          </c:cat>
          <c:val>
            <c:numRef>
              <c:f>TARI!$I$9:$I$11</c:f>
              <c:numCache>
                <c:formatCode>0.0</c:formatCode>
                <c:ptCount val="3"/>
                <c:pt idx="0">
                  <c:v>2015.4</c:v>
                </c:pt>
                <c:pt idx="1">
                  <c:v>1737.2</c:v>
                </c:pt>
                <c:pt idx="2">
                  <c:v>1056.3</c:v>
                </c:pt>
              </c:numCache>
            </c:numRef>
          </c:val>
        </c:ser>
        <c:dLbls>
          <c:showLegendKey val="0"/>
          <c:showVal val="0"/>
          <c:showCatName val="0"/>
          <c:showSerName val="0"/>
          <c:showPercent val="1"/>
          <c:showBubbleSize val="0"/>
          <c:showLeaderLines val="1"/>
        </c:dLbls>
      </c:pie3DChart>
      <c:spPr>
        <a:noFill/>
        <a:ln w="14095">
          <a:noFill/>
        </a:ln>
      </c:spPr>
    </c:plotArea>
    <c:legend>
      <c:legendPos val="b"/>
      <c:layout>
        <c:manualLayout>
          <c:xMode val="edge"/>
          <c:yMode val="edge"/>
          <c:x val="0.19416791948727091"/>
          <c:y val="0.82364930734332464"/>
          <c:w val="0.65259057160881251"/>
          <c:h val="0.16947807778857638"/>
        </c:manualLayout>
      </c:layout>
      <c:overlay val="0"/>
      <c:spPr>
        <a:noFill/>
        <a:ln w="14095">
          <a:noFill/>
        </a:ln>
      </c:spPr>
      <c:txPr>
        <a:bodyPr/>
        <a:lstStyle/>
        <a:p>
          <a:pPr>
            <a:defRPr sz="1400" b="1" i="0" u="none" strike="noStrike" baseline="0">
              <a:solidFill>
                <a:srgbClr val="000000"/>
              </a:solidFill>
              <a:latin typeface="Arial"/>
              <a:ea typeface="Arial"/>
              <a:cs typeface="Arial"/>
            </a:defRPr>
          </a:pPr>
          <a:endParaRPr lang="ru-RU"/>
        </a:p>
      </c:txPr>
    </c:legend>
    <c:plotVisOnly val="1"/>
    <c:dispBlanksAs val="zero"/>
    <c:showDLblsOverMax val="0"/>
  </c:chart>
  <c:spPr>
    <a:noFill/>
    <a:ln>
      <a:noFill/>
    </a:ln>
  </c:spPr>
  <c:txPr>
    <a:bodyPr/>
    <a:lstStyle/>
    <a:p>
      <a:pPr>
        <a:defRPr sz="1054" b="1" i="0" u="none" strike="noStrike" baseline="0">
          <a:solidFill>
            <a:srgbClr val="000000"/>
          </a:solidFill>
          <a:latin typeface="Arial"/>
          <a:ea typeface="Arial"/>
          <a:cs typeface="Arial"/>
        </a:defRPr>
      </a:pPr>
      <a:endParaRPr lang="ru-RU"/>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0"/>
      <c:rAngAx val="0"/>
      <c:perspective val="0"/>
    </c:view3D>
    <c:floor>
      <c:thickness val="0"/>
    </c:floor>
    <c:sideWall>
      <c:thickness val="0"/>
    </c:sideWall>
    <c:backWall>
      <c:thickness val="0"/>
    </c:backWall>
    <c:plotArea>
      <c:layout>
        <c:manualLayout>
          <c:layoutTarget val="inner"/>
          <c:xMode val="edge"/>
          <c:yMode val="edge"/>
          <c:x val="0.28947368421052638"/>
          <c:y val="0.29508196721311591"/>
          <c:w val="0.4232456140350877"/>
          <c:h val="0.42076502732240523"/>
        </c:manualLayout>
      </c:layout>
      <c:pie3DChart>
        <c:varyColors val="1"/>
        <c:ser>
          <c:idx val="0"/>
          <c:order val="0"/>
          <c:tx>
            <c:strRef>
              <c:f>TARI!$J$1</c:f>
              <c:strCache>
                <c:ptCount val="1"/>
                <c:pt idx="0">
                  <c:v>2013</c:v>
                </c:pt>
              </c:strCache>
            </c:strRef>
          </c:tx>
          <c:spPr>
            <a:solidFill>
              <a:srgbClr val="9999FF"/>
            </a:solidFill>
            <a:ln w="23983">
              <a:noFill/>
            </a:ln>
          </c:spPr>
          <c:explosion val="25"/>
          <c:dPt>
            <c:idx val="0"/>
            <c:bubble3D val="0"/>
            <c:spPr>
              <a:solidFill>
                <a:srgbClr val="00CCFF"/>
              </a:solidFill>
              <a:ln w="23983">
                <a:noFill/>
              </a:ln>
            </c:spPr>
          </c:dPt>
          <c:dPt>
            <c:idx val="1"/>
            <c:bubble3D val="0"/>
            <c:spPr>
              <a:solidFill>
                <a:srgbClr val="00FF00"/>
              </a:solidFill>
              <a:ln w="23983">
                <a:noFill/>
              </a:ln>
            </c:spPr>
          </c:dPt>
          <c:dPt>
            <c:idx val="2"/>
            <c:bubble3D val="0"/>
            <c:spPr>
              <a:solidFill>
                <a:srgbClr val="FFCC00"/>
              </a:solidFill>
              <a:ln w="23983">
                <a:noFill/>
              </a:ln>
            </c:spPr>
          </c:dPt>
          <c:dLbls>
            <c:dLbl>
              <c:idx val="0"/>
              <c:layout>
                <c:manualLayout>
                  <c:x val="-0.10164564338929553"/>
                  <c:y val="0.31317961566821745"/>
                </c:manualLayout>
              </c:layout>
              <c:tx>
                <c:rich>
                  <a:bodyPr/>
                  <a:lstStyle/>
                  <a:p>
                    <a:pPr>
                      <a:defRPr/>
                    </a:pPr>
                    <a:r>
                      <a:rPr lang="en-US" dirty="0" smtClean="0"/>
                      <a:t>44,5%</a:t>
                    </a:r>
                    <a:endParaRPr lang="en-US" dirty="0"/>
                  </a:p>
                </c:rich>
              </c:tx>
              <c:spPr>
                <a:noFill/>
                <a:ln w="23983">
                  <a:noFill/>
                </a:ln>
              </c:spPr>
              <c:dLblPos val="bestFit"/>
              <c:showLegendKey val="0"/>
              <c:showVal val="0"/>
              <c:showCatName val="0"/>
              <c:showSerName val="0"/>
              <c:showPercent val="0"/>
              <c:showBubbleSize val="0"/>
            </c:dLbl>
            <c:dLbl>
              <c:idx val="1"/>
              <c:layout>
                <c:manualLayout>
                  <c:x val="8.9093608722250764E-2"/>
                  <c:y val="0.12183584820153852"/>
                </c:manualLayout>
              </c:layout>
              <c:tx>
                <c:rich>
                  <a:bodyPr/>
                  <a:lstStyle/>
                  <a:p>
                    <a:pPr>
                      <a:defRPr/>
                    </a:pPr>
                    <a:r>
                      <a:rPr lang="en-US" dirty="0" smtClean="0"/>
                      <a:t>30,8%</a:t>
                    </a:r>
                    <a:endParaRPr lang="en-US" dirty="0"/>
                  </a:p>
                </c:rich>
              </c:tx>
              <c:spPr>
                <a:noFill/>
                <a:ln w="23983">
                  <a:noFill/>
                </a:ln>
              </c:spPr>
              <c:dLblPos val="bestFit"/>
              <c:showLegendKey val="0"/>
              <c:showVal val="0"/>
              <c:showCatName val="0"/>
              <c:showSerName val="0"/>
              <c:showPercent val="0"/>
              <c:showBubbleSize val="0"/>
            </c:dLbl>
            <c:dLbl>
              <c:idx val="2"/>
              <c:layout/>
              <c:tx>
                <c:rich>
                  <a:bodyPr/>
                  <a:lstStyle/>
                  <a:p>
                    <a:pPr>
                      <a:defRPr/>
                    </a:pPr>
                    <a:r>
                      <a:rPr lang="en-US" dirty="0" smtClean="0"/>
                      <a:t>24,7%</a:t>
                    </a:r>
                    <a:endParaRPr lang="en-US" dirty="0"/>
                  </a:p>
                </c:rich>
              </c:tx>
              <c:spPr>
                <a:noFill/>
                <a:ln w="23983">
                  <a:noFill/>
                </a:ln>
              </c:spPr>
              <c:showLegendKey val="0"/>
              <c:showVal val="0"/>
              <c:showCatName val="0"/>
              <c:showSerName val="0"/>
              <c:showPercent val="0"/>
              <c:showBubbleSize val="0"/>
            </c:dLbl>
            <c:numFmt formatCode="0.0%" sourceLinked="0"/>
            <c:spPr>
              <a:noFill/>
              <a:ln w="23983">
                <a:noFill/>
              </a:ln>
            </c:spPr>
            <c:showLegendKey val="0"/>
            <c:showVal val="0"/>
            <c:showCatName val="0"/>
            <c:showSerName val="0"/>
            <c:showPercent val="1"/>
            <c:showBubbleSize val="0"/>
            <c:showLeaderLines val="1"/>
          </c:dLbls>
          <c:cat>
            <c:strRef>
              <c:f>TARI!$A$9:$A$11</c:f>
              <c:strCache>
                <c:ptCount val="3"/>
                <c:pt idx="0">
                  <c:v>UE</c:v>
                </c:pt>
                <c:pt idx="1">
                  <c:v>CSI</c:v>
                </c:pt>
                <c:pt idx="2">
                  <c:v>Altele</c:v>
                </c:pt>
              </c:strCache>
            </c:strRef>
          </c:cat>
          <c:val>
            <c:numRef>
              <c:f>TARI!$M$9:$M$11</c:f>
              <c:numCache>
                <c:formatCode>0.0</c:formatCode>
                <c:ptCount val="3"/>
                <c:pt idx="0">
                  <c:v>45.1</c:v>
                </c:pt>
                <c:pt idx="1">
                  <c:v>30.5</c:v>
                </c:pt>
                <c:pt idx="2">
                  <c:v>24.6</c:v>
                </c:pt>
              </c:numCache>
            </c:numRef>
          </c:val>
        </c:ser>
        <c:dLbls>
          <c:showLegendKey val="0"/>
          <c:showVal val="0"/>
          <c:showCatName val="0"/>
          <c:showSerName val="0"/>
          <c:showPercent val="1"/>
          <c:showBubbleSize val="0"/>
          <c:showLeaderLines val="1"/>
        </c:dLbls>
      </c:pie3DChart>
      <c:spPr>
        <a:noFill/>
        <a:ln w="23983">
          <a:noFill/>
        </a:ln>
      </c:spPr>
    </c:plotArea>
    <c:plotVisOnly val="1"/>
    <c:dispBlanksAs val="zero"/>
    <c:showDLblsOverMax val="0"/>
  </c:chart>
  <c:spPr>
    <a:noFill/>
    <a:ln>
      <a:noFill/>
    </a:ln>
  </c:spPr>
  <c:txPr>
    <a:bodyPr/>
    <a:lstStyle/>
    <a:p>
      <a:pPr>
        <a:defRPr sz="1400" b="1" i="0" u="none" strike="noStrike" baseline="0">
          <a:solidFill>
            <a:srgbClr val="000000"/>
          </a:solidFill>
          <a:latin typeface="Arial"/>
          <a:ea typeface="Arial"/>
          <a:cs typeface="Arial"/>
        </a:defRPr>
      </a:pPr>
      <a:endParaRPr lang="ru-RU"/>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1"/>
    </mc:Choice>
    <mc:Fallback>
      <c:style val="21"/>
    </mc:Fallback>
  </mc:AlternateContent>
  <c:chart>
    <c:title>
      <c:tx>
        <c:rich>
          <a:bodyPr/>
          <a:lstStyle/>
          <a:p>
            <a:pPr>
              <a:defRPr/>
            </a:pPr>
            <a:r>
              <a:rPr lang="en-US"/>
              <a:t>Export</a:t>
            </a:r>
          </a:p>
        </c:rich>
      </c:tx>
      <c:layout>
        <c:manualLayout>
          <c:xMode val="edge"/>
          <c:yMode val="edge"/>
          <c:x val="0.39841986455982126"/>
          <c:y val="1.9292604501607725E-2"/>
        </c:manualLayout>
      </c:layout>
      <c:overlay val="0"/>
    </c:title>
    <c:autoTitleDeleted val="0"/>
    <c:plotArea>
      <c:layout>
        <c:manualLayout>
          <c:layoutTarget val="inner"/>
          <c:xMode val="edge"/>
          <c:yMode val="edge"/>
          <c:x val="1.8058742657167857E-2"/>
          <c:y val="0.17233759740981161"/>
          <c:w val="0.95485327313769763"/>
          <c:h val="0.54340836012861737"/>
        </c:manualLayout>
      </c:layout>
      <c:barChart>
        <c:barDir val="col"/>
        <c:grouping val="clustered"/>
        <c:varyColors val="0"/>
        <c:ser>
          <c:idx val="0"/>
          <c:order val="0"/>
          <c:tx>
            <c:strRef>
              <c:f>Sheet1!$B$1</c:f>
              <c:strCache>
                <c:ptCount val="1"/>
                <c:pt idx="0">
                  <c:v>Exporturi</c:v>
                </c:pt>
              </c:strCache>
            </c:strRef>
          </c:tx>
          <c:invertIfNegative val="0"/>
          <c:dLbls>
            <c:dLbl>
              <c:idx val="0"/>
              <c:layout/>
              <c:tx>
                <c:rich>
                  <a:bodyPr/>
                  <a:lstStyle/>
                  <a:p>
                    <a:r>
                      <a:rPr lang="en-US" dirty="0" smtClean="0"/>
                      <a:t>17,5%</a:t>
                    </a:r>
                    <a:endParaRPr lang="en-US" dirty="0"/>
                  </a:p>
                </c:rich>
              </c:tx>
              <c:showLegendKey val="0"/>
              <c:showVal val="1"/>
              <c:showCatName val="0"/>
              <c:showSerName val="0"/>
              <c:showPercent val="0"/>
              <c:showBubbleSize val="0"/>
            </c:dLbl>
            <c:dLbl>
              <c:idx val="1"/>
              <c:layout/>
              <c:tx>
                <c:rich>
                  <a:bodyPr/>
                  <a:lstStyle/>
                  <a:p>
                    <a:r>
                      <a:rPr lang="en-US" dirty="0" smtClean="0"/>
                      <a:t>7,6%</a:t>
                    </a:r>
                    <a:endParaRPr lang="en-US" dirty="0"/>
                  </a:p>
                </c:rich>
              </c:tx>
              <c:showLegendKey val="0"/>
              <c:showVal val="1"/>
              <c:showCatName val="0"/>
              <c:showSerName val="0"/>
              <c:showPercent val="0"/>
              <c:showBubbleSize val="0"/>
            </c:dLbl>
            <c:dLbl>
              <c:idx val="2"/>
              <c:layout/>
              <c:tx>
                <c:rich>
                  <a:bodyPr/>
                  <a:lstStyle/>
                  <a:p>
                    <a:r>
                      <a:rPr lang="en-US" dirty="0" smtClean="0"/>
                      <a:t>4,6%</a:t>
                    </a:r>
                    <a:endParaRPr lang="en-US" dirty="0"/>
                  </a:p>
                </c:rich>
              </c:tx>
              <c:showLegendKey val="0"/>
              <c:showVal val="1"/>
              <c:showCatName val="0"/>
              <c:showSerName val="0"/>
              <c:showPercent val="0"/>
              <c:showBubbleSize val="0"/>
            </c:dLbl>
            <c:dLbl>
              <c:idx val="3"/>
              <c:layout/>
              <c:tx>
                <c:rich>
                  <a:bodyPr/>
                  <a:lstStyle/>
                  <a:p>
                    <a:r>
                      <a:rPr lang="en-US" dirty="0" smtClean="0"/>
                      <a:t>4,4%</a:t>
                    </a:r>
                    <a:endParaRPr lang="en-US" dirty="0"/>
                  </a:p>
                </c:rich>
              </c:tx>
              <c:showLegendKey val="0"/>
              <c:showVal val="1"/>
              <c:showCatName val="0"/>
              <c:showSerName val="0"/>
              <c:showPercent val="0"/>
              <c:showBubbleSize val="0"/>
            </c:dLbl>
            <c:dLbl>
              <c:idx val="6"/>
              <c:layout/>
              <c:tx>
                <c:rich>
                  <a:bodyPr/>
                  <a:lstStyle/>
                  <a:p>
                    <a:r>
                      <a:rPr lang="en-US" dirty="0" smtClean="0"/>
                      <a:t>1,3%</a:t>
                    </a:r>
                    <a:endParaRPr lang="en-US" dirty="0"/>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Sheet1!$A$2:$A$9</c:f>
              <c:strCache>
                <c:ptCount val="8"/>
                <c:pt idx="0">
                  <c:v>Romania</c:v>
                </c:pt>
                <c:pt idx="1">
                  <c:v>Italia</c:v>
                </c:pt>
                <c:pt idx="2">
                  <c:v>Germania</c:v>
                </c:pt>
                <c:pt idx="3">
                  <c:v>Marea Britanie</c:v>
                </c:pt>
                <c:pt idx="4">
                  <c:v>Polonia</c:v>
                </c:pt>
                <c:pt idx="5">
                  <c:v>Bulgaria</c:v>
                </c:pt>
                <c:pt idx="6">
                  <c:v>Franţa</c:v>
                </c:pt>
                <c:pt idx="7">
                  <c:v>Alte ţări</c:v>
                </c:pt>
              </c:strCache>
            </c:strRef>
          </c:cat>
          <c:val>
            <c:numRef>
              <c:f>Sheet1!$B$2:$B$9</c:f>
              <c:numCache>
                <c:formatCode>0.0%</c:formatCode>
                <c:ptCount val="8"/>
                <c:pt idx="0">
                  <c:v>0.17460000000000001</c:v>
                </c:pt>
                <c:pt idx="1">
                  <c:v>7.5600000000000001E-2</c:v>
                </c:pt>
                <c:pt idx="2">
                  <c:v>4.5999999999999999E-2</c:v>
                </c:pt>
                <c:pt idx="3">
                  <c:v>4.4400000000000051E-2</c:v>
                </c:pt>
                <c:pt idx="4">
                  <c:v>3.6400000000000016E-2</c:v>
                </c:pt>
                <c:pt idx="5">
                  <c:v>1.3500000000000015E-2</c:v>
                </c:pt>
                <c:pt idx="6">
                  <c:v>1.2600000000000005E-2</c:v>
                </c:pt>
                <c:pt idx="7">
                  <c:v>0.59699999999999998</c:v>
                </c:pt>
              </c:numCache>
            </c:numRef>
          </c:val>
        </c:ser>
        <c:dLbls>
          <c:showLegendKey val="0"/>
          <c:showVal val="0"/>
          <c:showCatName val="0"/>
          <c:showSerName val="0"/>
          <c:showPercent val="0"/>
          <c:showBubbleSize val="0"/>
        </c:dLbls>
        <c:gapWidth val="150"/>
        <c:axId val="194012672"/>
        <c:axId val="194014208"/>
      </c:barChart>
      <c:catAx>
        <c:axId val="194012672"/>
        <c:scaling>
          <c:orientation val="minMax"/>
        </c:scaling>
        <c:delete val="0"/>
        <c:axPos val="b"/>
        <c:numFmt formatCode="General" sourceLinked="1"/>
        <c:majorTickMark val="out"/>
        <c:minorTickMark val="none"/>
        <c:tickLblPos val="nextTo"/>
        <c:txPr>
          <a:bodyPr rot="0" vert="horz"/>
          <a:lstStyle/>
          <a:p>
            <a:pPr>
              <a:defRPr sz="1600"/>
            </a:pPr>
            <a:endParaRPr lang="ru-RU"/>
          </a:p>
        </c:txPr>
        <c:crossAx val="194014208"/>
        <c:crosses val="autoZero"/>
        <c:auto val="1"/>
        <c:lblAlgn val="ctr"/>
        <c:lblOffset val="100"/>
        <c:noMultiLvlLbl val="0"/>
      </c:catAx>
      <c:valAx>
        <c:axId val="194014208"/>
        <c:scaling>
          <c:orientation val="minMax"/>
        </c:scaling>
        <c:delete val="1"/>
        <c:axPos val="l"/>
        <c:majorGridlines/>
        <c:numFmt formatCode="0.0%" sourceLinked="1"/>
        <c:majorTickMark val="out"/>
        <c:minorTickMark val="none"/>
        <c:tickLblPos val="none"/>
        <c:crossAx val="194012672"/>
        <c:crosses val="autoZero"/>
        <c:crossBetween val="between"/>
      </c:valAx>
    </c:plotArea>
    <c:plotVisOnly val="1"/>
    <c:dispBlanksAs val="gap"/>
    <c:showDLblsOverMax val="0"/>
  </c:chart>
  <c:txPr>
    <a:bodyPr/>
    <a:lstStyle/>
    <a:p>
      <a:pPr>
        <a:defRPr sz="1800"/>
      </a:pPr>
      <a:endParaRPr lang="ru-RU"/>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3"/>
    </mc:Choice>
    <mc:Fallback>
      <c:style val="23"/>
    </mc:Fallback>
  </mc:AlternateContent>
  <c:chart>
    <c:title>
      <c:tx>
        <c:rich>
          <a:bodyPr/>
          <a:lstStyle/>
          <a:p>
            <a:pPr>
              <a:defRPr/>
            </a:pPr>
            <a:r>
              <a:rPr lang="en-US"/>
              <a:t>Import</a:t>
            </a:r>
          </a:p>
        </c:rich>
      </c:tx>
      <c:layout>
        <c:manualLayout>
          <c:xMode val="edge"/>
          <c:yMode val="edge"/>
          <c:x val="0.38206786679521537"/>
          <c:y val="2.9307782850635639E-2"/>
        </c:manualLayout>
      </c:layout>
      <c:overlay val="0"/>
    </c:title>
    <c:autoTitleDeleted val="0"/>
    <c:plotArea>
      <c:layout>
        <c:manualLayout>
          <c:layoutTarget val="inner"/>
          <c:xMode val="edge"/>
          <c:yMode val="edge"/>
          <c:x val="1.7486338797814249E-2"/>
          <c:y val="0.26106194690265488"/>
          <c:w val="0.95519125683060269"/>
          <c:h val="0.38938053097345326"/>
        </c:manualLayout>
      </c:layout>
      <c:barChart>
        <c:barDir val="col"/>
        <c:grouping val="clustered"/>
        <c:varyColors val="0"/>
        <c:ser>
          <c:idx val="0"/>
          <c:order val="0"/>
          <c:tx>
            <c:strRef>
              <c:f>Sheet1!$B$1</c:f>
              <c:strCache>
                <c:ptCount val="1"/>
                <c:pt idx="0">
                  <c:v>Importuri</c:v>
                </c:pt>
              </c:strCache>
            </c:strRef>
          </c:tx>
          <c:invertIfNegative val="0"/>
          <c:dLbls>
            <c:dLbl>
              <c:idx val="0"/>
              <c:layout/>
              <c:tx>
                <c:rich>
                  <a:bodyPr/>
                  <a:lstStyle/>
                  <a:p>
                    <a:r>
                      <a:rPr lang="en-US" dirty="0" smtClean="0"/>
                      <a:t>13,2%</a:t>
                    </a:r>
                    <a:endParaRPr lang="en-US" dirty="0"/>
                  </a:p>
                </c:rich>
              </c:tx>
              <c:showLegendKey val="0"/>
              <c:showVal val="1"/>
              <c:showCatName val="0"/>
              <c:showSerName val="0"/>
              <c:showPercent val="0"/>
              <c:showBubbleSize val="0"/>
            </c:dLbl>
            <c:dLbl>
              <c:idx val="1"/>
              <c:layout/>
              <c:tx>
                <c:rich>
                  <a:bodyPr/>
                  <a:lstStyle/>
                  <a:p>
                    <a:r>
                      <a:rPr lang="en-US" dirty="0" smtClean="0"/>
                      <a:t>7,2%</a:t>
                    </a:r>
                    <a:endParaRPr lang="en-US" dirty="0"/>
                  </a:p>
                </c:rich>
              </c:tx>
              <c:showLegendKey val="0"/>
              <c:showVal val="1"/>
              <c:showCatName val="0"/>
              <c:showSerName val="0"/>
              <c:showPercent val="0"/>
              <c:showBubbleSize val="0"/>
            </c:dLbl>
            <c:dLbl>
              <c:idx val="2"/>
              <c:layout/>
              <c:tx>
                <c:rich>
                  <a:bodyPr/>
                  <a:lstStyle/>
                  <a:p>
                    <a:r>
                      <a:rPr lang="en-US" dirty="0" smtClean="0"/>
                      <a:t>6,3%</a:t>
                    </a:r>
                    <a:endParaRPr lang="en-US" dirty="0"/>
                  </a:p>
                </c:rich>
              </c:tx>
              <c:showLegendKey val="0"/>
              <c:showVal val="1"/>
              <c:showCatName val="0"/>
              <c:showSerName val="0"/>
              <c:showPercent val="0"/>
              <c:showBubbleSize val="0"/>
            </c:dLbl>
            <c:dLbl>
              <c:idx val="3"/>
              <c:layout/>
              <c:tx>
                <c:rich>
                  <a:bodyPr/>
                  <a:lstStyle/>
                  <a:p>
                    <a:r>
                      <a:rPr lang="en-US" dirty="0" smtClean="0"/>
                      <a:t>2,6%</a:t>
                    </a:r>
                    <a:endParaRPr lang="en-US" dirty="0"/>
                  </a:p>
                </c:rich>
              </c:tx>
              <c:showLegendKey val="0"/>
              <c:showVal val="1"/>
              <c:showCatName val="0"/>
              <c:showSerName val="0"/>
              <c:showPercent val="0"/>
              <c:showBubbleSize val="0"/>
            </c:dLbl>
            <c:dLbl>
              <c:idx val="4"/>
              <c:layout/>
              <c:tx>
                <c:rich>
                  <a:bodyPr/>
                  <a:lstStyle/>
                  <a:p>
                    <a:r>
                      <a:rPr lang="en-US" dirty="0" smtClean="0"/>
                      <a:t>2,4%</a:t>
                    </a:r>
                    <a:endParaRPr lang="en-US" dirty="0"/>
                  </a:p>
                </c:rich>
              </c:tx>
              <c:showLegendKey val="0"/>
              <c:showVal val="1"/>
              <c:showCatName val="0"/>
              <c:showSerName val="0"/>
              <c:showPercent val="0"/>
              <c:showBubbleSize val="0"/>
            </c:dLbl>
            <c:dLbl>
              <c:idx val="5"/>
              <c:layout/>
              <c:tx>
                <c:rich>
                  <a:bodyPr/>
                  <a:lstStyle/>
                  <a:p>
                    <a:r>
                      <a:rPr lang="en-US" dirty="0" smtClean="0"/>
                      <a:t>1,9%</a:t>
                    </a:r>
                    <a:endParaRPr lang="en-US" dirty="0"/>
                  </a:p>
                </c:rich>
              </c:tx>
              <c:showLegendKey val="0"/>
              <c:showVal val="1"/>
              <c:showCatName val="0"/>
              <c:showSerName val="0"/>
              <c:showPercent val="0"/>
              <c:showBubbleSize val="0"/>
            </c:dLbl>
            <c:dLbl>
              <c:idx val="7"/>
              <c:layout/>
              <c:tx>
                <c:rich>
                  <a:bodyPr/>
                  <a:lstStyle/>
                  <a:p>
                    <a:r>
                      <a:rPr lang="ro-RO" dirty="0" smtClean="0"/>
                      <a:t>64,6</a:t>
                    </a:r>
                    <a:r>
                      <a:rPr lang="en-US" dirty="0" smtClean="0"/>
                      <a:t>%</a:t>
                    </a:r>
                    <a:endParaRPr lang="en-US" dirty="0"/>
                  </a:p>
                </c:rich>
              </c:tx>
              <c:showLegendKey val="0"/>
              <c:showVal val="1"/>
              <c:showCatName val="0"/>
              <c:showSerName val="0"/>
              <c:showPercent val="0"/>
              <c:showBubbleSize val="0"/>
            </c:dLbl>
            <c:dLbl>
              <c:idx val="10"/>
              <c:tx>
                <c:rich>
                  <a:bodyPr/>
                  <a:lstStyle/>
                  <a:p>
                    <a:r>
                      <a:rPr lang="en-US" dirty="0" smtClean="0"/>
                      <a:t>60,6%</a:t>
                    </a:r>
                    <a:endParaRPr lang="en-US" dirty="0"/>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Sheet1!$A$2:$A$9</c:f>
              <c:strCache>
                <c:ptCount val="8"/>
                <c:pt idx="0">
                  <c:v>Romania</c:v>
                </c:pt>
                <c:pt idx="1">
                  <c:v>Germania</c:v>
                </c:pt>
                <c:pt idx="2">
                  <c:v>Italia</c:v>
                </c:pt>
                <c:pt idx="3">
                  <c:v>Polonia</c:v>
                </c:pt>
                <c:pt idx="4">
                  <c:v>Austria</c:v>
                </c:pt>
                <c:pt idx="5">
                  <c:v>Franţa</c:v>
                </c:pt>
                <c:pt idx="6">
                  <c:v>Ungaria</c:v>
                </c:pt>
                <c:pt idx="7">
                  <c:v>Alte ţări</c:v>
                </c:pt>
              </c:strCache>
            </c:strRef>
          </c:cat>
          <c:val>
            <c:numRef>
              <c:f>Sheet1!$B$2:$B$9</c:f>
              <c:numCache>
                <c:formatCode>0.0%</c:formatCode>
                <c:ptCount val="8"/>
                <c:pt idx="0">
                  <c:v>0.13150000000000001</c:v>
                </c:pt>
                <c:pt idx="1">
                  <c:v>7.2300000000000086E-2</c:v>
                </c:pt>
                <c:pt idx="2">
                  <c:v>6.3400000000000012E-2</c:v>
                </c:pt>
                <c:pt idx="3">
                  <c:v>2.6100000000000002E-2</c:v>
                </c:pt>
                <c:pt idx="4">
                  <c:v>2.4E-2</c:v>
                </c:pt>
                <c:pt idx="5">
                  <c:v>1.8499999999999999E-2</c:v>
                </c:pt>
                <c:pt idx="6">
                  <c:v>1.8400000000000021E-2</c:v>
                </c:pt>
                <c:pt idx="7">
                  <c:v>0.6460000000000008</c:v>
                </c:pt>
              </c:numCache>
            </c:numRef>
          </c:val>
        </c:ser>
        <c:dLbls>
          <c:showLegendKey val="0"/>
          <c:showVal val="0"/>
          <c:showCatName val="0"/>
          <c:showSerName val="0"/>
          <c:showPercent val="0"/>
          <c:showBubbleSize val="0"/>
        </c:dLbls>
        <c:gapWidth val="150"/>
        <c:axId val="192809984"/>
        <c:axId val="192828160"/>
      </c:barChart>
      <c:catAx>
        <c:axId val="192809984"/>
        <c:scaling>
          <c:orientation val="minMax"/>
        </c:scaling>
        <c:delete val="0"/>
        <c:axPos val="b"/>
        <c:numFmt formatCode="General" sourceLinked="1"/>
        <c:majorTickMark val="out"/>
        <c:minorTickMark val="none"/>
        <c:tickLblPos val="nextTo"/>
        <c:txPr>
          <a:bodyPr rot="0" vert="horz"/>
          <a:lstStyle/>
          <a:p>
            <a:pPr>
              <a:defRPr sz="1600"/>
            </a:pPr>
            <a:endParaRPr lang="ru-RU"/>
          </a:p>
        </c:txPr>
        <c:crossAx val="192828160"/>
        <c:crosses val="autoZero"/>
        <c:auto val="1"/>
        <c:lblAlgn val="ctr"/>
        <c:lblOffset val="100"/>
        <c:noMultiLvlLbl val="0"/>
      </c:catAx>
      <c:valAx>
        <c:axId val="192828160"/>
        <c:scaling>
          <c:orientation val="minMax"/>
        </c:scaling>
        <c:delete val="1"/>
        <c:axPos val="l"/>
        <c:majorGridlines/>
        <c:numFmt formatCode="0.0%" sourceLinked="1"/>
        <c:majorTickMark val="out"/>
        <c:minorTickMark val="none"/>
        <c:tickLblPos val="none"/>
        <c:crossAx val="192809984"/>
        <c:crosses val="autoZero"/>
        <c:crossBetween val="between"/>
      </c:valAx>
    </c:plotArea>
    <c:plotVisOnly val="1"/>
    <c:dispBlanksAs val="gap"/>
    <c:showDLblsOverMax val="0"/>
  </c:chart>
  <c:txPr>
    <a:bodyPr/>
    <a:lstStyle/>
    <a:p>
      <a:pPr>
        <a:defRPr sz="1800"/>
      </a:pPr>
      <a:endParaRPr lang="ru-RU"/>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30"/>
    </mc:Choice>
    <mc:Fallback>
      <c:style val="30"/>
    </mc:Fallback>
  </mc:AlternateContent>
  <c:chart>
    <c:autoTitleDeleted val="1"/>
    <c:plotArea>
      <c:layout>
        <c:manualLayout>
          <c:layoutTarget val="inner"/>
          <c:xMode val="edge"/>
          <c:yMode val="edge"/>
          <c:x val="0.16746612738724725"/>
          <c:y val="3.2025199001302067E-2"/>
          <c:w val="0.77316822154895704"/>
          <c:h val="0.5548843409801737"/>
        </c:manualLayout>
      </c:layout>
      <c:barChart>
        <c:barDir val="col"/>
        <c:grouping val="clustered"/>
        <c:varyColors val="0"/>
        <c:ser>
          <c:idx val="0"/>
          <c:order val="0"/>
          <c:tx>
            <c:strRef>
              <c:f>Лист1!$B$1</c:f>
              <c:strCache>
                <c:ptCount val="1"/>
                <c:pt idx="0">
                  <c:v>Value (mln. USD)</c:v>
                </c:pt>
              </c:strCache>
            </c:strRef>
          </c:tx>
          <c:spPr>
            <a:solidFill>
              <a:srgbClr val="7030A0"/>
            </a:solidFill>
          </c:spPr>
          <c:invertIfNegative val="0"/>
          <c:cat>
            <c:strRef>
              <c:f>Лист1!$A$2:$A$11</c:f>
              <c:strCache>
                <c:ptCount val="10"/>
                <c:pt idx="0">
                  <c:v>Distilate de vin, rachiuri, lichioruri</c:v>
                </c:pt>
                <c:pt idx="1">
                  <c:v>Preparate alimentare nedenumite</c:v>
                </c:pt>
                <c:pt idx="2">
                  <c:v>Preparate pentru hrana animalelor</c:v>
                </c:pt>
                <c:pt idx="3">
                  <c:v>Alte plante vii, butasi si altoi</c:v>
                </c:pt>
                <c:pt idx="4">
                  <c:v>Caise, cirese, visine, piersici, prune si porumbe</c:v>
                </c:pt>
                <c:pt idx="5">
                  <c:v>Carne de porcine</c:v>
                </c:pt>
                <c:pt idx="6">
                  <c:v>Peste congelat</c:v>
                </c:pt>
                <c:pt idx="7">
                  <c:v>Brinzeturi si casuri</c:v>
                </c:pt>
                <c:pt idx="8">
                  <c:v>Malt, chiar prajit</c:v>
                </c:pt>
                <c:pt idx="9">
                  <c:v>Seminte de floarea-soarelui, chiar sfarimate</c:v>
                </c:pt>
              </c:strCache>
            </c:strRef>
          </c:cat>
          <c:val>
            <c:numRef>
              <c:f>Лист1!$B$2:$B$11</c:f>
              <c:numCache>
                <c:formatCode>General</c:formatCode>
                <c:ptCount val="10"/>
                <c:pt idx="0">
                  <c:v>30.7</c:v>
                </c:pt>
                <c:pt idx="1">
                  <c:v>12.9</c:v>
                </c:pt>
                <c:pt idx="2">
                  <c:v>11.3</c:v>
                </c:pt>
                <c:pt idx="3">
                  <c:v>9.5</c:v>
                </c:pt>
                <c:pt idx="4">
                  <c:v>8.1999999999999993</c:v>
                </c:pt>
                <c:pt idx="5">
                  <c:v>8.1</c:v>
                </c:pt>
                <c:pt idx="6">
                  <c:v>7.9</c:v>
                </c:pt>
                <c:pt idx="7">
                  <c:v>7.5</c:v>
                </c:pt>
                <c:pt idx="8">
                  <c:v>7.2</c:v>
                </c:pt>
                <c:pt idx="9">
                  <c:v>6.7</c:v>
                </c:pt>
              </c:numCache>
            </c:numRef>
          </c:val>
        </c:ser>
        <c:ser>
          <c:idx val="1"/>
          <c:order val="1"/>
          <c:tx>
            <c:strRef>
              <c:f>Лист1!$C$1</c:f>
              <c:strCache>
                <c:ptCount val="1"/>
                <c:pt idx="0">
                  <c:v>Ряд 2</c:v>
                </c:pt>
              </c:strCache>
            </c:strRef>
          </c:tx>
          <c:invertIfNegative val="0"/>
          <c:cat>
            <c:strRef>
              <c:f>Лист1!$A$2:$A$11</c:f>
              <c:strCache>
                <c:ptCount val="10"/>
                <c:pt idx="0">
                  <c:v>Distilate de vin, rachiuri, lichioruri</c:v>
                </c:pt>
                <c:pt idx="1">
                  <c:v>Preparate alimentare nedenumite</c:v>
                </c:pt>
                <c:pt idx="2">
                  <c:v>Preparate pentru hrana animalelor</c:v>
                </c:pt>
                <c:pt idx="3">
                  <c:v>Alte plante vii, butasi si altoi</c:v>
                </c:pt>
                <c:pt idx="4">
                  <c:v>Caise, cirese, visine, piersici, prune si porumbe</c:v>
                </c:pt>
                <c:pt idx="5">
                  <c:v>Carne de porcine</c:v>
                </c:pt>
                <c:pt idx="6">
                  <c:v>Peste congelat</c:v>
                </c:pt>
                <c:pt idx="7">
                  <c:v>Brinzeturi si casuri</c:v>
                </c:pt>
                <c:pt idx="8">
                  <c:v>Malt, chiar prajit</c:v>
                </c:pt>
                <c:pt idx="9">
                  <c:v>Seminte de floarea-soarelui, chiar sfarimate</c:v>
                </c:pt>
              </c:strCache>
            </c:strRef>
          </c:cat>
          <c:val>
            <c:numRef>
              <c:f>Лист1!$C$2:$C$11</c:f>
            </c:numRef>
          </c:val>
        </c:ser>
        <c:ser>
          <c:idx val="2"/>
          <c:order val="2"/>
          <c:tx>
            <c:strRef>
              <c:f>Лист1!$D$1</c:f>
              <c:strCache>
                <c:ptCount val="1"/>
                <c:pt idx="0">
                  <c:v>Ряд 3</c:v>
                </c:pt>
              </c:strCache>
            </c:strRef>
          </c:tx>
          <c:invertIfNegative val="0"/>
          <c:cat>
            <c:strRef>
              <c:f>Лист1!$A$2:$A$11</c:f>
              <c:strCache>
                <c:ptCount val="10"/>
                <c:pt idx="0">
                  <c:v>Distilate de vin, rachiuri, lichioruri</c:v>
                </c:pt>
                <c:pt idx="1">
                  <c:v>Preparate alimentare nedenumite</c:v>
                </c:pt>
                <c:pt idx="2">
                  <c:v>Preparate pentru hrana animalelor</c:v>
                </c:pt>
                <c:pt idx="3">
                  <c:v>Alte plante vii, butasi si altoi</c:v>
                </c:pt>
                <c:pt idx="4">
                  <c:v>Caise, cirese, visine, piersici, prune si porumbe</c:v>
                </c:pt>
                <c:pt idx="5">
                  <c:v>Carne de porcine</c:v>
                </c:pt>
                <c:pt idx="6">
                  <c:v>Peste congelat</c:v>
                </c:pt>
                <c:pt idx="7">
                  <c:v>Brinzeturi si casuri</c:v>
                </c:pt>
                <c:pt idx="8">
                  <c:v>Malt, chiar prajit</c:v>
                </c:pt>
                <c:pt idx="9">
                  <c:v>Seminte de floarea-soarelui, chiar sfarimate</c:v>
                </c:pt>
              </c:strCache>
            </c:strRef>
          </c:cat>
          <c:val>
            <c:numRef>
              <c:f>Лист1!$D$2:$D$11</c:f>
            </c:numRef>
          </c:val>
        </c:ser>
        <c:dLbls>
          <c:showLegendKey val="0"/>
          <c:showVal val="1"/>
          <c:showCatName val="0"/>
          <c:showSerName val="0"/>
          <c:showPercent val="0"/>
          <c:showBubbleSize val="0"/>
        </c:dLbls>
        <c:gapWidth val="75"/>
        <c:axId val="194408832"/>
        <c:axId val="194410368"/>
      </c:barChart>
      <c:catAx>
        <c:axId val="194408832"/>
        <c:scaling>
          <c:orientation val="minMax"/>
        </c:scaling>
        <c:delete val="0"/>
        <c:axPos val="b"/>
        <c:majorTickMark val="none"/>
        <c:minorTickMark val="none"/>
        <c:tickLblPos val="nextTo"/>
        <c:txPr>
          <a:bodyPr/>
          <a:lstStyle/>
          <a:p>
            <a:pPr>
              <a:defRPr sz="1200"/>
            </a:pPr>
            <a:endParaRPr lang="ru-RU"/>
          </a:p>
        </c:txPr>
        <c:crossAx val="194410368"/>
        <c:crosses val="autoZero"/>
        <c:auto val="1"/>
        <c:lblAlgn val="ctr"/>
        <c:lblOffset val="100"/>
        <c:noMultiLvlLbl val="0"/>
      </c:catAx>
      <c:valAx>
        <c:axId val="194410368"/>
        <c:scaling>
          <c:orientation val="minMax"/>
        </c:scaling>
        <c:delete val="0"/>
        <c:axPos val="l"/>
        <c:numFmt formatCode="General" sourceLinked="1"/>
        <c:majorTickMark val="none"/>
        <c:minorTickMark val="none"/>
        <c:tickLblPos val="nextTo"/>
        <c:crossAx val="194408832"/>
        <c:crosses val="autoZero"/>
        <c:crossBetween val="between"/>
      </c:valAx>
    </c:plotArea>
    <c:legend>
      <c:legendPos val="t"/>
      <c:layout/>
      <c:overlay val="0"/>
    </c:legend>
    <c:plotVisOnly val="1"/>
    <c:dispBlanksAs val="gap"/>
    <c:showDLblsOverMax val="0"/>
  </c:chart>
  <c:txPr>
    <a:bodyPr/>
    <a:lstStyle/>
    <a:p>
      <a:pPr>
        <a:defRPr sz="1800"/>
      </a:pPr>
      <a:endParaRPr lang="ru-RU"/>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0.26891</cdr:x>
      <cdr:y>0.02864</cdr:y>
    </cdr:from>
    <cdr:to>
      <cdr:x>0.56303</cdr:x>
      <cdr:y>0.14292</cdr:y>
    </cdr:to>
    <cdr:sp macro="" textlink="">
      <cdr:nvSpPr>
        <cdr:cNvPr id="2" name="TextBox 1"/>
        <cdr:cNvSpPr txBox="1"/>
      </cdr:nvSpPr>
      <cdr:spPr>
        <a:xfrm xmlns:a="http://schemas.openxmlformats.org/drawingml/2006/main">
          <a:off x="2304256" y="144383"/>
          <a:ext cx="2520280" cy="57606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ro-RO" sz="2160" b="1" kern="1200" dirty="0">
              <a:solidFill>
                <a:prstClr val="black"/>
              </a:solidFill>
            </a:rPr>
            <a:t>Produse agricole procesate</a:t>
          </a:r>
          <a:endParaRPr lang="en-US" sz="2160" b="1" kern="1200" dirty="0">
            <a:solidFill>
              <a:prstClr val="black"/>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ru-RU" dirty="0"/>
          </a:p>
        </p:txBody>
      </p:sp>
      <p:sp>
        <p:nvSpPr>
          <p:cNvPr id="1044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ru-RU" dirty="0"/>
          </a:p>
        </p:txBody>
      </p:sp>
      <p:sp>
        <p:nvSpPr>
          <p:cNvPr id="204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044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Click to edit Master text styles</a:t>
            </a:r>
          </a:p>
          <a:p>
            <a:pPr lvl="1"/>
            <a:r>
              <a:rPr lang="ru-RU" noProof="0" smtClean="0"/>
              <a:t>Second level</a:t>
            </a:r>
          </a:p>
          <a:p>
            <a:pPr lvl="2"/>
            <a:r>
              <a:rPr lang="ru-RU" noProof="0" smtClean="0"/>
              <a:t>Third level</a:t>
            </a:r>
          </a:p>
          <a:p>
            <a:pPr lvl="3"/>
            <a:r>
              <a:rPr lang="ru-RU" noProof="0" smtClean="0"/>
              <a:t>Fourth level</a:t>
            </a:r>
          </a:p>
          <a:p>
            <a:pPr lvl="4"/>
            <a:r>
              <a:rPr lang="ru-RU" noProof="0" smtClean="0"/>
              <a:t>Fifth level</a:t>
            </a:r>
          </a:p>
        </p:txBody>
      </p:sp>
      <p:sp>
        <p:nvSpPr>
          <p:cNvPr id="1044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ru-RU" dirty="0"/>
          </a:p>
        </p:txBody>
      </p:sp>
      <p:sp>
        <p:nvSpPr>
          <p:cNvPr id="1044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CAA39478-2723-4F99-99EC-97465E2B0B2D}" type="slidenum">
              <a:rPr lang="ru-RU"/>
              <a:pPr>
                <a:defRPr/>
              </a:pPr>
              <a:t>‹#›</a:t>
            </a:fld>
            <a:endParaRPr lang="ru-RU" dirty="0"/>
          </a:p>
        </p:txBody>
      </p:sp>
    </p:spTree>
    <p:extLst>
      <p:ext uri="{BB962C8B-B14F-4D97-AF65-F5344CB8AC3E}">
        <p14:creationId xmlns:p14="http://schemas.microsoft.com/office/powerpoint/2010/main" val="5088786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u-RU" dirty="0"/>
          </a:p>
        </p:txBody>
      </p:sp>
      <p:sp>
        <p:nvSpPr>
          <p:cNvPr id="4" name="Slide Number Placeholder 3"/>
          <p:cNvSpPr>
            <a:spLocks noGrp="1"/>
          </p:cNvSpPr>
          <p:nvPr>
            <p:ph type="sldNum" sz="quarter" idx="10"/>
          </p:nvPr>
        </p:nvSpPr>
        <p:spPr/>
        <p:txBody>
          <a:bodyPr/>
          <a:lstStyle/>
          <a:p>
            <a:pPr>
              <a:defRPr/>
            </a:pPr>
            <a:fld id="{CAA39478-2723-4F99-99EC-97465E2B0B2D}" type="slidenum">
              <a:rPr lang="ru-RU" smtClean="0">
                <a:solidFill>
                  <a:prstClr val="black"/>
                </a:solidFill>
              </a:rPr>
              <a:pPr>
                <a:defRPr/>
              </a:pPr>
              <a:t>2</a:t>
            </a:fld>
            <a:endParaRPr lang="ru-RU" dirty="0">
              <a:solidFill>
                <a:prstClr val="black"/>
              </a:solidFill>
            </a:endParaRPr>
          </a:p>
        </p:txBody>
      </p:sp>
    </p:spTree>
    <p:extLst>
      <p:ext uri="{BB962C8B-B14F-4D97-AF65-F5344CB8AC3E}">
        <p14:creationId xmlns:p14="http://schemas.microsoft.com/office/powerpoint/2010/main" val="671391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CAA39478-2723-4F99-99EC-97465E2B0B2D}" type="slidenum">
              <a:rPr lang="ru-RU" smtClean="0"/>
              <a:pPr>
                <a:defRPr/>
              </a:pPr>
              <a:t>15</a:t>
            </a:fld>
            <a:endParaRPr lang="ru-RU" dirty="0"/>
          </a:p>
        </p:txBody>
      </p:sp>
    </p:spTree>
    <p:extLst>
      <p:ext uri="{BB962C8B-B14F-4D97-AF65-F5344CB8AC3E}">
        <p14:creationId xmlns:p14="http://schemas.microsoft.com/office/powerpoint/2010/main" val="6860561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CAA39478-2723-4F99-99EC-97465E2B0B2D}" type="slidenum">
              <a:rPr lang="ru-RU" smtClean="0"/>
              <a:pPr>
                <a:defRPr/>
              </a:pPr>
              <a:t>16</a:t>
            </a:fld>
            <a:endParaRPr lang="ru-RU" dirty="0"/>
          </a:p>
        </p:txBody>
      </p:sp>
    </p:spTree>
    <p:extLst>
      <p:ext uri="{BB962C8B-B14F-4D97-AF65-F5344CB8AC3E}">
        <p14:creationId xmlns:p14="http://schemas.microsoft.com/office/powerpoint/2010/main" val="42207880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buFont typeface="Wingdings" pitchFamily="2" charset="2"/>
              <a:buNone/>
            </a:pPr>
            <a:endParaRPr lang="en-US" sz="12300" b="1" dirty="0" smtClean="0">
              <a:latin typeface="Constantia" pitchFamily="18" charset="0"/>
            </a:endParaRPr>
          </a:p>
          <a:p>
            <a:endParaRPr lang="ru-RU" dirty="0"/>
          </a:p>
        </p:txBody>
      </p:sp>
      <p:sp>
        <p:nvSpPr>
          <p:cNvPr id="4" name="Номер слайда 3"/>
          <p:cNvSpPr>
            <a:spLocks noGrp="1"/>
          </p:cNvSpPr>
          <p:nvPr>
            <p:ph type="sldNum" sz="quarter" idx="10"/>
          </p:nvPr>
        </p:nvSpPr>
        <p:spPr/>
        <p:txBody>
          <a:bodyPr/>
          <a:lstStyle/>
          <a:p>
            <a:pPr>
              <a:defRPr/>
            </a:pPr>
            <a:fld id="{CAA39478-2723-4F99-99EC-97465E2B0B2D}" type="slidenum">
              <a:rPr lang="ru-RU" smtClean="0"/>
              <a:pPr>
                <a:defRPr/>
              </a:pPr>
              <a:t>17</a:t>
            </a:fld>
            <a:endParaRPr lang="ru-RU" dirty="0"/>
          </a:p>
        </p:txBody>
      </p:sp>
    </p:spTree>
    <p:extLst>
      <p:ext uri="{BB962C8B-B14F-4D97-AF65-F5344CB8AC3E}">
        <p14:creationId xmlns:p14="http://schemas.microsoft.com/office/powerpoint/2010/main" val="14268392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a:defRPr/>
            </a:pPr>
            <a:fld id="{5115583C-5542-4578-BADE-2E93A20F6C8B}" type="slidenum">
              <a:rPr lang="ru-RU" smtClean="0"/>
              <a:pPr>
                <a:defRPr/>
              </a:pPr>
              <a:t>22</a:t>
            </a:fld>
            <a:endParaRPr lang="ru-RU"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a:defRPr/>
            </a:pPr>
            <a:fld id="{5115583C-5542-4578-BADE-2E93A20F6C8B}" type="slidenum">
              <a:rPr lang="ru-RU" smtClean="0"/>
              <a:pPr>
                <a:defRPr/>
              </a:pPr>
              <a:t>23</a:t>
            </a:fld>
            <a:endParaRPr lang="ru-RU"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b="0" dirty="0"/>
          </a:p>
        </p:txBody>
      </p:sp>
      <p:sp>
        <p:nvSpPr>
          <p:cNvPr id="4" name="Номер слайда 3"/>
          <p:cNvSpPr>
            <a:spLocks noGrp="1"/>
          </p:cNvSpPr>
          <p:nvPr>
            <p:ph type="sldNum" sz="quarter" idx="10"/>
          </p:nvPr>
        </p:nvSpPr>
        <p:spPr/>
        <p:txBody>
          <a:bodyPr/>
          <a:lstStyle/>
          <a:p>
            <a:pPr>
              <a:defRPr/>
            </a:pPr>
            <a:fld id="{CAA39478-2723-4F99-99EC-97465E2B0B2D}" type="slidenum">
              <a:rPr lang="ru-RU" smtClean="0"/>
              <a:pPr>
                <a:defRPr/>
              </a:pPr>
              <a:t>33</a:t>
            </a:fld>
            <a:endParaRPr lang="ru-RU"/>
          </a:p>
        </p:txBody>
      </p:sp>
    </p:spTree>
    <p:extLst>
      <p:ext uri="{BB962C8B-B14F-4D97-AF65-F5344CB8AC3E}">
        <p14:creationId xmlns:p14="http://schemas.microsoft.com/office/powerpoint/2010/main" val="23652257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20A3AD4C-4473-4F53-9651-11A64BC7A55A}" type="datetimeFigureOut">
              <a:rPr lang="ro-RO"/>
              <a:pPr>
                <a:defRPr/>
              </a:pPr>
              <a:t>22.04.2014</a:t>
            </a:fld>
            <a:endParaRPr lang="ro-RO" dirty="0"/>
          </a:p>
        </p:txBody>
      </p:sp>
      <p:sp>
        <p:nvSpPr>
          <p:cNvPr id="5" name="Footer Placeholder 18"/>
          <p:cNvSpPr>
            <a:spLocks noGrp="1"/>
          </p:cNvSpPr>
          <p:nvPr>
            <p:ph type="ftr" sz="quarter" idx="11"/>
          </p:nvPr>
        </p:nvSpPr>
        <p:spPr/>
        <p:txBody>
          <a:bodyPr/>
          <a:lstStyle>
            <a:lvl1pPr>
              <a:defRPr/>
            </a:lvl1pPr>
          </a:lstStyle>
          <a:p>
            <a:pPr>
              <a:defRPr/>
            </a:pPr>
            <a:endParaRPr lang="ro-RO" dirty="0"/>
          </a:p>
        </p:txBody>
      </p:sp>
      <p:sp>
        <p:nvSpPr>
          <p:cNvPr id="6" name="Slide Number Placeholder 26"/>
          <p:cNvSpPr>
            <a:spLocks noGrp="1"/>
          </p:cNvSpPr>
          <p:nvPr>
            <p:ph type="sldNum" sz="quarter" idx="12"/>
          </p:nvPr>
        </p:nvSpPr>
        <p:spPr/>
        <p:txBody>
          <a:bodyPr/>
          <a:lstStyle>
            <a:lvl1pPr>
              <a:defRPr/>
            </a:lvl1pPr>
          </a:lstStyle>
          <a:p>
            <a:pPr>
              <a:defRPr/>
            </a:pPr>
            <a:fld id="{AF092891-3984-4914-B6FA-1066C5DFC514}" type="slidenum">
              <a:rPr lang="ro-RO"/>
              <a:pPr>
                <a:defRPr/>
              </a:pPr>
              <a:t>‹#›</a:t>
            </a:fld>
            <a:endParaRPr lang="ro-RO"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DD8FBE42-3D48-47B1-9329-7CBBB8483823}" type="datetimeFigureOut">
              <a:rPr lang="ro-RO"/>
              <a:pPr>
                <a:defRPr/>
              </a:pPr>
              <a:t>22.04.2014</a:t>
            </a:fld>
            <a:endParaRPr lang="ro-RO" dirty="0"/>
          </a:p>
        </p:txBody>
      </p:sp>
      <p:sp>
        <p:nvSpPr>
          <p:cNvPr id="5" name="Footer Placeholder 21"/>
          <p:cNvSpPr>
            <a:spLocks noGrp="1"/>
          </p:cNvSpPr>
          <p:nvPr>
            <p:ph type="ftr" sz="quarter" idx="11"/>
          </p:nvPr>
        </p:nvSpPr>
        <p:spPr/>
        <p:txBody>
          <a:bodyPr/>
          <a:lstStyle>
            <a:lvl1pPr>
              <a:defRPr/>
            </a:lvl1pPr>
          </a:lstStyle>
          <a:p>
            <a:pPr>
              <a:defRPr/>
            </a:pPr>
            <a:endParaRPr lang="ro-RO" dirty="0"/>
          </a:p>
        </p:txBody>
      </p:sp>
      <p:sp>
        <p:nvSpPr>
          <p:cNvPr id="6" name="Slide Number Placeholder 17"/>
          <p:cNvSpPr>
            <a:spLocks noGrp="1"/>
          </p:cNvSpPr>
          <p:nvPr>
            <p:ph type="sldNum" sz="quarter" idx="12"/>
          </p:nvPr>
        </p:nvSpPr>
        <p:spPr/>
        <p:txBody>
          <a:bodyPr/>
          <a:lstStyle>
            <a:lvl1pPr>
              <a:defRPr/>
            </a:lvl1pPr>
          </a:lstStyle>
          <a:p>
            <a:pPr>
              <a:defRPr/>
            </a:pPr>
            <a:fld id="{635101A5-A7A3-4EE2-875F-D8D1158ED300}" type="slidenum">
              <a:rPr lang="ro-RO"/>
              <a:pPr>
                <a:defRPr/>
              </a:pPr>
              <a:t>‹#›</a:t>
            </a:fld>
            <a:endParaRPr lang="ro-RO"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054BDBBA-642F-4540-A858-A9179CA50A95}" type="datetimeFigureOut">
              <a:rPr lang="ro-RO"/>
              <a:pPr>
                <a:defRPr/>
              </a:pPr>
              <a:t>22.04.2014</a:t>
            </a:fld>
            <a:endParaRPr lang="ro-RO" dirty="0"/>
          </a:p>
        </p:txBody>
      </p:sp>
      <p:sp>
        <p:nvSpPr>
          <p:cNvPr id="5" name="Footer Placeholder 21"/>
          <p:cNvSpPr>
            <a:spLocks noGrp="1"/>
          </p:cNvSpPr>
          <p:nvPr>
            <p:ph type="ftr" sz="quarter" idx="11"/>
          </p:nvPr>
        </p:nvSpPr>
        <p:spPr/>
        <p:txBody>
          <a:bodyPr/>
          <a:lstStyle>
            <a:lvl1pPr>
              <a:defRPr/>
            </a:lvl1pPr>
          </a:lstStyle>
          <a:p>
            <a:pPr>
              <a:defRPr/>
            </a:pPr>
            <a:endParaRPr lang="ro-RO" dirty="0"/>
          </a:p>
        </p:txBody>
      </p:sp>
      <p:sp>
        <p:nvSpPr>
          <p:cNvPr id="6" name="Slide Number Placeholder 17"/>
          <p:cNvSpPr>
            <a:spLocks noGrp="1"/>
          </p:cNvSpPr>
          <p:nvPr>
            <p:ph type="sldNum" sz="quarter" idx="12"/>
          </p:nvPr>
        </p:nvSpPr>
        <p:spPr/>
        <p:txBody>
          <a:bodyPr/>
          <a:lstStyle>
            <a:lvl1pPr>
              <a:defRPr/>
            </a:lvl1pPr>
          </a:lstStyle>
          <a:p>
            <a:pPr>
              <a:defRPr/>
            </a:pPr>
            <a:fld id="{03A940B6-B15E-4430-A013-09AD79493F79}" type="slidenum">
              <a:rPr lang="ro-RO"/>
              <a:pPr>
                <a:defRPr/>
              </a:pPr>
              <a:t>‹#›</a:t>
            </a:fld>
            <a:endParaRPr lang="ro-RO"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el og indholdsobjekt">
    <p:spTree>
      <p:nvGrpSpPr>
        <p:cNvPr id="1" name=""/>
        <p:cNvGrpSpPr/>
        <p:nvPr/>
      </p:nvGrpSpPr>
      <p:grpSpPr>
        <a:xfrm>
          <a:off x="0" y="0"/>
          <a:ext cx="0" cy="0"/>
          <a:chOff x="0" y="0"/>
          <a:chExt cx="0" cy="0"/>
        </a:xfrm>
      </p:grpSpPr>
    </p:spTree>
    <p:extLst>
      <p:ext uri="{BB962C8B-B14F-4D97-AF65-F5344CB8AC3E}">
        <p14:creationId xmlns:p14="http://schemas.microsoft.com/office/powerpoint/2010/main" val="755298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046F7E62-6EAF-4DC8-AD35-E5E299CB6996}" type="datetimeFigureOut">
              <a:rPr lang="ro-RO"/>
              <a:pPr>
                <a:defRPr/>
              </a:pPr>
              <a:t>22.04.2014</a:t>
            </a:fld>
            <a:endParaRPr lang="ro-RO" dirty="0"/>
          </a:p>
        </p:txBody>
      </p:sp>
      <p:sp>
        <p:nvSpPr>
          <p:cNvPr id="5" name="Footer Placeholder 21"/>
          <p:cNvSpPr>
            <a:spLocks noGrp="1"/>
          </p:cNvSpPr>
          <p:nvPr>
            <p:ph type="ftr" sz="quarter" idx="11"/>
          </p:nvPr>
        </p:nvSpPr>
        <p:spPr/>
        <p:txBody>
          <a:bodyPr/>
          <a:lstStyle>
            <a:lvl1pPr>
              <a:defRPr/>
            </a:lvl1pPr>
          </a:lstStyle>
          <a:p>
            <a:pPr>
              <a:defRPr/>
            </a:pPr>
            <a:endParaRPr lang="ro-RO" dirty="0"/>
          </a:p>
        </p:txBody>
      </p:sp>
      <p:sp>
        <p:nvSpPr>
          <p:cNvPr id="6" name="Slide Number Placeholder 17"/>
          <p:cNvSpPr>
            <a:spLocks noGrp="1"/>
          </p:cNvSpPr>
          <p:nvPr>
            <p:ph type="sldNum" sz="quarter" idx="12"/>
          </p:nvPr>
        </p:nvSpPr>
        <p:spPr/>
        <p:txBody>
          <a:bodyPr/>
          <a:lstStyle>
            <a:lvl1pPr>
              <a:defRPr/>
            </a:lvl1pPr>
          </a:lstStyle>
          <a:p>
            <a:pPr>
              <a:defRPr/>
            </a:pPr>
            <a:fld id="{52C0692A-CFCA-4349-94E3-DBF9137796E8}" type="slidenum">
              <a:rPr lang="ro-RO"/>
              <a:pPr>
                <a:defRPr/>
              </a:pPr>
              <a:t>‹#›</a:t>
            </a:fld>
            <a:endParaRPr lang="ro-RO"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EBABBB3-C213-4802-8064-6F89BB4A9B40}" type="datetimeFigureOut">
              <a:rPr lang="ro-RO"/>
              <a:pPr>
                <a:defRPr/>
              </a:pPr>
              <a:t>22.04.2014</a:t>
            </a:fld>
            <a:endParaRPr lang="ro-RO" dirty="0"/>
          </a:p>
        </p:txBody>
      </p:sp>
      <p:sp>
        <p:nvSpPr>
          <p:cNvPr id="5" name="Footer Placeholder 4"/>
          <p:cNvSpPr>
            <a:spLocks noGrp="1"/>
          </p:cNvSpPr>
          <p:nvPr>
            <p:ph type="ftr" sz="quarter" idx="11"/>
          </p:nvPr>
        </p:nvSpPr>
        <p:spPr/>
        <p:txBody>
          <a:bodyPr/>
          <a:lstStyle>
            <a:lvl1pPr>
              <a:defRPr/>
            </a:lvl1pPr>
          </a:lstStyle>
          <a:p>
            <a:pPr>
              <a:defRPr/>
            </a:pPr>
            <a:endParaRPr lang="ro-RO" dirty="0"/>
          </a:p>
        </p:txBody>
      </p:sp>
      <p:sp>
        <p:nvSpPr>
          <p:cNvPr id="6" name="Slide Number Placeholder 5"/>
          <p:cNvSpPr>
            <a:spLocks noGrp="1"/>
          </p:cNvSpPr>
          <p:nvPr>
            <p:ph type="sldNum" sz="quarter" idx="12"/>
          </p:nvPr>
        </p:nvSpPr>
        <p:spPr/>
        <p:txBody>
          <a:bodyPr/>
          <a:lstStyle>
            <a:lvl1pPr>
              <a:defRPr/>
            </a:lvl1pPr>
          </a:lstStyle>
          <a:p>
            <a:pPr>
              <a:defRPr/>
            </a:pPr>
            <a:fld id="{35E05D95-1BC8-40D6-8FF4-7803A7D990FE}" type="slidenum">
              <a:rPr lang="ro-RO"/>
              <a:pPr>
                <a:defRPr/>
              </a:pPr>
              <a:t>‹#›</a:t>
            </a:fld>
            <a:endParaRPr lang="ro-RO"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44C4C599-A81E-4BF9-9894-AB3DA667BC9D}" type="datetimeFigureOut">
              <a:rPr lang="ro-RO"/>
              <a:pPr>
                <a:defRPr/>
              </a:pPr>
              <a:t>22.04.2014</a:t>
            </a:fld>
            <a:endParaRPr lang="ro-RO" dirty="0"/>
          </a:p>
        </p:txBody>
      </p:sp>
      <p:sp>
        <p:nvSpPr>
          <p:cNvPr id="6" name="Footer Placeholder 21"/>
          <p:cNvSpPr>
            <a:spLocks noGrp="1"/>
          </p:cNvSpPr>
          <p:nvPr>
            <p:ph type="ftr" sz="quarter" idx="11"/>
          </p:nvPr>
        </p:nvSpPr>
        <p:spPr/>
        <p:txBody>
          <a:bodyPr/>
          <a:lstStyle>
            <a:lvl1pPr>
              <a:defRPr/>
            </a:lvl1pPr>
          </a:lstStyle>
          <a:p>
            <a:pPr>
              <a:defRPr/>
            </a:pPr>
            <a:endParaRPr lang="ro-RO" dirty="0"/>
          </a:p>
        </p:txBody>
      </p:sp>
      <p:sp>
        <p:nvSpPr>
          <p:cNvPr id="7" name="Slide Number Placeholder 17"/>
          <p:cNvSpPr>
            <a:spLocks noGrp="1"/>
          </p:cNvSpPr>
          <p:nvPr>
            <p:ph type="sldNum" sz="quarter" idx="12"/>
          </p:nvPr>
        </p:nvSpPr>
        <p:spPr/>
        <p:txBody>
          <a:bodyPr/>
          <a:lstStyle>
            <a:lvl1pPr>
              <a:defRPr/>
            </a:lvl1pPr>
          </a:lstStyle>
          <a:p>
            <a:pPr>
              <a:defRPr/>
            </a:pPr>
            <a:fld id="{E878493B-FE2D-485C-9E1A-5C2B3F65E718}" type="slidenum">
              <a:rPr lang="ro-RO"/>
              <a:pPr>
                <a:defRPr/>
              </a:pPr>
              <a:t>‹#›</a:t>
            </a:fld>
            <a:endParaRPr lang="ro-RO"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5089BD10-CA44-4E86-BAAD-8A5EE1B8630B}" type="datetimeFigureOut">
              <a:rPr lang="ro-RO"/>
              <a:pPr>
                <a:defRPr/>
              </a:pPr>
              <a:t>22.04.2014</a:t>
            </a:fld>
            <a:endParaRPr lang="ro-RO" dirty="0"/>
          </a:p>
        </p:txBody>
      </p:sp>
      <p:sp>
        <p:nvSpPr>
          <p:cNvPr id="8" name="Footer Placeholder 21"/>
          <p:cNvSpPr>
            <a:spLocks noGrp="1"/>
          </p:cNvSpPr>
          <p:nvPr>
            <p:ph type="ftr" sz="quarter" idx="11"/>
          </p:nvPr>
        </p:nvSpPr>
        <p:spPr/>
        <p:txBody>
          <a:bodyPr/>
          <a:lstStyle>
            <a:lvl1pPr>
              <a:defRPr/>
            </a:lvl1pPr>
          </a:lstStyle>
          <a:p>
            <a:pPr>
              <a:defRPr/>
            </a:pPr>
            <a:endParaRPr lang="ro-RO" dirty="0"/>
          </a:p>
        </p:txBody>
      </p:sp>
      <p:sp>
        <p:nvSpPr>
          <p:cNvPr id="9" name="Slide Number Placeholder 17"/>
          <p:cNvSpPr>
            <a:spLocks noGrp="1"/>
          </p:cNvSpPr>
          <p:nvPr>
            <p:ph type="sldNum" sz="quarter" idx="12"/>
          </p:nvPr>
        </p:nvSpPr>
        <p:spPr/>
        <p:txBody>
          <a:bodyPr/>
          <a:lstStyle>
            <a:lvl1pPr>
              <a:defRPr/>
            </a:lvl1pPr>
          </a:lstStyle>
          <a:p>
            <a:pPr>
              <a:defRPr/>
            </a:pPr>
            <a:fld id="{808CEC14-4012-4E47-A15A-86A40F248112}" type="slidenum">
              <a:rPr lang="ro-RO"/>
              <a:pPr>
                <a:defRPr/>
              </a:pPr>
              <a:t>‹#›</a:t>
            </a:fld>
            <a:endParaRPr lang="ro-RO"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044ADD79-0F8D-4F5A-ADFE-175E015374C1}" type="datetimeFigureOut">
              <a:rPr lang="ro-RO"/>
              <a:pPr>
                <a:defRPr/>
              </a:pPr>
              <a:t>22.04.2014</a:t>
            </a:fld>
            <a:endParaRPr lang="ro-RO" dirty="0"/>
          </a:p>
        </p:txBody>
      </p:sp>
      <p:sp>
        <p:nvSpPr>
          <p:cNvPr id="4" name="Footer Placeholder 21"/>
          <p:cNvSpPr>
            <a:spLocks noGrp="1"/>
          </p:cNvSpPr>
          <p:nvPr>
            <p:ph type="ftr" sz="quarter" idx="11"/>
          </p:nvPr>
        </p:nvSpPr>
        <p:spPr/>
        <p:txBody>
          <a:bodyPr/>
          <a:lstStyle>
            <a:lvl1pPr>
              <a:defRPr/>
            </a:lvl1pPr>
          </a:lstStyle>
          <a:p>
            <a:pPr>
              <a:defRPr/>
            </a:pPr>
            <a:endParaRPr lang="ro-RO" dirty="0"/>
          </a:p>
        </p:txBody>
      </p:sp>
      <p:sp>
        <p:nvSpPr>
          <p:cNvPr id="5" name="Slide Number Placeholder 17"/>
          <p:cNvSpPr>
            <a:spLocks noGrp="1"/>
          </p:cNvSpPr>
          <p:nvPr>
            <p:ph type="sldNum" sz="quarter" idx="12"/>
          </p:nvPr>
        </p:nvSpPr>
        <p:spPr/>
        <p:txBody>
          <a:bodyPr/>
          <a:lstStyle>
            <a:lvl1pPr>
              <a:defRPr/>
            </a:lvl1pPr>
          </a:lstStyle>
          <a:p>
            <a:pPr>
              <a:defRPr/>
            </a:pPr>
            <a:fld id="{57D75713-2C7E-4DE1-A18F-E495641557E5}" type="slidenum">
              <a:rPr lang="ro-RO"/>
              <a:pPr>
                <a:defRPr/>
              </a:pPr>
              <a:t>‹#›</a:t>
            </a:fld>
            <a:endParaRPr lang="ro-RO"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BFD4248D-5AE3-4A32-8E1E-2B1805D9D014}" type="datetimeFigureOut">
              <a:rPr lang="ro-RO"/>
              <a:pPr>
                <a:defRPr/>
              </a:pPr>
              <a:t>22.04.2014</a:t>
            </a:fld>
            <a:endParaRPr lang="ro-RO" dirty="0"/>
          </a:p>
        </p:txBody>
      </p:sp>
      <p:sp>
        <p:nvSpPr>
          <p:cNvPr id="3" name="Footer Placeholder 21"/>
          <p:cNvSpPr>
            <a:spLocks noGrp="1"/>
          </p:cNvSpPr>
          <p:nvPr>
            <p:ph type="ftr" sz="quarter" idx="11"/>
          </p:nvPr>
        </p:nvSpPr>
        <p:spPr/>
        <p:txBody>
          <a:bodyPr/>
          <a:lstStyle>
            <a:lvl1pPr>
              <a:defRPr/>
            </a:lvl1pPr>
          </a:lstStyle>
          <a:p>
            <a:pPr>
              <a:defRPr/>
            </a:pPr>
            <a:endParaRPr lang="ro-RO" dirty="0"/>
          </a:p>
        </p:txBody>
      </p:sp>
      <p:sp>
        <p:nvSpPr>
          <p:cNvPr id="4" name="Slide Number Placeholder 17"/>
          <p:cNvSpPr>
            <a:spLocks noGrp="1"/>
          </p:cNvSpPr>
          <p:nvPr>
            <p:ph type="sldNum" sz="quarter" idx="12"/>
          </p:nvPr>
        </p:nvSpPr>
        <p:spPr/>
        <p:txBody>
          <a:bodyPr/>
          <a:lstStyle>
            <a:lvl1pPr>
              <a:defRPr/>
            </a:lvl1pPr>
          </a:lstStyle>
          <a:p>
            <a:pPr>
              <a:defRPr/>
            </a:pPr>
            <a:fld id="{D116C270-68A8-4E86-96AA-B1FCDD014F5E}" type="slidenum">
              <a:rPr lang="ro-RO"/>
              <a:pPr>
                <a:defRPr/>
              </a:pPr>
              <a:t>‹#›</a:t>
            </a:fld>
            <a:endParaRPr lang="ro-RO"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1C4CE882-ACF6-45D8-ADF8-DE4DAE501699}" type="datetimeFigureOut">
              <a:rPr lang="ro-RO"/>
              <a:pPr>
                <a:defRPr/>
              </a:pPr>
              <a:t>22.04.2014</a:t>
            </a:fld>
            <a:endParaRPr lang="ro-RO" dirty="0"/>
          </a:p>
        </p:txBody>
      </p:sp>
      <p:sp>
        <p:nvSpPr>
          <p:cNvPr id="6" name="Footer Placeholder 21"/>
          <p:cNvSpPr>
            <a:spLocks noGrp="1"/>
          </p:cNvSpPr>
          <p:nvPr>
            <p:ph type="ftr" sz="quarter" idx="11"/>
          </p:nvPr>
        </p:nvSpPr>
        <p:spPr/>
        <p:txBody>
          <a:bodyPr/>
          <a:lstStyle>
            <a:lvl1pPr>
              <a:defRPr/>
            </a:lvl1pPr>
          </a:lstStyle>
          <a:p>
            <a:pPr>
              <a:defRPr/>
            </a:pPr>
            <a:endParaRPr lang="ro-RO" dirty="0"/>
          </a:p>
        </p:txBody>
      </p:sp>
      <p:sp>
        <p:nvSpPr>
          <p:cNvPr id="7" name="Slide Number Placeholder 17"/>
          <p:cNvSpPr>
            <a:spLocks noGrp="1"/>
          </p:cNvSpPr>
          <p:nvPr>
            <p:ph type="sldNum" sz="quarter" idx="12"/>
          </p:nvPr>
        </p:nvSpPr>
        <p:spPr/>
        <p:txBody>
          <a:bodyPr/>
          <a:lstStyle>
            <a:lvl1pPr>
              <a:defRPr/>
            </a:lvl1pPr>
          </a:lstStyle>
          <a:p>
            <a:pPr>
              <a:defRPr/>
            </a:pPr>
            <a:fld id="{7CD9C38C-0B8B-4BAB-A95F-135EEDF342DF}" type="slidenum">
              <a:rPr lang="ro-RO"/>
              <a:pPr>
                <a:defRPr/>
              </a:pPr>
              <a:t>‹#›</a:t>
            </a:fld>
            <a:endParaRPr lang="ro-RO"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dirty="0">
              <a:latin typeface="+mn-lt"/>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dirty="0">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C6639BCC-DC9C-46CB-B1F2-428EEC8DF910}" type="datetimeFigureOut">
              <a:rPr lang="ro-RO"/>
              <a:pPr>
                <a:defRPr/>
              </a:pPr>
              <a:t>22.04.2014</a:t>
            </a:fld>
            <a:endParaRPr lang="ro-RO" dirty="0"/>
          </a:p>
        </p:txBody>
      </p:sp>
      <p:sp>
        <p:nvSpPr>
          <p:cNvPr id="10" name="Footer Placeholder 5"/>
          <p:cNvSpPr>
            <a:spLocks noGrp="1"/>
          </p:cNvSpPr>
          <p:nvPr>
            <p:ph type="ftr" sz="quarter" idx="11"/>
          </p:nvPr>
        </p:nvSpPr>
        <p:spPr/>
        <p:txBody>
          <a:bodyPr/>
          <a:lstStyle>
            <a:lvl1pPr>
              <a:defRPr/>
            </a:lvl1pPr>
          </a:lstStyle>
          <a:p>
            <a:pPr>
              <a:defRPr/>
            </a:pPr>
            <a:endParaRPr lang="ro-RO" dirty="0"/>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D677402F-5BE0-4F60-94F0-612FC4D5F915}" type="slidenum">
              <a:rPr lang="ro-RO"/>
              <a:pPr>
                <a:defRPr/>
              </a:pPr>
              <a:t>‹#›</a:t>
            </a:fld>
            <a:endParaRPr lang="ro-RO"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dirty="0">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dirty="0">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defRPr>
            </a:lvl1pPr>
          </a:lstStyle>
          <a:p>
            <a:pPr>
              <a:defRPr/>
            </a:pPr>
            <a:fld id="{FE353D95-123D-45DD-BCCB-81AC2E677A9E}" type="datetimeFigureOut">
              <a:rPr lang="ro-RO"/>
              <a:pPr>
                <a:defRPr/>
              </a:pPr>
              <a:t>22.04.2014</a:t>
            </a:fld>
            <a:endParaRPr lang="ro-RO"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defRPr>
            </a:lvl1pPr>
          </a:lstStyle>
          <a:p>
            <a:pPr>
              <a:defRPr/>
            </a:pPr>
            <a:endParaRPr lang="ro-RO"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latin typeface="Arial" charset="0"/>
              </a:defRPr>
            </a:lvl1pPr>
          </a:lstStyle>
          <a:p>
            <a:pPr>
              <a:defRPr/>
            </a:pPr>
            <a:fld id="{C7F8EE0D-A6B5-4BD2-853B-56809D19AFD6}" type="slidenum">
              <a:rPr lang="ro-RO"/>
              <a:pPr>
                <a:defRPr/>
              </a:pPr>
              <a:t>‹#›</a:t>
            </a:fld>
            <a:endParaRPr lang="ro-RO" dirty="0"/>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dirty="0"/>
            </a:p>
          </p:txBody>
        </p:sp>
      </p:grpSp>
    </p:spTree>
  </p:cSld>
  <p:clrMap bg1="lt1" tx1="dk1" bg2="lt2" tx2="dk2" accent1="accent1" accent2="accent2" accent3="accent3" accent4="accent4" accent5="accent5" accent6="accent6" hlink="hlink" folHlink="folHlink"/>
  <p:sldLayoutIdLst>
    <p:sldLayoutId id="2147484143" r:id="rId1"/>
    <p:sldLayoutId id="2147484135" r:id="rId2"/>
    <p:sldLayoutId id="2147484144" r:id="rId3"/>
    <p:sldLayoutId id="2147484136" r:id="rId4"/>
    <p:sldLayoutId id="2147484137" r:id="rId5"/>
    <p:sldLayoutId id="2147484138" r:id="rId6"/>
    <p:sldLayoutId id="2147484139" r:id="rId7"/>
    <p:sldLayoutId id="2147484140" r:id="rId8"/>
    <p:sldLayoutId id="2147484145" r:id="rId9"/>
    <p:sldLayoutId id="2147484141" r:id="rId10"/>
    <p:sldLayoutId id="2147484142" r:id="rId11"/>
    <p:sldLayoutId id="2147484148" r:id="rId12"/>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chart" Target="../charts/chart6.xml"/><Relationship Id="rId3" Type="http://schemas.openxmlformats.org/officeDocument/2006/relationships/chart" Target="../charts/chart1.xml"/><Relationship Id="rId7" Type="http://schemas.openxmlformats.org/officeDocument/2006/relationships/chart" Target="../charts/chart5.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8"/>
          <p:cNvSpPr>
            <a:spLocks noChangeArrowheads="1"/>
          </p:cNvSpPr>
          <p:nvPr/>
        </p:nvSpPr>
        <p:spPr bwMode="auto">
          <a:xfrm>
            <a:off x="179512" y="260648"/>
            <a:ext cx="8678862" cy="2677656"/>
          </a:xfrm>
          <a:prstGeom prst="rect">
            <a:avLst/>
          </a:prstGeom>
          <a:noFill/>
          <a:ln w="9525">
            <a:noFill/>
            <a:miter lim="800000"/>
            <a:headEnd/>
            <a:tailEnd/>
          </a:ln>
        </p:spPr>
        <p:txBody>
          <a:bodyPr>
            <a:spAutoFit/>
          </a:bodyPr>
          <a:lstStyle/>
          <a:p>
            <a:pPr algn="ctr"/>
            <a:r>
              <a:rPr lang="en-US" sz="3200" b="1" dirty="0" smtClean="0">
                <a:solidFill>
                  <a:schemeClr val="tx2"/>
                </a:solidFill>
                <a:latin typeface="+mn-lt"/>
                <a:ea typeface="+mj-ea"/>
                <a:cs typeface="Times New Roman" pitchFamily="18" charset="0"/>
              </a:rPr>
              <a:t> </a:t>
            </a:r>
          </a:p>
          <a:p>
            <a:pPr algn="ctr"/>
            <a:r>
              <a:rPr lang="pt-BR" sz="3400" b="1" dirty="0">
                <a:solidFill>
                  <a:schemeClr val="tx2"/>
                </a:solidFill>
                <a:effectLst>
                  <a:outerShdw blurRad="38100" dist="38100" dir="2700000" algn="tl">
                    <a:srgbClr val="000000">
                      <a:alpha val="43137"/>
                    </a:srgbClr>
                  </a:outerShdw>
                </a:effectLst>
                <a:latin typeface="+mn-lt"/>
                <a:ea typeface="+mj-ea"/>
                <a:cs typeface="Times New Roman" pitchFamily="18" charset="0"/>
              </a:rPr>
              <a:t>Acordul de creare a Zonei de Liber Schimb </a:t>
            </a:r>
          </a:p>
          <a:p>
            <a:pPr algn="ctr"/>
            <a:r>
              <a:rPr lang="pt-BR" sz="3400" b="1" dirty="0">
                <a:solidFill>
                  <a:schemeClr val="tx2"/>
                </a:solidFill>
                <a:effectLst>
                  <a:outerShdw blurRad="38100" dist="38100" dir="2700000" algn="tl">
                    <a:srgbClr val="000000">
                      <a:alpha val="43137"/>
                    </a:srgbClr>
                  </a:outerShdw>
                </a:effectLst>
                <a:latin typeface="+mn-lt"/>
                <a:ea typeface="+mj-ea"/>
                <a:cs typeface="Times New Roman" pitchFamily="18" charset="0"/>
              </a:rPr>
              <a:t>Aprofundat şi Cuprinzător</a:t>
            </a:r>
          </a:p>
          <a:p>
            <a:pPr algn="ctr"/>
            <a:r>
              <a:rPr lang="pt-BR" sz="3400" b="1" dirty="0">
                <a:solidFill>
                  <a:schemeClr val="tx2"/>
                </a:solidFill>
                <a:effectLst>
                  <a:outerShdw blurRad="38100" dist="38100" dir="2700000" algn="tl">
                    <a:srgbClr val="000000">
                      <a:alpha val="43137"/>
                    </a:srgbClr>
                  </a:outerShdw>
                </a:effectLst>
                <a:latin typeface="+mn-lt"/>
                <a:ea typeface="+mj-ea"/>
                <a:cs typeface="Times New Roman" pitchFamily="18" charset="0"/>
              </a:rPr>
              <a:t>RM-UE și Acordul de comerț liber dintre RM și Turcia</a:t>
            </a:r>
            <a:endParaRPr lang="ru-RU" sz="3400" b="1" dirty="0">
              <a:solidFill>
                <a:schemeClr val="tx2"/>
              </a:solidFill>
              <a:effectLst>
                <a:outerShdw blurRad="38100" dist="38100" dir="2700000" algn="tl">
                  <a:srgbClr val="000000">
                    <a:alpha val="43137"/>
                  </a:srgbClr>
                </a:outerShdw>
              </a:effectLst>
              <a:latin typeface="+mn-lt"/>
              <a:ea typeface="+mj-ea"/>
              <a:cs typeface="Times New Roman" pitchFamily="18" charset="0"/>
            </a:endParaRPr>
          </a:p>
        </p:txBody>
      </p:sp>
      <p:sp>
        <p:nvSpPr>
          <p:cNvPr id="5123" name="Rectangle 9"/>
          <p:cNvSpPr>
            <a:spLocks noChangeArrowheads="1"/>
          </p:cNvSpPr>
          <p:nvPr/>
        </p:nvSpPr>
        <p:spPr bwMode="auto">
          <a:xfrm rot="10800000" flipV="1">
            <a:off x="2843213" y="5587098"/>
            <a:ext cx="3333750" cy="646331"/>
          </a:xfrm>
          <a:prstGeom prst="rect">
            <a:avLst/>
          </a:prstGeom>
          <a:noFill/>
          <a:ln w="9525">
            <a:noFill/>
            <a:miter lim="800000"/>
            <a:headEnd/>
            <a:tailEnd/>
          </a:ln>
        </p:spPr>
        <p:txBody>
          <a:bodyPr>
            <a:spAutoFit/>
          </a:bodyPr>
          <a:lstStyle/>
          <a:p>
            <a:pPr algn="ctr"/>
            <a:r>
              <a:rPr lang="ro-RO" b="1" dirty="0" smtClean="0">
                <a:solidFill>
                  <a:srgbClr val="000000"/>
                </a:solidFill>
                <a:effectLst>
                  <a:outerShdw blurRad="38100" dist="38100" dir="2700000" algn="tl">
                    <a:srgbClr val="000000">
                      <a:alpha val="43137"/>
                    </a:srgbClr>
                  </a:outerShdw>
                </a:effectLst>
                <a:latin typeface="+mn-lt"/>
              </a:rPr>
              <a:t>Ministerul Economiei</a:t>
            </a:r>
            <a:endParaRPr lang="en-US" b="1" dirty="0" smtClean="0">
              <a:solidFill>
                <a:srgbClr val="000000"/>
              </a:solidFill>
              <a:effectLst>
                <a:outerShdw blurRad="38100" dist="38100" dir="2700000" algn="tl">
                  <a:srgbClr val="000000">
                    <a:alpha val="43137"/>
                  </a:srgbClr>
                </a:outerShdw>
              </a:effectLst>
              <a:latin typeface="+mn-lt"/>
            </a:endParaRPr>
          </a:p>
          <a:p>
            <a:pPr algn="ctr"/>
            <a:r>
              <a:rPr lang="en-US" b="1" dirty="0" smtClean="0">
                <a:solidFill>
                  <a:srgbClr val="000000"/>
                </a:solidFill>
                <a:effectLst>
                  <a:outerShdw blurRad="38100" dist="38100" dir="2700000" algn="tl">
                    <a:srgbClr val="000000">
                      <a:alpha val="43137"/>
                    </a:srgbClr>
                  </a:outerShdw>
                </a:effectLst>
                <a:latin typeface="+mn-lt"/>
              </a:rPr>
              <a:t>20 </a:t>
            </a:r>
            <a:r>
              <a:rPr lang="en-US" b="1" dirty="0" err="1" smtClean="0">
                <a:solidFill>
                  <a:srgbClr val="000000"/>
                </a:solidFill>
                <a:effectLst>
                  <a:outerShdw blurRad="38100" dist="38100" dir="2700000" algn="tl">
                    <a:srgbClr val="000000">
                      <a:alpha val="43137"/>
                    </a:srgbClr>
                  </a:outerShdw>
                </a:effectLst>
                <a:latin typeface="+mn-lt"/>
              </a:rPr>
              <a:t>Martie</a:t>
            </a:r>
            <a:r>
              <a:rPr lang="en-US" b="1" dirty="0" smtClean="0">
                <a:solidFill>
                  <a:srgbClr val="000000"/>
                </a:solidFill>
                <a:effectLst>
                  <a:outerShdw blurRad="38100" dist="38100" dir="2700000" algn="tl">
                    <a:srgbClr val="000000">
                      <a:alpha val="43137"/>
                    </a:srgbClr>
                  </a:outerShdw>
                </a:effectLst>
                <a:latin typeface="+mn-lt"/>
              </a:rPr>
              <a:t> </a:t>
            </a:r>
            <a:r>
              <a:rPr lang="ro-RO" b="1" dirty="0" smtClean="0">
                <a:solidFill>
                  <a:srgbClr val="000000"/>
                </a:solidFill>
                <a:effectLst>
                  <a:outerShdw blurRad="38100" dist="38100" dir="2700000" algn="tl">
                    <a:srgbClr val="000000">
                      <a:alpha val="43137"/>
                    </a:srgbClr>
                  </a:outerShdw>
                </a:effectLst>
                <a:latin typeface="+mn-lt"/>
              </a:rPr>
              <a:t>201</a:t>
            </a:r>
            <a:r>
              <a:rPr lang="en-US" b="1" dirty="0" smtClean="0">
                <a:solidFill>
                  <a:srgbClr val="000000"/>
                </a:solidFill>
                <a:effectLst>
                  <a:outerShdw blurRad="38100" dist="38100" dir="2700000" algn="tl">
                    <a:srgbClr val="000000">
                      <a:alpha val="43137"/>
                    </a:srgbClr>
                  </a:outerShdw>
                </a:effectLst>
                <a:latin typeface="+mn-lt"/>
              </a:rPr>
              <a:t>4</a:t>
            </a:r>
            <a:r>
              <a:rPr lang="ro-RO" b="1" dirty="0" smtClean="0">
                <a:solidFill>
                  <a:srgbClr val="000000"/>
                </a:solidFill>
                <a:effectLst>
                  <a:outerShdw blurRad="38100" dist="38100" dir="2700000" algn="tl">
                    <a:srgbClr val="000000">
                      <a:alpha val="43137"/>
                    </a:srgbClr>
                  </a:outerShdw>
                </a:effectLst>
                <a:latin typeface="+mn-lt"/>
              </a:rPr>
              <a:t> </a:t>
            </a:r>
            <a:endParaRPr lang="ru-RU" b="1" dirty="0">
              <a:solidFill>
                <a:srgbClr val="000000"/>
              </a:solidFill>
              <a:effectLst>
                <a:outerShdw blurRad="38100" dist="38100" dir="2700000" algn="tl">
                  <a:srgbClr val="000000">
                    <a:alpha val="43137"/>
                  </a:srgbClr>
                </a:outerShdw>
              </a:effectLst>
              <a:latin typeface="+mn-lt"/>
            </a:endParaRPr>
          </a:p>
        </p:txBody>
      </p:sp>
      <p:pic>
        <p:nvPicPr>
          <p:cNvPr id="5124" name="Picture 9" descr="702050001265362622"/>
          <p:cNvPicPr>
            <a:picLocks noChangeAspect="1" noChangeArrowheads="1"/>
          </p:cNvPicPr>
          <p:nvPr/>
        </p:nvPicPr>
        <p:blipFill>
          <a:blip r:embed="rId2" cstate="print"/>
          <a:srcRect/>
          <a:stretch>
            <a:fillRect/>
          </a:stretch>
        </p:blipFill>
        <p:spPr bwMode="auto">
          <a:xfrm>
            <a:off x="2987675" y="2928938"/>
            <a:ext cx="3084513" cy="215582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04664"/>
            <a:ext cx="8229600" cy="809758"/>
          </a:xfrm>
        </p:spPr>
        <p:txBody>
          <a:bodyPr/>
          <a:lstStyle/>
          <a:p>
            <a:pPr algn="ctr"/>
            <a:r>
              <a:rPr lang="ro-RO" sz="4400" b="1" dirty="0" smtClean="0">
                <a:effectLst>
                  <a:outerShdw blurRad="38100" dist="38100" dir="2700000" algn="tl">
                    <a:srgbClr val="000000">
                      <a:alpha val="43137"/>
                    </a:srgbClr>
                  </a:outerShdw>
                </a:effectLst>
                <a:latin typeface="+mn-lt"/>
              </a:rPr>
              <a:t>Accesul bunurilor pe piaţa RM</a:t>
            </a:r>
            <a:endParaRPr lang="ru-RU" sz="4400" b="1" dirty="0">
              <a:effectLst>
                <a:outerShdw blurRad="38100" dist="38100" dir="2700000" algn="tl">
                  <a:srgbClr val="000000">
                    <a:alpha val="43137"/>
                  </a:srgbClr>
                </a:outerShdw>
              </a:effectLst>
              <a:latin typeface="+mn-lt"/>
            </a:endParaRPr>
          </a:p>
        </p:txBody>
      </p:sp>
      <p:sp>
        <p:nvSpPr>
          <p:cNvPr id="3" name="Объект 2"/>
          <p:cNvSpPr>
            <a:spLocks noGrp="1"/>
          </p:cNvSpPr>
          <p:nvPr>
            <p:ph idx="1"/>
          </p:nvPr>
        </p:nvSpPr>
        <p:spPr>
          <a:xfrm>
            <a:off x="467544" y="1628800"/>
            <a:ext cx="8229600" cy="4389437"/>
          </a:xfrm>
        </p:spPr>
        <p:txBody>
          <a:bodyPr/>
          <a:lstStyle/>
          <a:p>
            <a:pPr lvl="0" algn="just">
              <a:buFont typeface="Wingdings" pitchFamily="2" charset="2"/>
              <a:buChar char="Ø"/>
            </a:pPr>
            <a:r>
              <a:rPr lang="ro-RO" sz="2000" b="1" dirty="0" smtClean="0"/>
              <a:t>Eliminarea imediată a taxelor de import pentru majoritatea produselor industriale, cu excepţia unor produse din industria de textile, mobilă, construcţii şi chimice;</a:t>
            </a:r>
            <a:endParaRPr lang="ru-RU" sz="2000" dirty="0"/>
          </a:p>
          <a:p>
            <a:pPr lvl="0" algn="just">
              <a:buFont typeface="Wingdings" pitchFamily="2" charset="2"/>
              <a:buChar char="Ø"/>
            </a:pPr>
            <a:r>
              <a:rPr lang="ro-RO" sz="2000" b="1" dirty="0" smtClean="0"/>
              <a:t>Perioada de tranziție – 3-7 ani;</a:t>
            </a:r>
            <a:endParaRPr lang="ru-RU" sz="2000" dirty="0"/>
          </a:p>
          <a:p>
            <a:pPr lvl="0" algn="just">
              <a:buFont typeface="Wingdings" pitchFamily="2" charset="2"/>
              <a:buChar char="Ø"/>
            </a:pPr>
            <a:r>
              <a:rPr lang="ro-RO" sz="2000" b="1" dirty="0" smtClean="0"/>
              <a:t>Pentru produsele agricole:</a:t>
            </a:r>
          </a:p>
          <a:p>
            <a:pPr lvl="1" algn="just">
              <a:buFont typeface="Wingdings" pitchFamily="2" charset="2"/>
              <a:buChar char="Ø"/>
            </a:pPr>
            <a:r>
              <a:rPr lang="ro-RO" sz="1800" b="1" dirty="0" smtClean="0"/>
              <a:t>Care nu se produc si reprezintă materii prime – anularea taxelor imediat;</a:t>
            </a:r>
          </a:p>
          <a:p>
            <a:pPr lvl="1" algn="just">
              <a:buFont typeface="Wingdings" pitchFamily="2" charset="2"/>
              <a:buChar char="Ø"/>
            </a:pPr>
            <a:r>
              <a:rPr lang="ro-RO" sz="1800" b="1" dirty="0" smtClean="0"/>
              <a:t>Pentru produsele mai puțin sensibile, competitive – tranziție 5-10 ani </a:t>
            </a:r>
            <a:r>
              <a:rPr lang="ro-RO" sz="1800" dirty="0" smtClean="0"/>
              <a:t>(fructe, legume, băuturi alcoolice, cașcavaluri de specialitate, etc.);</a:t>
            </a:r>
          </a:p>
          <a:p>
            <a:pPr lvl="1" algn="just">
              <a:buFont typeface="Wingdings" pitchFamily="2" charset="2"/>
              <a:buChar char="Ø"/>
            </a:pPr>
            <a:r>
              <a:rPr lang="ro-RO" sz="1800" b="1" dirty="0" smtClean="0"/>
              <a:t>Produse sensibile</a:t>
            </a:r>
            <a:r>
              <a:rPr lang="ro-RO" sz="1800" dirty="0" smtClean="0"/>
              <a:t> – cote tarifare la import (media importurilor din UE in ultimii 3 ani) – carne și produse din carne, lapte și produse din lapte, dulciuri, etc.</a:t>
            </a:r>
            <a:endParaRPr lang="ru-RU" sz="1800" dirty="0"/>
          </a:p>
          <a:p>
            <a:pPr lvl="0" algn="just">
              <a:buFont typeface="Wingdings" pitchFamily="2" charset="2"/>
              <a:buChar char="Ø"/>
            </a:pPr>
            <a:r>
              <a:rPr lang="ro-RO" sz="2000" b="1" dirty="0" smtClean="0"/>
              <a:t>Interzicerea taxelor de export</a:t>
            </a:r>
            <a:r>
              <a:rPr lang="en-US" sz="2000" b="1" dirty="0" smtClean="0"/>
              <a:t>.</a:t>
            </a:r>
            <a:endParaRPr lang="en-US" sz="2000" dirty="0"/>
          </a:p>
          <a:p>
            <a:pPr marL="457200" indent="-457200" algn="just">
              <a:buFont typeface="+mj-lt"/>
              <a:buAutoNum type="arabicPeriod"/>
            </a:pPr>
            <a:endParaRPr lang="en-US" sz="2000" dirty="0" smtClean="0"/>
          </a:p>
          <a:p>
            <a:pPr algn="just"/>
            <a:endParaRPr lang="en-US" sz="2000" dirty="0"/>
          </a:p>
          <a:p>
            <a:endParaRPr lang="ru-RU" dirty="0"/>
          </a:p>
        </p:txBody>
      </p:sp>
    </p:spTree>
    <p:extLst>
      <p:ext uri="{BB962C8B-B14F-4D97-AF65-F5344CB8AC3E}">
        <p14:creationId xmlns:p14="http://schemas.microsoft.com/office/powerpoint/2010/main" val="32991139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850"/>
            <a:ext cx="8229600" cy="635918"/>
          </a:xfrm>
        </p:spPr>
        <p:txBody>
          <a:bodyPr/>
          <a:lstStyle/>
          <a:p>
            <a:pPr algn="ctr"/>
            <a:r>
              <a:rPr lang="ro-RO" sz="3000" b="1" dirty="0" smtClean="0">
                <a:effectLst>
                  <a:outerShdw blurRad="38100" dist="38100" dir="2700000" algn="tl">
                    <a:srgbClr val="000000">
                      <a:alpha val="43137"/>
                    </a:srgbClr>
                  </a:outerShdw>
                </a:effectLst>
                <a:latin typeface="+mn-lt"/>
              </a:rPr>
              <a:t>Lista contingentelor pentru produsele agroalimentare importate în RM din UE</a:t>
            </a:r>
            <a:endParaRPr lang="ru-RU" sz="3000" b="1" dirty="0">
              <a:effectLst>
                <a:outerShdw blurRad="38100" dist="38100" dir="2700000" algn="tl">
                  <a:srgbClr val="000000">
                    <a:alpha val="43137"/>
                  </a:srgbClr>
                </a:outerShdw>
              </a:effectLst>
              <a:latin typeface="+mn-lt"/>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1234296002"/>
              </p:ext>
            </p:extLst>
          </p:nvPr>
        </p:nvGraphicFramePr>
        <p:xfrm>
          <a:off x="457200" y="1556793"/>
          <a:ext cx="8229600" cy="4104454"/>
        </p:xfrm>
        <a:graphic>
          <a:graphicData uri="http://schemas.openxmlformats.org/drawingml/2006/table">
            <a:tbl>
              <a:tblPr firstRow="1" bandRow="1">
                <a:tableStyleId>{7DF18680-E054-41AD-8BC1-D1AEF772440D}</a:tableStyleId>
              </a:tblPr>
              <a:tblGrid>
                <a:gridCol w="1522512"/>
                <a:gridCol w="3963888"/>
                <a:gridCol w="2743200"/>
              </a:tblGrid>
              <a:tr h="532194">
                <a:tc>
                  <a:txBody>
                    <a:bodyPr/>
                    <a:lstStyle/>
                    <a:p>
                      <a:pPr algn="ctr"/>
                      <a:r>
                        <a:rPr lang="en-US" dirty="0" smtClean="0"/>
                        <a:t>HS</a:t>
                      </a:r>
                      <a:endParaRPr lang="ru-RU" dirty="0"/>
                    </a:p>
                  </a:txBody>
                  <a:tcPr/>
                </a:tc>
                <a:tc>
                  <a:txBody>
                    <a:bodyPr/>
                    <a:lstStyle/>
                    <a:p>
                      <a:pPr algn="ctr"/>
                      <a:r>
                        <a:rPr lang="en-US" dirty="0" err="1" smtClean="0"/>
                        <a:t>Descrierea</a:t>
                      </a:r>
                      <a:r>
                        <a:rPr lang="en-US" dirty="0" smtClean="0"/>
                        <a:t> </a:t>
                      </a:r>
                      <a:endParaRPr lang="ru-RU" dirty="0"/>
                    </a:p>
                  </a:txBody>
                  <a:tcPr/>
                </a:tc>
                <a:tc>
                  <a:txBody>
                    <a:bodyPr/>
                    <a:lstStyle/>
                    <a:p>
                      <a:pPr algn="ctr"/>
                      <a:r>
                        <a:rPr lang="en-US" dirty="0" smtClean="0"/>
                        <a:t>TRQ</a:t>
                      </a:r>
                      <a:endParaRPr lang="ru-RU" dirty="0"/>
                    </a:p>
                  </a:txBody>
                  <a:tcPr/>
                </a:tc>
              </a:tr>
              <a:tr h="532194">
                <a:tc>
                  <a:txBody>
                    <a:bodyPr/>
                    <a:lstStyle/>
                    <a:p>
                      <a:r>
                        <a:rPr lang="en-US" dirty="0" smtClean="0"/>
                        <a:t>0203</a:t>
                      </a:r>
                      <a:endParaRPr lang="ru-RU" dirty="0"/>
                    </a:p>
                  </a:txBody>
                  <a:tcPr/>
                </a:tc>
                <a:tc>
                  <a:txBody>
                    <a:bodyPr/>
                    <a:lstStyle/>
                    <a:p>
                      <a:r>
                        <a:rPr lang="en-US" dirty="0" smtClean="0"/>
                        <a:t>Carne de </a:t>
                      </a:r>
                      <a:r>
                        <a:rPr lang="en-US" dirty="0" err="1" smtClean="0"/>
                        <a:t>porc</a:t>
                      </a:r>
                      <a:endParaRPr lang="ru-RU" dirty="0"/>
                    </a:p>
                  </a:txBody>
                  <a:tcPr/>
                </a:tc>
                <a:tc>
                  <a:txBody>
                    <a:bodyPr/>
                    <a:lstStyle/>
                    <a:p>
                      <a:r>
                        <a:rPr lang="en-US" dirty="0" smtClean="0"/>
                        <a:t>4000</a:t>
                      </a:r>
                      <a:r>
                        <a:rPr lang="en-US" baseline="0" dirty="0" smtClean="0"/>
                        <a:t> t</a:t>
                      </a:r>
                      <a:endParaRPr lang="ru-RU" dirty="0"/>
                    </a:p>
                  </a:txBody>
                  <a:tcPr/>
                </a:tc>
              </a:tr>
              <a:tr h="532194">
                <a:tc>
                  <a:txBody>
                    <a:bodyPr/>
                    <a:lstStyle/>
                    <a:p>
                      <a:r>
                        <a:rPr lang="en-US" dirty="0" smtClean="0"/>
                        <a:t>0207</a:t>
                      </a:r>
                      <a:endParaRPr lang="ru-RU" dirty="0"/>
                    </a:p>
                  </a:txBody>
                  <a:tcPr/>
                </a:tc>
                <a:tc>
                  <a:txBody>
                    <a:bodyPr/>
                    <a:lstStyle/>
                    <a:p>
                      <a:r>
                        <a:rPr lang="en-US" dirty="0" smtClean="0"/>
                        <a:t>Carne de </a:t>
                      </a:r>
                      <a:r>
                        <a:rPr lang="ro-RO" dirty="0" smtClean="0"/>
                        <a:t>pasăre</a:t>
                      </a:r>
                      <a:endParaRPr lang="ru-RU" dirty="0"/>
                    </a:p>
                  </a:txBody>
                  <a:tcPr/>
                </a:tc>
                <a:tc>
                  <a:txBody>
                    <a:bodyPr/>
                    <a:lstStyle/>
                    <a:p>
                      <a:r>
                        <a:rPr lang="ro-RO" dirty="0" smtClean="0"/>
                        <a:t>4000</a:t>
                      </a:r>
                      <a:r>
                        <a:rPr lang="ro-RO" baseline="0" dirty="0" smtClean="0"/>
                        <a:t> t</a:t>
                      </a:r>
                      <a:endParaRPr lang="ru-RU" dirty="0"/>
                    </a:p>
                  </a:txBody>
                  <a:tcPr/>
                </a:tc>
              </a:tr>
              <a:tr h="918581">
                <a:tc>
                  <a:txBody>
                    <a:bodyPr/>
                    <a:lstStyle/>
                    <a:p>
                      <a:r>
                        <a:rPr lang="ro-RO" dirty="0" smtClean="0"/>
                        <a:t>0401</a:t>
                      </a:r>
                    </a:p>
                    <a:p>
                      <a:r>
                        <a:rPr lang="ro-RO" dirty="0" smtClean="0"/>
                        <a:t>0405</a:t>
                      </a:r>
                      <a:endParaRPr lang="ru-RU" dirty="0"/>
                    </a:p>
                  </a:txBody>
                  <a:tcPr/>
                </a:tc>
                <a:tc>
                  <a:txBody>
                    <a:bodyPr/>
                    <a:lstStyle/>
                    <a:p>
                      <a:r>
                        <a:rPr lang="ro-RO" dirty="0" smtClean="0"/>
                        <a:t>Lapte</a:t>
                      </a:r>
                    </a:p>
                    <a:p>
                      <a:r>
                        <a:rPr lang="ro-RO" dirty="0" smtClean="0"/>
                        <a:t>Unt</a:t>
                      </a:r>
                      <a:endParaRPr lang="ru-RU" dirty="0"/>
                    </a:p>
                  </a:txBody>
                  <a:tcPr/>
                </a:tc>
                <a:tc>
                  <a:txBody>
                    <a:bodyPr/>
                    <a:lstStyle/>
                    <a:p>
                      <a:r>
                        <a:rPr lang="ro-RO" dirty="0" smtClean="0"/>
                        <a:t>1000 t</a:t>
                      </a:r>
                      <a:endParaRPr lang="ru-RU" dirty="0"/>
                    </a:p>
                  </a:txBody>
                  <a:tcPr/>
                </a:tc>
              </a:tr>
              <a:tr h="532194">
                <a:tc>
                  <a:txBody>
                    <a:bodyPr/>
                    <a:lstStyle/>
                    <a:p>
                      <a:r>
                        <a:rPr lang="ro-RO" dirty="0" smtClean="0"/>
                        <a:t>1602</a:t>
                      </a:r>
                      <a:endParaRPr lang="ru-RU" dirty="0"/>
                    </a:p>
                  </a:txBody>
                  <a:tcPr/>
                </a:tc>
                <a:tc>
                  <a:txBody>
                    <a:bodyPr/>
                    <a:lstStyle/>
                    <a:p>
                      <a:r>
                        <a:rPr lang="ro-RO" dirty="0" smtClean="0"/>
                        <a:t>Produse din carne</a:t>
                      </a:r>
                      <a:endParaRPr lang="ru-RU" dirty="0"/>
                    </a:p>
                  </a:txBody>
                  <a:tcPr/>
                </a:tc>
                <a:tc>
                  <a:txBody>
                    <a:bodyPr/>
                    <a:lstStyle/>
                    <a:p>
                      <a:r>
                        <a:rPr lang="ro-RO" dirty="0" smtClean="0"/>
                        <a:t>1700 t</a:t>
                      </a:r>
                      <a:endParaRPr lang="ru-RU" dirty="0"/>
                    </a:p>
                  </a:txBody>
                  <a:tcPr/>
                </a:tc>
              </a:tr>
              <a:tr h="524903">
                <a:tc>
                  <a:txBody>
                    <a:bodyPr/>
                    <a:lstStyle/>
                    <a:p>
                      <a:r>
                        <a:rPr lang="ro-RO" dirty="0" smtClean="0"/>
                        <a:t>1701</a:t>
                      </a:r>
                      <a:endParaRPr lang="ru-RU" dirty="0"/>
                    </a:p>
                  </a:txBody>
                  <a:tcPr/>
                </a:tc>
                <a:tc>
                  <a:txBody>
                    <a:bodyPr/>
                    <a:lstStyle/>
                    <a:p>
                      <a:r>
                        <a:rPr lang="ro-RO" dirty="0" smtClean="0"/>
                        <a:t>Zahăr</a:t>
                      </a:r>
                      <a:r>
                        <a:rPr lang="ro-RO" baseline="0" dirty="0" smtClean="0"/>
                        <a:t> </a:t>
                      </a:r>
                      <a:endParaRPr lang="ru-RU" dirty="0"/>
                    </a:p>
                  </a:txBody>
                  <a:tcPr/>
                </a:tc>
                <a:tc>
                  <a:txBody>
                    <a:bodyPr/>
                    <a:lstStyle/>
                    <a:p>
                      <a:r>
                        <a:rPr lang="ro-RO" dirty="0" smtClean="0"/>
                        <a:t>5400 t</a:t>
                      </a:r>
                      <a:endParaRPr lang="ru-RU" dirty="0"/>
                    </a:p>
                  </a:txBody>
                  <a:tcPr/>
                </a:tc>
              </a:tr>
              <a:tr h="532194">
                <a:tc>
                  <a:txBody>
                    <a:bodyPr/>
                    <a:lstStyle/>
                    <a:p>
                      <a:r>
                        <a:rPr lang="ro-RO" dirty="0" smtClean="0"/>
                        <a:t>1702</a:t>
                      </a:r>
                      <a:endParaRPr lang="ru-RU" dirty="0"/>
                    </a:p>
                  </a:txBody>
                  <a:tcPr/>
                </a:tc>
                <a:tc>
                  <a:txBody>
                    <a:bodyPr/>
                    <a:lstStyle/>
                    <a:p>
                      <a:r>
                        <a:rPr lang="ro-RO" dirty="0" smtClean="0"/>
                        <a:t>Produse zaharoase</a:t>
                      </a:r>
                      <a:endParaRPr lang="ru-RU" dirty="0"/>
                    </a:p>
                  </a:txBody>
                  <a:tcPr/>
                </a:tc>
                <a:tc>
                  <a:txBody>
                    <a:bodyPr/>
                    <a:lstStyle/>
                    <a:p>
                      <a:r>
                        <a:rPr lang="ro-RO" dirty="0" smtClean="0"/>
                        <a:t>640 t</a:t>
                      </a:r>
                      <a:endParaRPr lang="ru-RU" dirty="0"/>
                    </a:p>
                  </a:txBody>
                  <a:tcPr/>
                </a:tc>
              </a:tr>
            </a:tbl>
          </a:graphicData>
        </a:graphic>
      </p:graphicFrame>
    </p:spTree>
    <p:extLst>
      <p:ext uri="{BB962C8B-B14F-4D97-AF65-F5344CB8AC3E}">
        <p14:creationId xmlns:p14="http://schemas.microsoft.com/office/powerpoint/2010/main" val="32200988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404664"/>
            <a:ext cx="8229600" cy="1143000"/>
          </a:xfrm>
        </p:spPr>
        <p:txBody>
          <a:bodyPr/>
          <a:lstStyle/>
          <a:p>
            <a:pPr algn="ctr"/>
            <a:r>
              <a:rPr lang="ro-RO" sz="3000" b="1" dirty="0" smtClean="0">
                <a:effectLst>
                  <a:outerShdw blurRad="38100" dist="38100" dir="2700000" algn="tl">
                    <a:srgbClr val="000000">
                      <a:alpha val="43137"/>
                    </a:srgbClr>
                  </a:outerShdw>
                </a:effectLst>
                <a:latin typeface="+mn-lt"/>
              </a:rPr>
              <a:t>Lista produselor agroalimentare importate din UE în RM cu perioadă de tranziţie</a:t>
            </a:r>
            <a:endParaRPr lang="ru-RU" sz="3000" b="1" dirty="0">
              <a:effectLst>
                <a:outerShdw blurRad="38100" dist="38100" dir="2700000" algn="tl">
                  <a:srgbClr val="000000">
                    <a:alpha val="43137"/>
                  </a:srgbClr>
                </a:outerShdw>
              </a:effectLst>
              <a:latin typeface="+mn-lt"/>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986110249"/>
              </p:ext>
            </p:extLst>
          </p:nvPr>
        </p:nvGraphicFramePr>
        <p:xfrm>
          <a:off x="457200" y="1628796"/>
          <a:ext cx="8229600" cy="4284007"/>
        </p:xfrm>
        <a:graphic>
          <a:graphicData uri="http://schemas.openxmlformats.org/drawingml/2006/table">
            <a:tbl>
              <a:tblPr firstRow="1" bandRow="1">
                <a:tableStyleId>{FABFCF23-3B69-468F-B69F-88F6DE6A72F2}</a:tableStyleId>
              </a:tblPr>
              <a:tblGrid>
                <a:gridCol w="2743200"/>
                <a:gridCol w="2743200"/>
                <a:gridCol w="2743200"/>
              </a:tblGrid>
              <a:tr h="399403">
                <a:tc>
                  <a:txBody>
                    <a:bodyPr/>
                    <a:lstStyle/>
                    <a:p>
                      <a:r>
                        <a:rPr lang="ro-RO" dirty="0" smtClean="0"/>
                        <a:t>HS</a:t>
                      </a:r>
                      <a:endParaRPr lang="ru-RU" dirty="0"/>
                    </a:p>
                  </a:txBody>
                  <a:tcPr/>
                </a:tc>
                <a:tc>
                  <a:txBody>
                    <a:bodyPr/>
                    <a:lstStyle/>
                    <a:p>
                      <a:r>
                        <a:rPr lang="ro-RO" dirty="0" smtClean="0"/>
                        <a:t>Descriere</a:t>
                      </a:r>
                      <a:r>
                        <a:rPr lang="ro-RO" baseline="0" dirty="0" smtClean="0"/>
                        <a:t> </a:t>
                      </a:r>
                      <a:endParaRPr lang="ru-RU" dirty="0"/>
                    </a:p>
                  </a:txBody>
                  <a:tcPr/>
                </a:tc>
                <a:tc>
                  <a:txBody>
                    <a:bodyPr/>
                    <a:lstStyle/>
                    <a:p>
                      <a:r>
                        <a:rPr lang="ro-RO" dirty="0" smtClean="0"/>
                        <a:t>Perioada de tranziţie</a:t>
                      </a:r>
                      <a:endParaRPr lang="ru-RU" dirty="0"/>
                    </a:p>
                  </a:txBody>
                  <a:tcPr/>
                </a:tc>
              </a:tr>
              <a:tr h="399403">
                <a:tc>
                  <a:txBody>
                    <a:bodyPr/>
                    <a:lstStyle/>
                    <a:p>
                      <a:r>
                        <a:rPr lang="ro-RO" dirty="0" smtClean="0"/>
                        <a:t>0206</a:t>
                      </a:r>
                      <a:endParaRPr lang="ru-RU" dirty="0"/>
                    </a:p>
                  </a:txBody>
                  <a:tcPr/>
                </a:tc>
                <a:tc>
                  <a:txBody>
                    <a:bodyPr/>
                    <a:lstStyle/>
                    <a:p>
                      <a:r>
                        <a:rPr lang="vi-VN" dirty="0" smtClean="0"/>
                        <a:t>Măruntaie</a:t>
                      </a:r>
                      <a:r>
                        <a:rPr lang="ro-RO" dirty="0" smtClean="0"/>
                        <a:t> de porc</a:t>
                      </a:r>
                      <a:endParaRPr lang="ru-RU" dirty="0"/>
                    </a:p>
                  </a:txBody>
                  <a:tcPr/>
                </a:tc>
                <a:tc>
                  <a:txBody>
                    <a:bodyPr/>
                    <a:lstStyle/>
                    <a:p>
                      <a:r>
                        <a:rPr lang="ro-RO" dirty="0" smtClean="0"/>
                        <a:t>10 ani</a:t>
                      </a:r>
                      <a:endParaRPr lang="ru-RU" dirty="0"/>
                    </a:p>
                  </a:txBody>
                  <a:tcPr/>
                </a:tc>
              </a:tr>
              <a:tr h="399403">
                <a:tc>
                  <a:txBody>
                    <a:bodyPr/>
                    <a:lstStyle/>
                    <a:p>
                      <a:r>
                        <a:rPr lang="ro-RO" dirty="0" smtClean="0"/>
                        <a:t>0402</a:t>
                      </a:r>
                      <a:endParaRPr lang="ru-RU" dirty="0"/>
                    </a:p>
                  </a:txBody>
                  <a:tcPr/>
                </a:tc>
                <a:tc>
                  <a:txBody>
                    <a:bodyPr/>
                    <a:lstStyle/>
                    <a:p>
                      <a:r>
                        <a:rPr lang="ro-RO" dirty="0" smtClean="0"/>
                        <a:t>Lapte şi frişcă</a:t>
                      </a:r>
                      <a:endParaRPr lang="ru-RU" dirty="0"/>
                    </a:p>
                  </a:txBody>
                  <a:tcPr/>
                </a:tc>
                <a:tc>
                  <a:txBody>
                    <a:bodyPr/>
                    <a:lstStyle/>
                    <a:p>
                      <a:r>
                        <a:rPr lang="ro-RO" dirty="0" smtClean="0"/>
                        <a:t>10 ani</a:t>
                      </a:r>
                      <a:endParaRPr lang="ru-RU" dirty="0"/>
                    </a:p>
                  </a:txBody>
                  <a:tcPr/>
                </a:tc>
              </a:tr>
              <a:tr h="399403">
                <a:tc>
                  <a:txBody>
                    <a:bodyPr/>
                    <a:lstStyle/>
                    <a:p>
                      <a:r>
                        <a:rPr lang="ro-RO" dirty="0" smtClean="0"/>
                        <a:t>0406</a:t>
                      </a:r>
                      <a:endParaRPr lang="ru-RU" dirty="0"/>
                    </a:p>
                  </a:txBody>
                  <a:tcPr/>
                </a:tc>
                <a:tc>
                  <a:txBody>
                    <a:bodyPr/>
                    <a:lstStyle/>
                    <a:p>
                      <a:r>
                        <a:rPr lang="ro-RO" dirty="0" smtClean="0"/>
                        <a:t>Brânzeturi</a:t>
                      </a:r>
                      <a:endParaRPr lang="ru-RU" dirty="0"/>
                    </a:p>
                  </a:txBody>
                  <a:tcPr/>
                </a:tc>
                <a:tc>
                  <a:txBody>
                    <a:bodyPr/>
                    <a:lstStyle/>
                    <a:p>
                      <a:r>
                        <a:rPr lang="ro-RO" dirty="0" smtClean="0"/>
                        <a:t>3-5 ani</a:t>
                      </a:r>
                      <a:endParaRPr lang="ru-RU" dirty="0"/>
                    </a:p>
                  </a:txBody>
                  <a:tcPr/>
                </a:tc>
              </a:tr>
              <a:tr h="399403">
                <a:tc>
                  <a:txBody>
                    <a:bodyPr/>
                    <a:lstStyle/>
                    <a:p>
                      <a:r>
                        <a:rPr lang="ro-RO" dirty="0" smtClean="0"/>
                        <a:t>07-08</a:t>
                      </a:r>
                      <a:endParaRPr lang="ru-RU" dirty="0"/>
                    </a:p>
                  </a:txBody>
                  <a:tcPr/>
                </a:tc>
                <a:tc>
                  <a:txBody>
                    <a:bodyPr/>
                    <a:lstStyle/>
                    <a:p>
                      <a:r>
                        <a:rPr lang="ro-RO" dirty="0" smtClean="0"/>
                        <a:t>Fructe şi Legume</a:t>
                      </a:r>
                      <a:endParaRPr lang="ru-RU" dirty="0"/>
                    </a:p>
                  </a:txBody>
                  <a:tcPr/>
                </a:tc>
                <a:tc>
                  <a:txBody>
                    <a:bodyPr/>
                    <a:lstStyle/>
                    <a:p>
                      <a:r>
                        <a:rPr lang="ro-RO" dirty="0" smtClean="0"/>
                        <a:t>5 ani</a:t>
                      </a:r>
                      <a:endParaRPr lang="ru-RU" dirty="0"/>
                    </a:p>
                  </a:txBody>
                  <a:tcPr/>
                </a:tc>
              </a:tr>
              <a:tr h="399403">
                <a:tc>
                  <a:txBody>
                    <a:bodyPr/>
                    <a:lstStyle/>
                    <a:p>
                      <a:r>
                        <a:rPr lang="ro-RO" dirty="0" smtClean="0"/>
                        <a:t>1601-1602</a:t>
                      </a:r>
                      <a:endParaRPr lang="ru-RU" dirty="0"/>
                    </a:p>
                  </a:txBody>
                  <a:tcPr/>
                </a:tc>
                <a:tc>
                  <a:txBody>
                    <a:bodyPr/>
                    <a:lstStyle/>
                    <a:p>
                      <a:r>
                        <a:rPr lang="ro-RO" dirty="0" smtClean="0"/>
                        <a:t>Conserve din carne</a:t>
                      </a:r>
                      <a:endParaRPr lang="ru-RU" dirty="0"/>
                    </a:p>
                  </a:txBody>
                  <a:tcPr/>
                </a:tc>
                <a:tc>
                  <a:txBody>
                    <a:bodyPr/>
                    <a:lstStyle/>
                    <a:p>
                      <a:r>
                        <a:rPr lang="ro-RO" dirty="0" smtClean="0"/>
                        <a:t>10 ani</a:t>
                      </a:r>
                      <a:endParaRPr lang="ru-RU" dirty="0"/>
                    </a:p>
                  </a:txBody>
                  <a:tcPr/>
                </a:tc>
              </a:tr>
              <a:tr h="399403">
                <a:tc>
                  <a:txBody>
                    <a:bodyPr/>
                    <a:lstStyle/>
                    <a:p>
                      <a:r>
                        <a:rPr lang="ro-RO" dirty="0" smtClean="0"/>
                        <a:t>1902-1905</a:t>
                      </a:r>
                      <a:endParaRPr lang="ru-RU" dirty="0"/>
                    </a:p>
                  </a:txBody>
                  <a:tcPr/>
                </a:tc>
                <a:tc>
                  <a:txBody>
                    <a:bodyPr/>
                    <a:lstStyle/>
                    <a:p>
                      <a:r>
                        <a:rPr lang="ro-RO" dirty="0" smtClean="0"/>
                        <a:t>Produse de patiserie</a:t>
                      </a:r>
                      <a:endParaRPr lang="ru-RU" dirty="0"/>
                    </a:p>
                  </a:txBody>
                  <a:tcPr/>
                </a:tc>
                <a:tc>
                  <a:txBody>
                    <a:bodyPr/>
                    <a:lstStyle/>
                    <a:p>
                      <a:r>
                        <a:rPr lang="ro-RO" dirty="0" smtClean="0"/>
                        <a:t>3-5 ani</a:t>
                      </a:r>
                      <a:endParaRPr lang="ru-RU" dirty="0"/>
                    </a:p>
                  </a:txBody>
                  <a:tcPr/>
                </a:tc>
              </a:tr>
              <a:tr h="689380">
                <a:tc>
                  <a:txBody>
                    <a:bodyPr/>
                    <a:lstStyle/>
                    <a:p>
                      <a:r>
                        <a:rPr lang="ro-RO" dirty="0" smtClean="0"/>
                        <a:t>2002</a:t>
                      </a:r>
                      <a:endParaRPr lang="ru-RU" dirty="0"/>
                    </a:p>
                  </a:txBody>
                  <a:tcPr/>
                </a:tc>
                <a:tc>
                  <a:txBody>
                    <a:bodyPr/>
                    <a:lstStyle/>
                    <a:p>
                      <a:r>
                        <a:rPr lang="ro-RO" dirty="0" smtClean="0"/>
                        <a:t>Conserve din fructe</a:t>
                      </a:r>
                      <a:r>
                        <a:rPr lang="ro-RO" baseline="0" dirty="0" smtClean="0"/>
                        <a:t> şi legume</a:t>
                      </a:r>
                      <a:endParaRPr lang="ru-RU" dirty="0"/>
                    </a:p>
                  </a:txBody>
                  <a:tcPr/>
                </a:tc>
                <a:tc>
                  <a:txBody>
                    <a:bodyPr/>
                    <a:lstStyle/>
                    <a:p>
                      <a:r>
                        <a:rPr lang="ro-RO" dirty="0" smtClean="0"/>
                        <a:t>3-5 ani</a:t>
                      </a:r>
                      <a:endParaRPr lang="ru-RU" dirty="0"/>
                    </a:p>
                  </a:txBody>
                  <a:tcPr/>
                </a:tc>
              </a:tr>
              <a:tr h="399403">
                <a:tc>
                  <a:txBody>
                    <a:bodyPr/>
                    <a:lstStyle/>
                    <a:p>
                      <a:r>
                        <a:rPr lang="ro-RO" dirty="0" smtClean="0"/>
                        <a:t>2007-2009</a:t>
                      </a:r>
                      <a:endParaRPr lang="ru-RU" dirty="0"/>
                    </a:p>
                  </a:txBody>
                  <a:tcPr/>
                </a:tc>
                <a:tc>
                  <a:txBody>
                    <a:bodyPr/>
                    <a:lstStyle/>
                    <a:p>
                      <a:r>
                        <a:rPr lang="ro-RO" dirty="0" smtClean="0"/>
                        <a:t>Sucuri</a:t>
                      </a:r>
                      <a:endParaRPr lang="ru-RU" dirty="0"/>
                    </a:p>
                  </a:txBody>
                  <a:tcPr/>
                </a:tc>
                <a:tc>
                  <a:txBody>
                    <a:bodyPr/>
                    <a:lstStyle/>
                    <a:p>
                      <a:r>
                        <a:rPr lang="ro-RO" dirty="0" smtClean="0"/>
                        <a:t>5 ani</a:t>
                      </a:r>
                      <a:endParaRPr lang="ru-RU" dirty="0"/>
                    </a:p>
                  </a:txBody>
                  <a:tcPr/>
                </a:tc>
              </a:tr>
              <a:tr h="399403">
                <a:tc>
                  <a:txBody>
                    <a:bodyPr/>
                    <a:lstStyle/>
                    <a:p>
                      <a:r>
                        <a:rPr lang="ro-RO" dirty="0" smtClean="0"/>
                        <a:t>2204</a:t>
                      </a:r>
                      <a:endParaRPr lang="ru-RU" dirty="0"/>
                    </a:p>
                  </a:txBody>
                  <a:tcPr/>
                </a:tc>
                <a:tc>
                  <a:txBody>
                    <a:bodyPr/>
                    <a:lstStyle/>
                    <a:p>
                      <a:r>
                        <a:rPr lang="ro-RO" dirty="0" smtClean="0"/>
                        <a:t>Vinuri</a:t>
                      </a:r>
                      <a:endParaRPr lang="ru-RU" dirty="0"/>
                    </a:p>
                  </a:txBody>
                  <a:tcPr/>
                </a:tc>
                <a:tc>
                  <a:txBody>
                    <a:bodyPr/>
                    <a:lstStyle/>
                    <a:p>
                      <a:r>
                        <a:rPr lang="ro-RO" dirty="0" smtClean="0"/>
                        <a:t>5 ani</a:t>
                      </a:r>
                      <a:endParaRPr lang="ru-RU" dirty="0"/>
                    </a:p>
                  </a:txBody>
                  <a:tcPr/>
                </a:tc>
              </a:tr>
            </a:tbl>
          </a:graphicData>
        </a:graphic>
      </p:graphicFrame>
    </p:spTree>
    <p:extLst>
      <p:ext uri="{BB962C8B-B14F-4D97-AF65-F5344CB8AC3E}">
        <p14:creationId xmlns:p14="http://schemas.microsoft.com/office/powerpoint/2010/main" val="4156853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1143000"/>
          </a:xfrm>
        </p:spPr>
        <p:txBody>
          <a:bodyPr/>
          <a:lstStyle/>
          <a:p>
            <a:pPr algn="ctr"/>
            <a:r>
              <a:rPr lang="ro-RO" sz="2400" b="1" dirty="0" err="1" smtClean="0">
                <a:effectLst>
                  <a:outerShdw blurRad="38100" dist="38100" dir="2700000" algn="tl">
                    <a:srgbClr val="000000">
                      <a:alpha val="43137"/>
                    </a:srgbClr>
                  </a:outerShdw>
                </a:effectLst>
                <a:latin typeface="+mn-lt"/>
              </a:rPr>
              <a:t>P</a:t>
            </a:r>
            <a:r>
              <a:rPr lang="en-US" sz="2400" b="1" dirty="0" err="1" smtClean="0">
                <a:effectLst>
                  <a:outerShdw blurRad="38100" dist="38100" dir="2700000" algn="tl">
                    <a:srgbClr val="000000">
                      <a:alpha val="43137"/>
                    </a:srgbClr>
                  </a:outerShdw>
                </a:effectLst>
                <a:latin typeface="+mn-lt"/>
              </a:rPr>
              <a:t>roduse</a:t>
            </a:r>
            <a:r>
              <a:rPr lang="en-US" sz="2400" b="1" dirty="0" smtClean="0">
                <a:effectLst>
                  <a:outerShdw blurRad="38100" dist="38100" dir="2700000" algn="tl">
                    <a:srgbClr val="000000">
                      <a:alpha val="43137"/>
                    </a:srgbClr>
                  </a:outerShdw>
                </a:effectLst>
                <a:latin typeface="+mn-lt"/>
              </a:rPr>
              <a:t> </a:t>
            </a:r>
            <a:r>
              <a:rPr lang="en-US" sz="2400" b="1" dirty="0" err="1" smtClean="0">
                <a:effectLst>
                  <a:outerShdw blurRad="38100" dist="38100" dir="2700000" algn="tl">
                    <a:srgbClr val="000000">
                      <a:alpha val="43137"/>
                    </a:srgbClr>
                  </a:outerShdw>
                </a:effectLst>
                <a:latin typeface="+mn-lt"/>
              </a:rPr>
              <a:t>supuse</a:t>
            </a:r>
            <a:r>
              <a:rPr lang="en-US" sz="2400" b="1" dirty="0" smtClean="0">
                <a:effectLst>
                  <a:outerShdw blurRad="38100" dist="38100" dir="2700000" algn="tl">
                    <a:srgbClr val="000000">
                      <a:alpha val="43137"/>
                    </a:srgbClr>
                  </a:outerShdw>
                </a:effectLst>
                <a:latin typeface="+mn-lt"/>
              </a:rPr>
              <a:t> </a:t>
            </a:r>
            <a:r>
              <a:rPr lang="en-US" sz="2400" b="1" dirty="0" err="1" smtClean="0">
                <a:effectLst>
                  <a:outerShdw blurRad="38100" dist="38100" dir="2700000" algn="tl">
                    <a:srgbClr val="000000">
                      <a:alpha val="43137"/>
                    </a:srgbClr>
                  </a:outerShdw>
                </a:effectLst>
                <a:latin typeface="+mn-lt"/>
              </a:rPr>
              <a:t>scutirii</a:t>
            </a:r>
            <a:r>
              <a:rPr lang="en-US" sz="2400" b="1" dirty="0" smtClean="0">
                <a:effectLst>
                  <a:outerShdw blurRad="38100" dist="38100" dir="2700000" algn="tl">
                    <a:srgbClr val="000000">
                      <a:alpha val="43137"/>
                    </a:srgbClr>
                  </a:outerShdw>
                </a:effectLst>
                <a:latin typeface="+mn-lt"/>
              </a:rPr>
              <a:t> </a:t>
            </a:r>
            <a:r>
              <a:rPr lang="en-US" sz="2400" b="1" dirty="0" err="1" smtClean="0">
                <a:effectLst>
                  <a:outerShdw blurRad="38100" dist="38100" dir="2700000" algn="tl">
                    <a:srgbClr val="000000">
                      <a:alpha val="43137"/>
                    </a:srgbClr>
                  </a:outerShdw>
                </a:effectLst>
                <a:latin typeface="+mn-lt"/>
              </a:rPr>
              <a:t>anuale</a:t>
            </a:r>
            <a:r>
              <a:rPr lang="en-US" sz="2400" b="1" dirty="0" smtClean="0">
                <a:effectLst>
                  <a:outerShdw blurRad="38100" dist="38100" dir="2700000" algn="tl">
                    <a:srgbClr val="000000">
                      <a:alpha val="43137"/>
                    </a:srgbClr>
                  </a:outerShdw>
                </a:effectLst>
                <a:latin typeface="+mn-lt"/>
              </a:rPr>
              <a:t> de </a:t>
            </a:r>
            <a:r>
              <a:rPr lang="en-US" sz="2400" b="1" dirty="0" err="1" smtClean="0">
                <a:effectLst>
                  <a:outerShdw blurRad="38100" dist="38100" dir="2700000" algn="tl">
                    <a:srgbClr val="000000">
                      <a:alpha val="43137"/>
                    </a:srgbClr>
                  </a:outerShdw>
                </a:effectLst>
                <a:latin typeface="+mn-lt"/>
              </a:rPr>
              <a:t>taxe</a:t>
            </a:r>
            <a:r>
              <a:rPr lang="en-US" sz="2400" b="1" dirty="0" smtClean="0">
                <a:effectLst>
                  <a:outerShdw blurRad="38100" dist="38100" dir="2700000" algn="tl">
                    <a:srgbClr val="000000">
                      <a:alpha val="43137"/>
                    </a:srgbClr>
                  </a:outerShdw>
                </a:effectLst>
                <a:latin typeface="+mn-lt"/>
              </a:rPr>
              <a:t>/pre</a:t>
            </a:r>
            <a:r>
              <a:rPr lang="ro-RO" sz="2400" b="1" dirty="0" smtClean="0">
                <a:effectLst>
                  <a:outerShdw blurRad="38100" dist="38100" dir="2700000" algn="tl">
                    <a:srgbClr val="000000">
                      <a:alpha val="43137"/>
                    </a:srgbClr>
                  </a:outerShdw>
                </a:effectLst>
                <a:latin typeface="+mn-lt"/>
              </a:rPr>
              <a:t>ț de intrare </a:t>
            </a:r>
            <a:r>
              <a:rPr lang="en-US" sz="2400" b="1" dirty="0" smtClean="0">
                <a:effectLst>
                  <a:outerShdw blurRad="38100" dist="38100" dir="2700000" algn="tl">
                    <a:srgbClr val="000000">
                      <a:alpha val="43137"/>
                    </a:srgbClr>
                  </a:outerShdw>
                </a:effectLst>
                <a:latin typeface="+mn-lt"/>
              </a:rPr>
              <a:t>in </a:t>
            </a:r>
            <a:r>
              <a:rPr lang="en-US" sz="2400" b="1" dirty="0" err="1" smtClean="0">
                <a:effectLst>
                  <a:outerShdw blurRad="38100" dist="38100" dir="2700000" algn="tl">
                    <a:srgbClr val="000000">
                      <a:alpha val="43137"/>
                    </a:srgbClr>
                  </a:outerShdw>
                </a:effectLst>
                <a:latin typeface="+mn-lt"/>
              </a:rPr>
              <a:t>volumul</a:t>
            </a:r>
            <a:r>
              <a:rPr lang="en-US" sz="2400" b="1" dirty="0" smtClean="0">
                <a:effectLst>
                  <a:outerShdw blurRad="38100" dist="38100" dir="2700000" algn="tl">
                    <a:srgbClr val="000000">
                      <a:alpha val="43137"/>
                    </a:srgbClr>
                  </a:outerShdw>
                </a:effectLst>
                <a:latin typeface="+mn-lt"/>
              </a:rPr>
              <a:t> </a:t>
            </a:r>
            <a:r>
              <a:rPr lang="en-US" sz="2400" b="1" dirty="0" err="1" smtClean="0">
                <a:effectLst>
                  <a:outerShdw blurRad="38100" dist="38100" dir="2700000" algn="tl">
                    <a:srgbClr val="000000">
                      <a:alpha val="43137"/>
                    </a:srgbClr>
                  </a:outerShdw>
                </a:effectLst>
                <a:latin typeface="+mn-lt"/>
              </a:rPr>
              <a:t>cotelor</a:t>
            </a:r>
            <a:r>
              <a:rPr lang="en-US" sz="2400" b="1" dirty="0" smtClean="0">
                <a:effectLst>
                  <a:outerShdw blurRad="38100" dist="38100" dir="2700000" algn="tl">
                    <a:srgbClr val="000000">
                      <a:alpha val="43137"/>
                    </a:srgbClr>
                  </a:outerShdw>
                </a:effectLst>
                <a:latin typeface="+mn-lt"/>
              </a:rPr>
              <a:t> </a:t>
            </a:r>
            <a:r>
              <a:rPr lang="en-US" sz="2400" b="1" dirty="0" err="1" smtClean="0">
                <a:effectLst>
                  <a:outerShdw blurRad="38100" dist="38100" dir="2700000" algn="tl">
                    <a:srgbClr val="000000">
                      <a:alpha val="43137"/>
                    </a:srgbClr>
                  </a:outerShdw>
                </a:effectLst>
                <a:latin typeface="+mn-lt"/>
              </a:rPr>
              <a:t>tarifare</a:t>
            </a:r>
            <a:r>
              <a:rPr lang="en-US" sz="2400" b="1" dirty="0" smtClean="0">
                <a:effectLst>
                  <a:outerShdw blurRad="38100" dist="38100" dir="2700000" algn="tl">
                    <a:srgbClr val="000000">
                      <a:alpha val="43137"/>
                    </a:srgbClr>
                  </a:outerShdw>
                </a:effectLst>
                <a:latin typeface="+mn-lt"/>
              </a:rPr>
              <a:t> </a:t>
            </a:r>
            <a:r>
              <a:rPr lang="ro-RO" sz="2400" b="1" dirty="0" smtClean="0">
                <a:effectLst>
                  <a:outerShdw blurRad="38100" dist="38100" dir="2700000" algn="tl">
                    <a:srgbClr val="000000">
                      <a:alpha val="43137"/>
                    </a:srgbClr>
                  </a:outerShdw>
                </a:effectLst>
                <a:latin typeface="+mn-lt"/>
              </a:rPr>
              <a:t>la export din RM în UE</a:t>
            </a:r>
            <a:endParaRPr lang="ru-RU" sz="2400" b="1" dirty="0">
              <a:effectLst>
                <a:outerShdw blurRad="38100" dist="38100" dir="2700000" algn="tl">
                  <a:srgbClr val="000000">
                    <a:alpha val="43137"/>
                  </a:srgbClr>
                </a:outerShdw>
              </a:effectLst>
              <a:latin typeface="+mn-lt"/>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2208016532"/>
              </p:ext>
            </p:extLst>
          </p:nvPr>
        </p:nvGraphicFramePr>
        <p:xfrm>
          <a:off x="395536" y="1844824"/>
          <a:ext cx="8229600" cy="43894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091640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60648"/>
            <a:ext cx="8229600" cy="782960"/>
          </a:xfrm>
        </p:spPr>
        <p:txBody>
          <a:bodyPr/>
          <a:lstStyle/>
          <a:p>
            <a:pPr algn="ctr"/>
            <a:r>
              <a:rPr lang="it-IT" sz="2000" b="1" dirty="0" smtClean="0">
                <a:effectLst>
                  <a:outerShdw blurRad="38100" dist="38100" dir="2700000" algn="tl">
                    <a:srgbClr val="000000">
                      <a:alpha val="43137"/>
                    </a:srgbClr>
                  </a:outerShdw>
                </a:effectLst>
                <a:latin typeface="+mn-lt"/>
              </a:rPr>
              <a:t>PRODUSE </a:t>
            </a:r>
            <a:r>
              <a:rPr lang="it-IT" sz="2000" b="1" dirty="0">
                <a:effectLst>
                  <a:outerShdw blurRad="38100" dist="38100" dir="2700000" algn="tl">
                    <a:srgbClr val="000000">
                      <a:alpha val="43137"/>
                    </a:srgbClr>
                  </a:outerShdw>
                </a:effectLst>
                <a:latin typeface="+mn-lt"/>
              </a:rPr>
              <a:t>SUPUSE UNUI PREȚ DE INTRARE PE </a:t>
            </a:r>
            <a:r>
              <a:rPr lang="it-IT" sz="2000" b="1" dirty="0" smtClean="0">
                <a:effectLst>
                  <a:outerShdw blurRad="38100" dist="38100" dir="2700000" algn="tl">
                    <a:srgbClr val="000000">
                      <a:alpha val="43137"/>
                    </a:srgbClr>
                  </a:outerShdw>
                </a:effectLst>
                <a:latin typeface="+mn-lt"/>
              </a:rPr>
              <a:t>PIAȚ</a:t>
            </a:r>
            <a:r>
              <a:rPr lang="ro-RO" sz="2000" b="1" dirty="0" smtClean="0">
                <a:effectLst>
                  <a:outerShdw blurRad="38100" dist="38100" dir="2700000" algn="tl">
                    <a:srgbClr val="000000">
                      <a:alpha val="43137"/>
                    </a:srgbClr>
                  </a:outerShdw>
                </a:effectLst>
                <a:latin typeface="+mn-lt"/>
              </a:rPr>
              <a:t>A UE</a:t>
            </a:r>
            <a:r>
              <a:rPr lang="it-IT" sz="2000" b="1" dirty="0">
                <a:effectLst>
                  <a:outerShdw blurRad="38100" dist="38100" dir="2700000" algn="tl">
                    <a:srgbClr val="000000">
                      <a:alpha val="43137"/>
                    </a:srgbClr>
                  </a:outerShdw>
                </a:effectLst>
                <a:latin typeface="+mn-lt"/>
              </a:rPr>
              <a:t/>
            </a:r>
            <a:br>
              <a:rPr lang="it-IT" sz="2000" b="1" dirty="0">
                <a:effectLst>
                  <a:outerShdw blurRad="38100" dist="38100" dir="2700000" algn="tl">
                    <a:srgbClr val="000000">
                      <a:alpha val="43137"/>
                    </a:srgbClr>
                  </a:outerShdw>
                </a:effectLst>
                <a:latin typeface="+mn-lt"/>
              </a:rPr>
            </a:br>
            <a:r>
              <a:rPr lang="en-US" sz="1800" b="1" dirty="0" err="1">
                <a:effectLst>
                  <a:outerShdw blurRad="38100" dist="38100" dir="2700000" algn="tl">
                    <a:srgbClr val="000000">
                      <a:alpha val="43137"/>
                    </a:srgbClr>
                  </a:outerShdw>
                </a:effectLst>
                <a:latin typeface="+mn-lt"/>
              </a:rPr>
              <a:t>pentru</a:t>
            </a:r>
            <a:r>
              <a:rPr lang="en-US" sz="1800" b="1" dirty="0">
                <a:effectLst>
                  <a:outerShdw blurRad="38100" dist="38100" dir="2700000" algn="tl">
                    <a:srgbClr val="000000">
                      <a:alpha val="43137"/>
                    </a:srgbClr>
                  </a:outerShdw>
                </a:effectLst>
                <a:latin typeface="+mn-lt"/>
              </a:rPr>
              <a:t> care </a:t>
            </a:r>
            <a:r>
              <a:rPr lang="en-US" sz="1800" b="1" dirty="0" smtClean="0">
                <a:effectLst>
                  <a:outerShdw blurRad="38100" dist="38100" dir="2700000" algn="tl">
                    <a:srgbClr val="000000">
                      <a:alpha val="43137"/>
                    </a:srgbClr>
                  </a:outerShdw>
                </a:effectLst>
                <a:latin typeface="+mn-lt"/>
              </a:rPr>
              <a:t>component</a:t>
            </a:r>
            <a:r>
              <a:rPr lang="ro-RO" sz="1800" b="1" dirty="0" smtClean="0">
                <a:effectLst>
                  <a:outerShdw blurRad="38100" dist="38100" dir="2700000" algn="tl">
                    <a:srgbClr val="000000">
                      <a:alpha val="43137"/>
                    </a:srgbClr>
                  </a:outerShdw>
                </a:effectLst>
                <a:latin typeface="+mn-lt"/>
              </a:rPr>
              <a:t>a</a:t>
            </a:r>
            <a:r>
              <a:rPr lang="en-US" sz="1800" b="1" dirty="0" smtClean="0">
                <a:effectLst>
                  <a:outerShdw blurRad="38100" dist="38100" dir="2700000" algn="tl">
                    <a:srgbClr val="000000">
                      <a:alpha val="43137"/>
                    </a:srgbClr>
                  </a:outerShdw>
                </a:effectLst>
                <a:latin typeface="+mn-lt"/>
              </a:rPr>
              <a:t> </a:t>
            </a:r>
            <a:r>
              <a:rPr lang="en-US" sz="1800" b="1" i="1" dirty="0">
                <a:effectLst>
                  <a:outerShdw blurRad="38100" dist="38100" dir="2700000" algn="tl">
                    <a:srgbClr val="000000">
                      <a:alpha val="43137"/>
                    </a:srgbClr>
                  </a:outerShdw>
                </a:effectLst>
                <a:latin typeface="+mn-lt"/>
              </a:rPr>
              <a:t>ad </a:t>
            </a:r>
            <a:r>
              <a:rPr lang="en-US" sz="1800" b="1" i="1" dirty="0" smtClean="0">
                <a:effectLst>
                  <a:outerShdw blurRad="38100" dist="38100" dir="2700000" algn="tl">
                    <a:srgbClr val="000000">
                      <a:alpha val="43137"/>
                    </a:srgbClr>
                  </a:outerShdw>
                </a:effectLst>
                <a:latin typeface="+mn-lt"/>
              </a:rPr>
              <a:t>valorem</a:t>
            </a:r>
            <a:r>
              <a:rPr lang="ro-RO" sz="1800" b="1" i="1" dirty="0" smtClean="0">
                <a:effectLst>
                  <a:outerShdw blurRad="38100" dist="38100" dir="2700000" algn="tl">
                    <a:srgbClr val="000000">
                      <a:alpha val="43137"/>
                    </a:srgbClr>
                  </a:outerShdw>
                </a:effectLst>
                <a:latin typeface="+mn-lt"/>
              </a:rPr>
              <a:t> </a:t>
            </a:r>
            <a:r>
              <a:rPr lang="en-US" sz="1800" b="1" dirty="0" smtClean="0">
                <a:effectLst>
                  <a:outerShdw blurRad="38100" dist="38100" dir="2700000" algn="tl">
                    <a:srgbClr val="000000">
                      <a:alpha val="43137"/>
                    </a:srgbClr>
                  </a:outerShdw>
                </a:effectLst>
                <a:latin typeface="+mn-lt"/>
              </a:rPr>
              <a:t>a </a:t>
            </a:r>
            <a:r>
              <a:rPr lang="en-US" sz="1800" b="1" dirty="0" err="1">
                <a:effectLst>
                  <a:outerShdw blurRad="38100" dist="38100" dir="2700000" algn="tl">
                    <a:srgbClr val="000000">
                      <a:alpha val="43137"/>
                    </a:srgbClr>
                  </a:outerShdw>
                </a:effectLst>
                <a:latin typeface="+mn-lt"/>
              </a:rPr>
              <a:t>taxei</a:t>
            </a:r>
            <a:r>
              <a:rPr lang="en-US" sz="1800" b="1" dirty="0">
                <a:effectLst>
                  <a:outerShdw blurRad="38100" dist="38100" dir="2700000" algn="tl">
                    <a:srgbClr val="000000">
                      <a:alpha val="43137"/>
                    </a:srgbClr>
                  </a:outerShdw>
                </a:effectLst>
                <a:latin typeface="+mn-lt"/>
              </a:rPr>
              <a:t> de import </a:t>
            </a:r>
            <a:r>
              <a:rPr lang="en-US" sz="1800" b="1" dirty="0" err="1">
                <a:effectLst>
                  <a:outerShdw blurRad="38100" dist="38100" dir="2700000" algn="tl">
                    <a:srgbClr val="000000">
                      <a:alpha val="43137"/>
                    </a:srgbClr>
                  </a:outerShdw>
                </a:effectLst>
                <a:latin typeface="+mn-lt"/>
              </a:rPr>
              <a:t>este</a:t>
            </a:r>
            <a:r>
              <a:rPr lang="en-US" sz="1800" b="1" dirty="0">
                <a:effectLst>
                  <a:outerShdw blurRad="38100" dist="38100" dir="2700000" algn="tl">
                    <a:srgbClr val="000000">
                      <a:alpha val="43137"/>
                    </a:srgbClr>
                  </a:outerShdw>
                </a:effectLst>
                <a:latin typeface="+mn-lt"/>
              </a:rPr>
              <a:t> </a:t>
            </a:r>
            <a:r>
              <a:rPr lang="ro-RO" sz="1800" b="1" dirty="0" smtClean="0">
                <a:effectLst>
                  <a:outerShdw blurRad="38100" dist="38100" dir="2700000" algn="tl">
                    <a:srgbClr val="000000">
                      <a:alpha val="43137"/>
                    </a:srgbClr>
                  </a:outerShdw>
                </a:effectLst>
                <a:latin typeface="+mn-lt"/>
              </a:rPr>
              <a:t>exclusă</a:t>
            </a:r>
            <a:endParaRPr lang="ru-RU" sz="1800" b="1" dirty="0">
              <a:effectLst>
                <a:outerShdw blurRad="38100" dist="38100" dir="2700000" algn="tl">
                  <a:srgbClr val="000000">
                    <a:alpha val="43137"/>
                  </a:srgbClr>
                </a:outerShdw>
              </a:effectLst>
              <a:latin typeface="+mn-lt"/>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2153324847"/>
              </p:ext>
            </p:extLst>
          </p:nvPr>
        </p:nvGraphicFramePr>
        <p:xfrm>
          <a:off x="467544" y="1340766"/>
          <a:ext cx="8424936" cy="5225794"/>
        </p:xfrm>
        <a:graphic>
          <a:graphicData uri="http://schemas.openxmlformats.org/drawingml/2006/table">
            <a:tbl>
              <a:tblPr firstRow="1" bandRow="1">
                <a:tableStyleId>{C083E6E3-FA7D-4D7B-A595-EF9225AFEA82}</a:tableStyleId>
              </a:tblPr>
              <a:tblGrid>
                <a:gridCol w="1656184"/>
                <a:gridCol w="6768752"/>
              </a:tblGrid>
              <a:tr h="387096">
                <a:tc>
                  <a:txBody>
                    <a:bodyPr/>
                    <a:lstStyle/>
                    <a:p>
                      <a:r>
                        <a:rPr kumimoji="0" lang="en-US" sz="1600" b="1" i="0" u="none" strike="noStrike" kern="1200" baseline="0" dirty="0" err="1" smtClean="0">
                          <a:solidFill>
                            <a:schemeClr val="tx1"/>
                          </a:solidFill>
                          <a:latin typeface="+mn-lt"/>
                          <a:ea typeface="+mn-ea"/>
                          <a:cs typeface="+mn-cs"/>
                        </a:rPr>
                        <a:t>Codul</a:t>
                      </a:r>
                      <a:r>
                        <a:rPr kumimoji="0" lang="en-US" sz="1600" b="1" i="0" u="none" strike="noStrike" kern="1200" baseline="0" dirty="0" smtClean="0">
                          <a:solidFill>
                            <a:schemeClr val="tx1"/>
                          </a:solidFill>
                          <a:latin typeface="+mn-lt"/>
                          <a:ea typeface="+mn-ea"/>
                          <a:cs typeface="+mn-cs"/>
                        </a:rPr>
                        <a:t> NC</a:t>
                      </a:r>
                      <a:r>
                        <a:rPr kumimoji="0" lang="ro-RO" sz="1600" b="1" i="0" u="none" strike="noStrike" kern="1200" baseline="0" dirty="0" smtClean="0">
                          <a:solidFill>
                            <a:schemeClr val="tx1"/>
                          </a:solidFill>
                          <a:latin typeface="+mn-lt"/>
                          <a:ea typeface="+mn-ea"/>
                          <a:cs typeface="+mn-cs"/>
                        </a:rPr>
                        <a:t> </a:t>
                      </a:r>
                      <a:r>
                        <a:rPr kumimoji="0" lang="ru-RU" sz="1600" b="1" i="0" u="none" strike="noStrike" kern="1200" baseline="0" dirty="0" smtClean="0">
                          <a:solidFill>
                            <a:schemeClr val="tx1"/>
                          </a:solidFill>
                          <a:latin typeface="+mn-lt"/>
                          <a:ea typeface="+mn-ea"/>
                          <a:cs typeface="+mn-cs"/>
                        </a:rPr>
                        <a:t>2012</a:t>
                      </a:r>
                      <a:endParaRPr lang="ru-RU" sz="1600" dirty="0"/>
                    </a:p>
                  </a:txBody>
                  <a:tcPr/>
                </a:tc>
                <a:tc>
                  <a:txBody>
                    <a:bodyPr/>
                    <a:lstStyle/>
                    <a:p>
                      <a:r>
                        <a:rPr kumimoji="0" lang="en-US" sz="1800" b="1" i="0" u="none" strike="noStrike" kern="1200" baseline="0" dirty="0" err="1" smtClean="0">
                          <a:solidFill>
                            <a:schemeClr val="tx1"/>
                          </a:solidFill>
                          <a:latin typeface="+mn-lt"/>
                          <a:ea typeface="+mn-ea"/>
                          <a:cs typeface="+mn-cs"/>
                        </a:rPr>
                        <a:t>Descrierea</a:t>
                      </a:r>
                      <a:r>
                        <a:rPr kumimoji="0" lang="en-US" sz="1800" b="1" i="0" u="none" strike="noStrike" kern="1200" baseline="0" dirty="0" smtClean="0">
                          <a:solidFill>
                            <a:schemeClr val="tx1"/>
                          </a:solidFill>
                          <a:latin typeface="+mn-lt"/>
                          <a:ea typeface="+mn-ea"/>
                          <a:cs typeface="+mn-cs"/>
                        </a:rPr>
                        <a:t> </a:t>
                      </a:r>
                      <a:r>
                        <a:rPr kumimoji="0" lang="en-US" sz="1800" b="1" i="0" u="none" strike="noStrike" kern="1200" baseline="0" dirty="0" err="1" smtClean="0">
                          <a:solidFill>
                            <a:schemeClr val="tx1"/>
                          </a:solidFill>
                          <a:latin typeface="+mn-lt"/>
                          <a:ea typeface="+mn-ea"/>
                          <a:cs typeface="+mn-cs"/>
                        </a:rPr>
                        <a:t>produsului</a:t>
                      </a:r>
                      <a:endParaRPr lang="en-US" sz="1600" dirty="0" smtClean="0"/>
                    </a:p>
                  </a:txBody>
                  <a:tcPr/>
                </a:tc>
              </a:tr>
              <a:tr h="387096">
                <a:tc>
                  <a:txBody>
                    <a:bodyPr/>
                    <a:lstStyle/>
                    <a:p>
                      <a:r>
                        <a:rPr lang="en-US" sz="1600" dirty="0" smtClean="0"/>
                        <a:t>07070005</a:t>
                      </a:r>
                      <a:endParaRPr lang="ru-RU"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err="1" smtClean="0">
                          <a:solidFill>
                            <a:schemeClr val="tx1"/>
                          </a:solidFill>
                          <a:latin typeface="+mn-lt"/>
                          <a:ea typeface="+mn-ea"/>
                          <a:cs typeface="+mn-cs"/>
                        </a:rPr>
                        <a:t>Castraveți</a:t>
                      </a:r>
                      <a:r>
                        <a:rPr kumimoji="0" lang="en-US" sz="1800" b="0" i="0" u="none" strike="noStrike" kern="1200" baseline="0" dirty="0" smtClean="0">
                          <a:solidFill>
                            <a:schemeClr val="tx1"/>
                          </a:solidFill>
                          <a:latin typeface="+mn-lt"/>
                          <a:ea typeface="+mn-ea"/>
                          <a:cs typeface="+mn-cs"/>
                        </a:rPr>
                        <a:t>, </a:t>
                      </a:r>
                      <a:r>
                        <a:rPr kumimoji="0" lang="en-US" sz="1800" b="0" i="0" u="none" strike="noStrike" kern="1200" baseline="0" dirty="0" err="1" smtClean="0">
                          <a:solidFill>
                            <a:schemeClr val="tx1"/>
                          </a:solidFill>
                          <a:latin typeface="+mn-lt"/>
                          <a:ea typeface="+mn-ea"/>
                          <a:cs typeface="+mn-cs"/>
                        </a:rPr>
                        <a:t>proaspeți</a:t>
                      </a:r>
                      <a:r>
                        <a:rPr kumimoji="0" lang="en-US" sz="1800" b="0" i="0" u="none" strike="noStrike" kern="1200" baseline="0" dirty="0" smtClean="0">
                          <a:solidFill>
                            <a:schemeClr val="tx1"/>
                          </a:solidFill>
                          <a:latin typeface="+mn-lt"/>
                          <a:ea typeface="+mn-ea"/>
                          <a:cs typeface="+mn-cs"/>
                        </a:rPr>
                        <a:t> </a:t>
                      </a:r>
                      <a:r>
                        <a:rPr kumimoji="0" lang="en-US" sz="1800" b="0" i="0" u="none" strike="noStrike" kern="1200" baseline="0" dirty="0" err="1" smtClean="0">
                          <a:solidFill>
                            <a:schemeClr val="tx1"/>
                          </a:solidFill>
                          <a:latin typeface="+mn-lt"/>
                          <a:ea typeface="+mn-ea"/>
                          <a:cs typeface="+mn-cs"/>
                        </a:rPr>
                        <a:t>sau</a:t>
                      </a:r>
                      <a:r>
                        <a:rPr kumimoji="0" lang="en-US" sz="1800" b="0" i="0" u="none" strike="noStrike" kern="1200" baseline="0" dirty="0" smtClean="0">
                          <a:solidFill>
                            <a:schemeClr val="tx1"/>
                          </a:solidFill>
                          <a:latin typeface="+mn-lt"/>
                          <a:ea typeface="+mn-ea"/>
                          <a:cs typeface="+mn-cs"/>
                        </a:rPr>
                        <a:t> </a:t>
                      </a:r>
                      <a:r>
                        <a:rPr kumimoji="0" lang="en-US" sz="1800" b="0" i="0" u="none" strike="noStrike" kern="1200" baseline="0" dirty="0" err="1" smtClean="0">
                          <a:solidFill>
                            <a:schemeClr val="tx1"/>
                          </a:solidFill>
                          <a:latin typeface="+mn-lt"/>
                          <a:ea typeface="+mn-ea"/>
                          <a:cs typeface="+mn-cs"/>
                        </a:rPr>
                        <a:t>refrigerați</a:t>
                      </a:r>
                      <a:endParaRPr lang="en-US" sz="1600" dirty="0" smtClean="0"/>
                    </a:p>
                  </a:txBody>
                  <a:tcPr/>
                </a:tc>
              </a:tr>
              <a:tr h="387096">
                <a:tc>
                  <a:txBody>
                    <a:bodyPr/>
                    <a:lstStyle/>
                    <a:p>
                      <a:r>
                        <a:rPr lang="en-US" sz="1600" dirty="0" smtClean="0"/>
                        <a:t>07099100</a:t>
                      </a:r>
                      <a:endParaRPr lang="ru-RU"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sz="1800" b="0" i="0" u="none" strike="noStrike" kern="1200" baseline="0" dirty="0" smtClean="0">
                          <a:solidFill>
                            <a:schemeClr val="tx1"/>
                          </a:solidFill>
                          <a:latin typeface="+mn-lt"/>
                          <a:ea typeface="+mn-ea"/>
                          <a:cs typeface="+mn-cs"/>
                        </a:rPr>
                        <a:t>Anghinare sferice, proaspete sau refrigerate</a:t>
                      </a:r>
                      <a:endParaRPr lang="en-US" sz="1600" dirty="0" smtClean="0"/>
                    </a:p>
                  </a:txBody>
                  <a:tcPr/>
                </a:tc>
              </a:tr>
              <a:tr h="387096">
                <a:tc>
                  <a:txBody>
                    <a:bodyPr/>
                    <a:lstStyle/>
                    <a:p>
                      <a:r>
                        <a:rPr lang="en-US" sz="1600" dirty="0" smtClean="0"/>
                        <a:t>07099310 </a:t>
                      </a:r>
                      <a:endParaRPr lang="ru-RU" sz="1600" dirty="0"/>
                    </a:p>
                  </a:txBody>
                  <a:tcPr/>
                </a:tc>
                <a:tc>
                  <a:txBody>
                    <a:bodyPr/>
                    <a:lstStyle/>
                    <a:p>
                      <a:r>
                        <a:rPr kumimoji="0" lang="en-US" sz="1800" b="0" i="0" u="none" strike="noStrike" kern="1200" baseline="0" dirty="0" err="1" smtClean="0">
                          <a:solidFill>
                            <a:schemeClr val="tx1"/>
                          </a:solidFill>
                          <a:latin typeface="+mn-lt"/>
                          <a:ea typeface="+mn-ea"/>
                          <a:cs typeface="+mn-cs"/>
                        </a:rPr>
                        <a:t>Dovlecei</a:t>
                      </a:r>
                      <a:r>
                        <a:rPr kumimoji="0" lang="en-US" sz="1800" b="0" i="0" u="none" strike="noStrike" kern="1200" baseline="0" dirty="0" smtClean="0">
                          <a:solidFill>
                            <a:schemeClr val="tx1"/>
                          </a:solidFill>
                          <a:latin typeface="+mn-lt"/>
                          <a:ea typeface="+mn-ea"/>
                          <a:cs typeface="+mn-cs"/>
                        </a:rPr>
                        <a:t>, </a:t>
                      </a:r>
                      <a:r>
                        <a:rPr kumimoji="0" lang="en-US" sz="1800" b="0" i="0" u="none" strike="noStrike" kern="1200" baseline="0" dirty="0" err="1" smtClean="0">
                          <a:solidFill>
                            <a:schemeClr val="tx1"/>
                          </a:solidFill>
                          <a:latin typeface="+mn-lt"/>
                          <a:ea typeface="+mn-ea"/>
                          <a:cs typeface="+mn-cs"/>
                        </a:rPr>
                        <a:t>proaspeți</a:t>
                      </a:r>
                      <a:r>
                        <a:rPr kumimoji="0" lang="en-US" sz="1800" b="0" i="0" u="none" strike="noStrike" kern="1200" baseline="0" dirty="0" smtClean="0">
                          <a:solidFill>
                            <a:schemeClr val="tx1"/>
                          </a:solidFill>
                          <a:latin typeface="+mn-lt"/>
                          <a:ea typeface="+mn-ea"/>
                          <a:cs typeface="+mn-cs"/>
                        </a:rPr>
                        <a:t> </a:t>
                      </a:r>
                      <a:r>
                        <a:rPr kumimoji="0" lang="en-US" sz="1800" b="0" i="0" u="none" strike="noStrike" kern="1200" baseline="0" dirty="0" err="1" smtClean="0">
                          <a:solidFill>
                            <a:schemeClr val="tx1"/>
                          </a:solidFill>
                          <a:latin typeface="+mn-lt"/>
                          <a:ea typeface="+mn-ea"/>
                          <a:cs typeface="+mn-cs"/>
                        </a:rPr>
                        <a:t>sau</a:t>
                      </a:r>
                      <a:r>
                        <a:rPr kumimoji="0" lang="en-US" sz="1800" b="0" i="0" u="none" strike="noStrike" kern="1200" baseline="0" dirty="0" smtClean="0">
                          <a:solidFill>
                            <a:schemeClr val="tx1"/>
                          </a:solidFill>
                          <a:latin typeface="+mn-lt"/>
                          <a:ea typeface="+mn-ea"/>
                          <a:cs typeface="+mn-cs"/>
                        </a:rPr>
                        <a:t> </a:t>
                      </a:r>
                      <a:r>
                        <a:rPr kumimoji="0" lang="en-US" sz="1800" b="0" i="0" u="none" strike="noStrike" kern="1200" baseline="0" dirty="0" err="1" smtClean="0">
                          <a:solidFill>
                            <a:schemeClr val="tx1"/>
                          </a:solidFill>
                          <a:latin typeface="+mn-lt"/>
                          <a:ea typeface="+mn-ea"/>
                          <a:cs typeface="+mn-cs"/>
                        </a:rPr>
                        <a:t>refrigerați</a:t>
                      </a:r>
                      <a:endParaRPr lang="en-US" sz="1600" dirty="0" smtClean="0"/>
                    </a:p>
                  </a:txBody>
                  <a:tcPr/>
                </a:tc>
              </a:tr>
              <a:tr h="387096">
                <a:tc>
                  <a:txBody>
                    <a:bodyPr/>
                    <a:lstStyle/>
                    <a:p>
                      <a:r>
                        <a:rPr lang="en-US" sz="1600" dirty="0" smtClean="0"/>
                        <a:t>08083090</a:t>
                      </a:r>
                      <a:endParaRPr lang="ru-RU"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vi-VN" sz="1800" b="0" i="0" u="none" strike="noStrike" kern="1200" baseline="0" dirty="0" smtClean="0">
                          <a:solidFill>
                            <a:schemeClr val="tx1"/>
                          </a:solidFill>
                          <a:latin typeface="+mn-lt"/>
                          <a:ea typeface="+mn-ea"/>
                          <a:cs typeface="+mn-cs"/>
                        </a:rPr>
                        <a:t>Pere (excl.cidru în vrac de la 1august</a:t>
                      </a:r>
                      <a:r>
                        <a:rPr kumimoji="0" lang="ro-RO" sz="1800" b="0" i="0" u="none" strike="noStrike" kern="1200" baseline="0" dirty="0" smtClean="0">
                          <a:solidFill>
                            <a:schemeClr val="tx1"/>
                          </a:solidFill>
                          <a:latin typeface="+mn-lt"/>
                          <a:ea typeface="+mn-ea"/>
                          <a:cs typeface="+mn-cs"/>
                        </a:rPr>
                        <a:t> </a:t>
                      </a:r>
                      <a:r>
                        <a:rPr kumimoji="0" lang="vi-VN" sz="1800" b="0" i="0" u="none" strike="noStrike" kern="1200" baseline="0" dirty="0" smtClean="0">
                          <a:solidFill>
                            <a:schemeClr val="tx1"/>
                          </a:solidFill>
                          <a:latin typeface="+mn-lt"/>
                          <a:ea typeface="+mn-ea"/>
                          <a:cs typeface="+mn-cs"/>
                        </a:rPr>
                        <a:t>până la</a:t>
                      </a:r>
                      <a:r>
                        <a:rPr kumimoji="0" lang="ro-RO" sz="1800" b="0" i="0" u="none" strike="noStrike" kern="1200" baseline="0" dirty="0" smtClean="0">
                          <a:solidFill>
                            <a:schemeClr val="tx1"/>
                          </a:solidFill>
                          <a:latin typeface="+mn-lt"/>
                          <a:ea typeface="+mn-ea"/>
                          <a:cs typeface="+mn-cs"/>
                        </a:rPr>
                        <a:t> </a:t>
                      </a:r>
                      <a:r>
                        <a:rPr kumimoji="0" lang="vi-VN" sz="1800" b="0" i="0" u="none" strike="noStrike" kern="1200" baseline="0" dirty="0" smtClean="0">
                          <a:solidFill>
                            <a:schemeClr val="tx1"/>
                          </a:solidFill>
                          <a:latin typeface="+mn-lt"/>
                          <a:ea typeface="+mn-ea"/>
                          <a:cs typeface="+mn-cs"/>
                        </a:rPr>
                        <a:t>31decembrie)</a:t>
                      </a:r>
                      <a:endParaRPr lang="en-US" sz="1600" dirty="0" smtClean="0"/>
                    </a:p>
                  </a:txBody>
                  <a:tcPr/>
                </a:tc>
              </a:tr>
              <a:tr h="387096">
                <a:tc>
                  <a:txBody>
                    <a:bodyPr/>
                    <a:lstStyle/>
                    <a:p>
                      <a:r>
                        <a:rPr lang="ru-RU" sz="1600" dirty="0" smtClean="0"/>
                        <a:t>08091000 </a:t>
                      </a:r>
                      <a:endParaRPr lang="ru-RU"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err="1" smtClean="0">
                          <a:solidFill>
                            <a:schemeClr val="tx1"/>
                          </a:solidFill>
                          <a:latin typeface="+mn-lt"/>
                          <a:ea typeface="+mn-ea"/>
                          <a:cs typeface="+mn-cs"/>
                        </a:rPr>
                        <a:t>Caise</a:t>
                      </a:r>
                      <a:r>
                        <a:rPr kumimoji="0" lang="en-US" sz="1800" b="0" i="0" u="none" strike="noStrike" kern="1200" baseline="0" dirty="0" smtClean="0">
                          <a:solidFill>
                            <a:schemeClr val="tx1"/>
                          </a:solidFill>
                          <a:latin typeface="+mn-lt"/>
                          <a:ea typeface="+mn-ea"/>
                          <a:cs typeface="+mn-cs"/>
                        </a:rPr>
                        <a:t>, </a:t>
                      </a:r>
                      <a:r>
                        <a:rPr kumimoji="0" lang="en-US" sz="1800" b="0" i="0" u="none" strike="noStrike" kern="1200" baseline="0" dirty="0" err="1" smtClean="0">
                          <a:solidFill>
                            <a:schemeClr val="tx1"/>
                          </a:solidFill>
                          <a:latin typeface="+mn-lt"/>
                          <a:ea typeface="+mn-ea"/>
                          <a:cs typeface="+mn-cs"/>
                        </a:rPr>
                        <a:t>proaspete</a:t>
                      </a:r>
                      <a:endParaRPr lang="en-US" sz="1600" dirty="0" smtClean="0"/>
                    </a:p>
                  </a:txBody>
                  <a:tcPr/>
                </a:tc>
              </a:tr>
              <a:tr h="387096">
                <a:tc>
                  <a:txBody>
                    <a:bodyPr/>
                    <a:lstStyle/>
                    <a:p>
                      <a:r>
                        <a:rPr lang="fr-FR" sz="1600" dirty="0" smtClean="0"/>
                        <a:t>08092100</a:t>
                      </a:r>
                      <a:endParaRPr lang="ru-RU"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err="1" smtClean="0">
                          <a:solidFill>
                            <a:schemeClr val="tx1"/>
                          </a:solidFill>
                          <a:latin typeface="+mn-lt"/>
                          <a:ea typeface="+mn-ea"/>
                          <a:cs typeface="+mn-cs"/>
                        </a:rPr>
                        <a:t>Vișine</a:t>
                      </a:r>
                      <a:r>
                        <a:rPr kumimoji="0" lang="en-US" sz="1800" b="0" i="0" u="none" strike="noStrike" kern="1200" baseline="0" dirty="0" smtClean="0">
                          <a:solidFill>
                            <a:schemeClr val="tx1"/>
                          </a:solidFill>
                          <a:latin typeface="+mn-lt"/>
                          <a:ea typeface="+mn-ea"/>
                          <a:cs typeface="+mn-cs"/>
                        </a:rPr>
                        <a:t> "</a:t>
                      </a:r>
                      <a:r>
                        <a:rPr kumimoji="0" lang="en-US" sz="1800" b="0" i="0" u="none" strike="noStrike" kern="1200" baseline="0" dirty="0" err="1" smtClean="0">
                          <a:solidFill>
                            <a:schemeClr val="tx1"/>
                          </a:solidFill>
                          <a:latin typeface="+mn-lt"/>
                          <a:ea typeface="+mn-ea"/>
                          <a:cs typeface="+mn-cs"/>
                        </a:rPr>
                        <a:t>Prunus</a:t>
                      </a:r>
                      <a:r>
                        <a:rPr kumimoji="0" lang="en-US" sz="1800" b="0" i="0" u="none" strike="noStrike" kern="1200" baseline="0" dirty="0" smtClean="0">
                          <a:solidFill>
                            <a:schemeClr val="tx1"/>
                          </a:solidFill>
                          <a:latin typeface="+mn-lt"/>
                          <a:ea typeface="+mn-ea"/>
                          <a:cs typeface="+mn-cs"/>
                        </a:rPr>
                        <a:t> </a:t>
                      </a:r>
                      <a:r>
                        <a:rPr kumimoji="0" lang="en-US" sz="1800" b="0" i="0" u="none" strike="noStrike" kern="1200" baseline="0" dirty="0" err="1" smtClean="0">
                          <a:solidFill>
                            <a:schemeClr val="tx1"/>
                          </a:solidFill>
                          <a:latin typeface="+mn-lt"/>
                          <a:ea typeface="+mn-ea"/>
                          <a:cs typeface="+mn-cs"/>
                        </a:rPr>
                        <a:t>cerasus</a:t>
                      </a:r>
                      <a:r>
                        <a:rPr kumimoji="0" lang="en-US" sz="1800" b="0" i="0" u="none" strike="noStrike" kern="1200" baseline="0" dirty="0" smtClean="0">
                          <a:solidFill>
                            <a:schemeClr val="tx1"/>
                          </a:solidFill>
                          <a:latin typeface="+mn-lt"/>
                          <a:ea typeface="+mn-ea"/>
                          <a:cs typeface="+mn-cs"/>
                        </a:rPr>
                        <a:t>“,</a:t>
                      </a:r>
                      <a:r>
                        <a:rPr kumimoji="0" lang="ro-RO" sz="1800" b="0" i="0" u="none" strike="noStrike" kern="1200" baseline="0" dirty="0" smtClean="0">
                          <a:solidFill>
                            <a:schemeClr val="tx1"/>
                          </a:solidFill>
                          <a:latin typeface="+mn-lt"/>
                          <a:ea typeface="+mn-ea"/>
                          <a:cs typeface="+mn-cs"/>
                        </a:rPr>
                        <a:t> </a:t>
                      </a:r>
                      <a:r>
                        <a:rPr kumimoji="0" lang="en-US" sz="1800" b="0" i="0" u="none" strike="noStrike" kern="1200" baseline="0" dirty="0" err="1" smtClean="0">
                          <a:solidFill>
                            <a:schemeClr val="tx1"/>
                          </a:solidFill>
                          <a:latin typeface="+mn-lt"/>
                          <a:ea typeface="+mn-ea"/>
                          <a:cs typeface="+mn-cs"/>
                        </a:rPr>
                        <a:t>proaspete</a:t>
                      </a:r>
                      <a:r>
                        <a:rPr lang="fr-FR" sz="1600" dirty="0" smtClean="0"/>
                        <a:t> </a:t>
                      </a:r>
                    </a:p>
                  </a:txBody>
                  <a:tcPr/>
                </a:tc>
              </a:tr>
              <a:tr h="387096">
                <a:tc>
                  <a:txBody>
                    <a:bodyPr/>
                    <a:lstStyle/>
                    <a:p>
                      <a:r>
                        <a:rPr lang="en-US" sz="1600" dirty="0" smtClean="0"/>
                        <a:t>08092900</a:t>
                      </a:r>
                      <a:endParaRPr lang="ru-RU"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err="1" smtClean="0">
                          <a:solidFill>
                            <a:schemeClr val="tx1"/>
                          </a:solidFill>
                          <a:latin typeface="+mn-lt"/>
                          <a:ea typeface="+mn-ea"/>
                          <a:cs typeface="+mn-cs"/>
                        </a:rPr>
                        <a:t>Cireșe</a:t>
                      </a:r>
                      <a:r>
                        <a:rPr kumimoji="0" lang="en-US" sz="1800" b="0" i="0" u="none" strike="noStrike" kern="1200" baseline="0" dirty="0" smtClean="0">
                          <a:solidFill>
                            <a:schemeClr val="tx1"/>
                          </a:solidFill>
                          <a:latin typeface="+mn-lt"/>
                          <a:ea typeface="+mn-ea"/>
                          <a:cs typeface="+mn-cs"/>
                        </a:rPr>
                        <a:t> (excl. </a:t>
                      </a:r>
                      <a:r>
                        <a:rPr kumimoji="0" lang="en-US" sz="1800" b="0" i="0" u="none" strike="noStrike" kern="1200" baseline="0" dirty="0" err="1" smtClean="0">
                          <a:solidFill>
                            <a:schemeClr val="tx1"/>
                          </a:solidFill>
                          <a:latin typeface="+mn-lt"/>
                          <a:ea typeface="+mn-ea"/>
                          <a:cs typeface="+mn-cs"/>
                        </a:rPr>
                        <a:t>vișine</a:t>
                      </a:r>
                      <a:r>
                        <a:rPr kumimoji="0" lang="en-US" sz="1800" b="0" i="0" u="none" strike="noStrike" kern="1200" baseline="0" dirty="0" smtClean="0">
                          <a:solidFill>
                            <a:schemeClr val="tx1"/>
                          </a:solidFill>
                          <a:latin typeface="+mn-lt"/>
                          <a:ea typeface="+mn-ea"/>
                          <a:cs typeface="+mn-cs"/>
                        </a:rPr>
                        <a:t>),</a:t>
                      </a:r>
                      <a:r>
                        <a:rPr kumimoji="0" lang="en-US" sz="1800" b="0" i="0" u="none" strike="noStrike" kern="1200" baseline="0" dirty="0" err="1" smtClean="0">
                          <a:solidFill>
                            <a:schemeClr val="tx1"/>
                          </a:solidFill>
                          <a:latin typeface="+mn-lt"/>
                          <a:ea typeface="+mn-ea"/>
                          <a:cs typeface="+mn-cs"/>
                        </a:rPr>
                        <a:t>proaspete</a:t>
                      </a:r>
                      <a:endParaRPr lang="ru-RU" sz="1600" dirty="0" smtClean="0"/>
                    </a:p>
                  </a:txBody>
                  <a:tcPr/>
                </a:tc>
              </a:tr>
              <a:tr h="387096">
                <a:tc>
                  <a:txBody>
                    <a:bodyPr/>
                    <a:lstStyle/>
                    <a:p>
                      <a:r>
                        <a:rPr lang="en-US" sz="1600" dirty="0" smtClean="0"/>
                        <a:t>08093010</a:t>
                      </a:r>
                      <a:endParaRPr lang="ru-RU"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err="1" smtClean="0">
                          <a:solidFill>
                            <a:schemeClr val="tx1"/>
                          </a:solidFill>
                          <a:latin typeface="+mn-lt"/>
                          <a:ea typeface="+mn-ea"/>
                          <a:cs typeface="+mn-cs"/>
                        </a:rPr>
                        <a:t>Nectarine,proaspete</a:t>
                      </a:r>
                      <a:endParaRPr lang="en-US" sz="1600" dirty="0" smtClean="0"/>
                    </a:p>
                  </a:txBody>
                  <a:tcPr/>
                </a:tc>
              </a:tr>
              <a:tr h="38709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dirty="0" smtClean="0"/>
                        <a:t>08093090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err="1" smtClean="0">
                          <a:solidFill>
                            <a:schemeClr val="tx1"/>
                          </a:solidFill>
                          <a:latin typeface="+mn-lt"/>
                          <a:ea typeface="+mn-ea"/>
                          <a:cs typeface="+mn-cs"/>
                        </a:rPr>
                        <a:t>Piersici</a:t>
                      </a:r>
                      <a:r>
                        <a:rPr kumimoji="0" lang="ro-RO" sz="1800" b="0" i="0" u="none" strike="noStrike" kern="1200" baseline="0" dirty="0" smtClean="0">
                          <a:solidFill>
                            <a:schemeClr val="tx1"/>
                          </a:solidFill>
                          <a:latin typeface="+mn-lt"/>
                          <a:ea typeface="+mn-ea"/>
                          <a:cs typeface="+mn-cs"/>
                        </a:rPr>
                        <a:t> </a:t>
                      </a:r>
                      <a:r>
                        <a:rPr kumimoji="0" lang="en-US" sz="1800" b="0" i="0" u="none" strike="noStrike" kern="1200" baseline="0" dirty="0" smtClean="0">
                          <a:solidFill>
                            <a:schemeClr val="tx1"/>
                          </a:solidFill>
                          <a:latin typeface="+mn-lt"/>
                          <a:ea typeface="+mn-ea"/>
                          <a:cs typeface="+mn-cs"/>
                        </a:rPr>
                        <a:t>(</a:t>
                      </a:r>
                      <a:r>
                        <a:rPr kumimoji="0" lang="en-US" sz="1800" b="0" i="0" u="none" strike="noStrike" kern="1200" baseline="0" dirty="0" err="1" smtClean="0">
                          <a:solidFill>
                            <a:schemeClr val="tx1"/>
                          </a:solidFill>
                          <a:latin typeface="+mn-lt"/>
                          <a:ea typeface="+mn-ea"/>
                          <a:cs typeface="+mn-cs"/>
                        </a:rPr>
                        <a:t>excl.nectarine</a:t>
                      </a:r>
                      <a:r>
                        <a:rPr kumimoji="0" lang="en-US" sz="1800" b="0" i="0" u="none" strike="noStrike" kern="1200" baseline="0" dirty="0" smtClean="0">
                          <a:solidFill>
                            <a:schemeClr val="tx1"/>
                          </a:solidFill>
                          <a:latin typeface="+mn-lt"/>
                          <a:ea typeface="+mn-ea"/>
                          <a:cs typeface="+mn-cs"/>
                        </a:rPr>
                        <a:t>),</a:t>
                      </a:r>
                      <a:r>
                        <a:rPr kumimoji="0" lang="ro-RO" sz="1800" b="0" i="0" u="none" strike="noStrike" kern="1200" baseline="0" dirty="0" smtClean="0">
                          <a:solidFill>
                            <a:schemeClr val="tx1"/>
                          </a:solidFill>
                          <a:latin typeface="+mn-lt"/>
                          <a:ea typeface="+mn-ea"/>
                          <a:cs typeface="+mn-cs"/>
                        </a:rPr>
                        <a:t> </a:t>
                      </a:r>
                      <a:r>
                        <a:rPr kumimoji="0" lang="en-US" sz="1800" b="0" i="0" u="none" strike="noStrike" kern="1200" baseline="0" dirty="0" err="1" smtClean="0">
                          <a:solidFill>
                            <a:schemeClr val="tx1"/>
                          </a:solidFill>
                          <a:latin typeface="+mn-lt"/>
                          <a:ea typeface="+mn-ea"/>
                          <a:cs typeface="+mn-cs"/>
                        </a:rPr>
                        <a:t>proaspeți</a:t>
                      </a:r>
                      <a:endParaRPr lang="en-US" sz="1600" dirty="0" smtClean="0"/>
                    </a:p>
                  </a:txBody>
                  <a:tcPr/>
                </a:tc>
              </a:tr>
              <a:tr h="6774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dirty="0" smtClean="0"/>
                        <a:t>22043092</a:t>
                      </a:r>
                    </a:p>
                  </a:txBody>
                  <a:tcPr/>
                </a:tc>
                <a:tc>
                  <a:txBody>
                    <a:bodyPr/>
                    <a:lstStyle/>
                    <a:p>
                      <a:r>
                        <a:rPr kumimoji="0" lang="en-US" sz="1800" b="0" i="0" u="none" strike="noStrike" kern="1200" baseline="0" dirty="0" smtClean="0">
                          <a:solidFill>
                            <a:schemeClr val="tx1"/>
                          </a:solidFill>
                          <a:latin typeface="+mn-lt"/>
                          <a:ea typeface="+mn-ea"/>
                          <a:cs typeface="+mn-cs"/>
                        </a:rPr>
                        <a:t>Must de </a:t>
                      </a:r>
                      <a:r>
                        <a:rPr kumimoji="0" lang="en-US" sz="1800" b="0" i="0" u="none" strike="noStrike" kern="1200" baseline="0" dirty="0" err="1" smtClean="0">
                          <a:solidFill>
                            <a:schemeClr val="tx1"/>
                          </a:solidFill>
                          <a:latin typeface="+mn-lt"/>
                          <a:ea typeface="+mn-ea"/>
                          <a:cs typeface="+mn-cs"/>
                        </a:rPr>
                        <a:t>struguri</a:t>
                      </a:r>
                      <a:r>
                        <a:rPr kumimoji="0" lang="en-US" sz="1800" b="0" i="0" u="none" strike="noStrike" kern="1200" baseline="0" dirty="0" smtClean="0">
                          <a:solidFill>
                            <a:schemeClr val="tx1"/>
                          </a:solidFill>
                          <a:latin typeface="+mn-lt"/>
                          <a:ea typeface="+mn-ea"/>
                          <a:cs typeface="+mn-cs"/>
                        </a:rPr>
                        <a:t>, </a:t>
                      </a:r>
                      <a:r>
                        <a:rPr kumimoji="0" lang="en-US" sz="1800" b="0" i="0" u="none" strike="noStrike" kern="1200" baseline="0" dirty="0" err="1" smtClean="0">
                          <a:solidFill>
                            <a:schemeClr val="tx1"/>
                          </a:solidFill>
                          <a:latin typeface="+mn-lt"/>
                          <a:ea typeface="+mn-ea"/>
                          <a:cs typeface="+mn-cs"/>
                        </a:rPr>
                        <a:t>nefermentat</a:t>
                      </a:r>
                      <a:r>
                        <a:rPr kumimoji="0" lang="en-US" sz="1800" b="0" i="0" u="none" strike="noStrike" kern="1200" baseline="0" dirty="0" smtClean="0">
                          <a:solidFill>
                            <a:schemeClr val="tx1"/>
                          </a:solidFill>
                          <a:latin typeface="+mn-lt"/>
                          <a:ea typeface="+mn-ea"/>
                          <a:cs typeface="+mn-cs"/>
                        </a:rPr>
                        <a:t>, </a:t>
                      </a:r>
                      <a:r>
                        <a:rPr kumimoji="0" lang="en-US" sz="1800" b="0" i="0" u="none" strike="noStrike" kern="1200" baseline="0" dirty="0" err="1" smtClean="0">
                          <a:solidFill>
                            <a:schemeClr val="tx1"/>
                          </a:solidFill>
                          <a:latin typeface="+mn-lt"/>
                          <a:ea typeface="+mn-ea"/>
                          <a:cs typeface="+mn-cs"/>
                        </a:rPr>
                        <a:t>concentrat</a:t>
                      </a:r>
                      <a:r>
                        <a:rPr kumimoji="0" lang="ro-RO" sz="1800" b="0" i="0" u="none" strike="noStrike" kern="1200" baseline="0" dirty="0" smtClean="0">
                          <a:solidFill>
                            <a:schemeClr val="tx1"/>
                          </a:solidFill>
                          <a:latin typeface="+mn-lt"/>
                          <a:ea typeface="+mn-ea"/>
                          <a:cs typeface="+mn-cs"/>
                        </a:rPr>
                        <a:t> </a:t>
                      </a:r>
                      <a:r>
                        <a:rPr kumimoji="0" lang="en-US" sz="1800" b="0" i="0" u="none" strike="noStrike" kern="1200" baseline="0" dirty="0" smtClean="0">
                          <a:solidFill>
                            <a:schemeClr val="tx1"/>
                          </a:solidFill>
                          <a:latin typeface="+mn-lt"/>
                          <a:ea typeface="+mn-ea"/>
                          <a:cs typeface="+mn-cs"/>
                        </a:rPr>
                        <a:t>(</a:t>
                      </a:r>
                      <a:r>
                        <a:rPr kumimoji="0" lang="en-US" sz="1800" b="0" i="0" u="none" strike="noStrike" kern="1200" baseline="0" dirty="0" err="1" smtClean="0">
                          <a:solidFill>
                            <a:schemeClr val="tx1"/>
                          </a:solidFill>
                          <a:latin typeface="+mn-lt"/>
                          <a:ea typeface="+mn-ea"/>
                          <a:cs typeface="+mn-cs"/>
                        </a:rPr>
                        <a:t>excl.must</a:t>
                      </a:r>
                      <a:r>
                        <a:rPr kumimoji="0" lang="en-US" sz="1800" b="0" i="0" u="none" strike="noStrike" kern="1200" baseline="0" dirty="0" smtClean="0">
                          <a:solidFill>
                            <a:schemeClr val="tx1"/>
                          </a:solidFill>
                          <a:latin typeface="+mn-lt"/>
                          <a:ea typeface="+mn-ea"/>
                          <a:cs typeface="+mn-cs"/>
                        </a:rPr>
                        <a:t> de </a:t>
                      </a:r>
                      <a:r>
                        <a:rPr kumimoji="0" lang="en-US" sz="1800" b="0" i="0" u="none" strike="noStrike" kern="1200" baseline="0" dirty="0" err="1" smtClean="0">
                          <a:solidFill>
                            <a:schemeClr val="tx1"/>
                          </a:solidFill>
                          <a:latin typeface="+mn-lt"/>
                          <a:ea typeface="+mn-ea"/>
                          <a:cs typeface="+mn-cs"/>
                        </a:rPr>
                        <a:t>struguri</a:t>
                      </a:r>
                      <a:r>
                        <a:rPr kumimoji="0" lang="en-US" sz="1800" b="0" i="0" u="none" strike="noStrike" kern="1200" baseline="0" dirty="0" smtClean="0">
                          <a:solidFill>
                            <a:schemeClr val="tx1"/>
                          </a:solidFill>
                          <a:latin typeface="+mn-lt"/>
                          <a:ea typeface="+mn-ea"/>
                          <a:cs typeface="+mn-cs"/>
                        </a:rPr>
                        <a:t> </a:t>
                      </a:r>
                      <a:r>
                        <a:rPr kumimoji="0" lang="en-US" sz="1800" b="0" i="0" u="none" strike="noStrike" kern="1200" baseline="0" dirty="0" err="1" smtClean="0">
                          <a:solidFill>
                            <a:schemeClr val="tx1"/>
                          </a:solidFill>
                          <a:latin typeface="+mn-lt"/>
                          <a:ea typeface="+mn-ea"/>
                          <a:cs typeface="+mn-cs"/>
                        </a:rPr>
                        <a:t>fermentarea</a:t>
                      </a:r>
                      <a:r>
                        <a:rPr kumimoji="0" lang="ro-RO" sz="1800" b="0" i="0" u="none" strike="noStrike" kern="1200" baseline="0" dirty="0" smtClean="0">
                          <a:solidFill>
                            <a:schemeClr val="tx1"/>
                          </a:solidFill>
                          <a:latin typeface="+mn-lt"/>
                          <a:ea typeface="+mn-ea"/>
                          <a:cs typeface="+mn-cs"/>
                        </a:rPr>
                        <a:t> </a:t>
                      </a:r>
                      <a:r>
                        <a:rPr kumimoji="0" lang="it-IT" sz="1800" b="0" i="0" u="none" strike="noStrike" kern="1200" baseline="0" dirty="0" smtClean="0">
                          <a:solidFill>
                            <a:schemeClr val="tx1"/>
                          </a:solidFill>
                          <a:latin typeface="+mn-lt"/>
                          <a:ea typeface="+mn-ea"/>
                          <a:cs typeface="+mn-cs"/>
                        </a:rPr>
                        <a:t>căruia a fost stopată prin adăgare de alcool)</a:t>
                      </a:r>
                      <a:endParaRPr lang="en-US" sz="1600" dirty="0" smtClean="0"/>
                    </a:p>
                  </a:txBody>
                  <a:tcPr/>
                </a:tc>
              </a:tr>
              <a:tr h="6774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dirty="0" smtClean="0"/>
                        <a:t>22043094</a:t>
                      </a:r>
                    </a:p>
                  </a:txBody>
                  <a:tcPr/>
                </a:tc>
                <a:tc>
                  <a:txBody>
                    <a:bodyPr/>
                    <a:lstStyle/>
                    <a:p>
                      <a:r>
                        <a:rPr kumimoji="0" lang="it-IT" sz="1800" b="0" i="0" u="none" strike="noStrike" kern="1200" baseline="0" dirty="0" smtClean="0">
                          <a:solidFill>
                            <a:schemeClr val="tx1"/>
                          </a:solidFill>
                          <a:latin typeface="+mn-lt"/>
                          <a:ea typeface="+mn-ea"/>
                          <a:cs typeface="+mn-cs"/>
                        </a:rPr>
                        <a:t>Must de struguri, nefermentat, fără concentrat,</a:t>
                      </a:r>
                      <a:r>
                        <a:rPr kumimoji="0" lang="en-US" sz="1800" b="0" i="0" u="none" strike="noStrike" kern="1200" baseline="0" dirty="0" smtClean="0">
                          <a:solidFill>
                            <a:schemeClr val="tx1"/>
                          </a:solidFill>
                          <a:latin typeface="+mn-lt"/>
                          <a:ea typeface="+mn-ea"/>
                          <a:cs typeface="+mn-cs"/>
                        </a:rPr>
                        <a:t> (</a:t>
                      </a:r>
                      <a:r>
                        <a:rPr kumimoji="0" lang="en-US" sz="1800" b="0" i="0" u="none" strike="noStrike" kern="1200" baseline="0" dirty="0" err="1" smtClean="0">
                          <a:solidFill>
                            <a:schemeClr val="tx1"/>
                          </a:solidFill>
                          <a:latin typeface="+mn-lt"/>
                          <a:ea typeface="+mn-ea"/>
                          <a:cs typeface="+mn-cs"/>
                        </a:rPr>
                        <a:t>excl.must</a:t>
                      </a:r>
                      <a:r>
                        <a:rPr kumimoji="0" lang="en-US" sz="1800" b="0" i="0" u="none" strike="noStrike" kern="1200" baseline="0" dirty="0" smtClean="0">
                          <a:solidFill>
                            <a:schemeClr val="tx1"/>
                          </a:solidFill>
                          <a:latin typeface="+mn-lt"/>
                          <a:ea typeface="+mn-ea"/>
                          <a:cs typeface="+mn-cs"/>
                        </a:rPr>
                        <a:t> de</a:t>
                      </a:r>
                    </a:p>
                    <a:p>
                      <a:r>
                        <a:rPr kumimoji="0" lang="it-IT" sz="1800" b="0" i="0" u="none" strike="noStrike" kern="1200" baseline="0" dirty="0" smtClean="0">
                          <a:solidFill>
                            <a:schemeClr val="tx1"/>
                          </a:solidFill>
                          <a:latin typeface="+mn-lt"/>
                          <a:ea typeface="+mn-ea"/>
                          <a:cs typeface="+mn-cs"/>
                        </a:rPr>
                        <a:t>struguri fermentarea căruia a fost stopată prin adăgare de alcool)</a:t>
                      </a:r>
                      <a:endParaRPr lang="en-US" sz="1600" dirty="0" smtClean="0"/>
                    </a:p>
                  </a:txBody>
                  <a:tcPr/>
                </a:tc>
              </a:tr>
            </a:tbl>
          </a:graphicData>
        </a:graphic>
      </p:graphicFrame>
    </p:spTree>
    <p:extLst>
      <p:ext uri="{BB962C8B-B14F-4D97-AF65-F5344CB8AC3E}">
        <p14:creationId xmlns:p14="http://schemas.microsoft.com/office/powerpoint/2010/main" val="30640917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332656"/>
            <a:ext cx="8229600" cy="851942"/>
          </a:xfrm>
        </p:spPr>
        <p:txBody>
          <a:bodyPr/>
          <a:lstStyle/>
          <a:p>
            <a:pPr algn="ctr"/>
            <a:r>
              <a:rPr lang="ro-RO" sz="2000" b="1" dirty="0" smtClean="0">
                <a:effectLst>
                  <a:outerShdw blurRad="38100" dist="38100" dir="2700000" algn="tl">
                    <a:srgbClr val="000000">
                      <a:alpha val="43137"/>
                    </a:srgbClr>
                  </a:outerShdw>
                </a:effectLst>
                <a:latin typeface="+mn-lt"/>
              </a:rPr>
              <a:t>P</a:t>
            </a:r>
            <a:r>
              <a:rPr lang="it-IT" sz="2000" b="1" dirty="0" smtClean="0">
                <a:effectLst>
                  <a:outerShdw blurRad="38100" dist="38100" dir="2700000" algn="tl">
                    <a:srgbClr val="000000">
                      <a:alpha val="43137"/>
                    </a:srgbClr>
                  </a:outerShdw>
                </a:effectLst>
                <a:latin typeface="+mn-lt"/>
              </a:rPr>
              <a:t>roduse supuse unui mechanism </a:t>
            </a:r>
            <a:r>
              <a:rPr lang="it-IT" sz="2000" b="1" dirty="0">
                <a:effectLst>
                  <a:outerShdw blurRad="38100" dist="38100" dir="2700000" algn="tl">
                    <a:srgbClr val="000000">
                      <a:alpha val="43137"/>
                    </a:srgbClr>
                  </a:outerShdw>
                </a:effectLst>
                <a:latin typeface="+mn-lt"/>
              </a:rPr>
              <a:t>a</a:t>
            </a:r>
            <a:r>
              <a:rPr lang="it-IT" sz="2000" b="1" dirty="0" smtClean="0">
                <a:effectLst>
                  <a:outerShdw blurRad="38100" dist="38100" dir="2700000" algn="tl">
                    <a:srgbClr val="000000">
                      <a:alpha val="43137"/>
                    </a:srgbClr>
                  </a:outerShdw>
                </a:effectLst>
                <a:latin typeface="+mn-lt"/>
              </a:rPr>
              <a:t>nti-</a:t>
            </a:r>
            <a:r>
              <a:rPr lang="en-US" sz="2000" b="1" dirty="0" err="1" smtClean="0">
                <a:effectLst>
                  <a:outerShdw blurRad="38100" dist="38100" dir="2700000" algn="tl">
                    <a:srgbClr val="000000">
                      <a:alpha val="43137"/>
                    </a:srgbClr>
                  </a:outerShdw>
                </a:effectLst>
                <a:latin typeface="+mn-lt"/>
              </a:rPr>
              <a:t>c</a:t>
            </a:r>
            <a:r>
              <a:rPr lang="ro-RO" sz="2000" b="1" dirty="0" err="1" smtClean="0">
                <a:effectLst>
                  <a:outerShdw blurRad="38100" dist="38100" dir="2700000" algn="tl">
                    <a:srgbClr val="000000">
                      <a:alpha val="43137"/>
                    </a:srgbClr>
                  </a:outerShdw>
                </a:effectLst>
                <a:latin typeface="+mn-lt"/>
              </a:rPr>
              <a:t>ircumvenţie</a:t>
            </a:r>
            <a:r>
              <a:rPr lang="it-IT" sz="2000" b="1" dirty="0" smtClean="0">
                <a:effectLst>
                  <a:outerShdw blurRad="38100" dist="38100" dir="2700000" algn="tl">
                    <a:srgbClr val="000000">
                      <a:alpha val="43137"/>
                    </a:srgbClr>
                  </a:outerShdw>
                </a:effectLst>
                <a:latin typeface="+mn-lt"/>
              </a:rPr>
              <a:t> </a:t>
            </a:r>
            <a:r>
              <a:rPr lang="ro-RO" sz="2000" b="1" dirty="0" smtClean="0">
                <a:effectLst>
                  <a:outerShdw blurRad="38100" dist="38100" dir="2700000" algn="tl">
                    <a:srgbClr val="000000">
                      <a:alpha val="43137"/>
                    </a:srgbClr>
                  </a:outerShdw>
                </a:effectLst>
                <a:latin typeface="+mn-lt"/>
              </a:rPr>
              <a:t>la export din RM în UE </a:t>
            </a:r>
            <a:r>
              <a:rPr lang="it-IT" sz="2000" b="1" dirty="0" smtClean="0">
                <a:effectLst>
                  <a:outerShdw blurRad="38100" dist="38100" dir="2700000" algn="tl">
                    <a:srgbClr val="000000">
                      <a:alpha val="43137"/>
                    </a:srgbClr>
                  </a:outerShdw>
                </a:effectLst>
                <a:latin typeface="+mn-lt"/>
              </a:rPr>
              <a:t>(</a:t>
            </a:r>
            <a:r>
              <a:rPr lang="ro-RO" sz="2000" b="1" dirty="0" smtClean="0">
                <a:effectLst>
                  <a:outerShdw blurRad="38100" dist="38100" dir="2700000" algn="tl">
                    <a:srgbClr val="000000">
                      <a:alpha val="43137"/>
                    </a:srgbClr>
                  </a:outerShdw>
                </a:effectLst>
                <a:latin typeface="+mn-lt"/>
              </a:rPr>
              <a:t>cote flotante spre UE</a:t>
            </a:r>
            <a:r>
              <a:rPr lang="it-IT" sz="2000" b="1" dirty="0" smtClean="0">
                <a:effectLst>
                  <a:outerShdw blurRad="38100" dist="38100" dir="2700000" algn="tl">
                    <a:srgbClr val="000000">
                      <a:alpha val="43137"/>
                    </a:srgbClr>
                  </a:outerShdw>
                </a:effectLst>
                <a:latin typeface="+mn-lt"/>
              </a:rPr>
              <a:t>)</a:t>
            </a:r>
            <a:endParaRPr lang="ru-RU" sz="2000" b="1" dirty="0">
              <a:effectLst>
                <a:outerShdw blurRad="38100" dist="38100" dir="2700000" algn="tl">
                  <a:srgbClr val="000000">
                    <a:alpha val="43137"/>
                  </a:srgbClr>
                </a:outerShdw>
              </a:effectLst>
              <a:latin typeface="+mn-lt"/>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1163003612"/>
              </p:ext>
            </p:extLst>
          </p:nvPr>
        </p:nvGraphicFramePr>
        <p:xfrm>
          <a:off x="467544" y="1484784"/>
          <a:ext cx="8291264" cy="51278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670430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548680"/>
            <a:ext cx="8229600" cy="651098"/>
          </a:xfrm>
        </p:spPr>
        <p:txBody>
          <a:bodyPr/>
          <a:lstStyle/>
          <a:p>
            <a:pPr algn="ctr"/>
            <a:r>
              <a:rPr lang="en-US" dirty="0"/>
              <a:t/>
            </a:r>
            <a:br>
              <a:rPr lang="en-US" dirty="0"/>
            </a:br>
            <a:r>
              <a:rPr lang="ro-RO" sz="2000" b="1" dirty="0" smtClean="0">
                <a:effectLst>
                  <a:outerShdw blurRad="38100" dist="38100" dir="2700000" algn="tl">
                    <a:srgbClr val="000000">
                      <a:alpha val="43137"/>
                    </a:srgbClr>
                  </a:outerShdw>
                </a:effectLst>
                <a:latin typeface="+mn-lt"/>
              </a:rPr>
              <a:t>P</a:t>
            </a:r>
            <a:r>
              <a:rPr lang="it-IT" sz="2000" b="1" dirty="0" smtClean="0">
                <a:effectLst>
                  <a:outerShdw blurRad="38100" dist="38100" dir="2700000" algn="tl">
                    <a:srgbClr val="000000">
                      <a:alpha val="43137"/>
                    </a:srgbClr>
                  </a:outerShdw>
                </a:effectLst>
                <a:latin typeface="+mn-lt"/>
              </a:rPr>
              <a:t>roduse supuse unui mechanism anti-</a:t>
            </a:r>
            <a:r>
              <a:rPr lang="ro-RO" sz="2000" b="1" dirty="0" err="1" smtClean="0">
                <a:effectLst>
                  <a:outerShdw blurRad="38100" dist="38100" dir="2700000" algn="tl">
                    <a:srgbClr val="000000">
                      <a:alpha val="43137"/>
                    </a:srgbClr>
                  </a:outerShdw>
                </a:effectLst>
                <a:latin typeface="+mn-lt"/>
              </a:rPr>
              <a:t>circumvenţie</a:t>
            </a:r>
            <a:r>
              <a:rPr lang="it-IT" sz="2000" b="1" dirty="0" smtClean="0">
                <a:effectLst>
                  <a:outerShdw blurRad="38100" dist="38100" dir="2700000" algn="tl">
                    <a:srgbClr val="000000">
                      <a:alpha val="43137"/>
                    </a:srgbClr>
                  </a:outerShdw>
                </a:effectLst>
                <a:latin typeface="+mn-lt"/>
              </a:rPr>
              <a:t> </a:t>
            </a:r>
            <a:r>
              <a:rPr lang="ro-RO" sz="2000" b="1" dirty="0" smtClean="0">
                <a:effectLst>
                  <a:outerShdw blurRad="38100" dist="38100" dir="2700000" algn="tl">
                    <a:srgbClr val="000000">
                      <a:alpha val="43137"/>
                    </a:srgbClr>
                  </a:outerShdw>
                </a:effectLst>
                <a:latin typeface="+mn-lt"/>
              </a:rPr>
              <a:t>la export din RM în UE </a:t>
            </a:r>
            <a:r>
              <a:rPr lang="it-IT" sz="2000" b="1" dirty="0" smtClean="0">
                <a:effectLst>
                  <a:outerShdw blurRad="38100" dist="38100" dir="2700000" algn="tl">
                    <a:srgbClr val="000000">
                      <a:alpha val="43137"/>
                    </a:srgbClr>
                  </a:outerShdw>
                </a:effectLst>
                <a:latin typeface="+mn-lt"/>
              </a:rPr>
              <a:t>(</a:t>
            </a:r>
            <a:r>
              <a:rPr lang="ro-RO" sz="2000" b="1" dirty="0" smtClean="0">
                <a:effectLst>
                  <a:outerShdw blurRad="38100" dist="38100" dir="2700000" algn="tl">
                    <a:srgbClr val="000000">
                      <a:alpha val="43137"/>
                    </a:srgbClr>
                  </a:outerShdw>
                </a:effectLst>
                <a:latin typeface="+mn-lt"/>
              </a:rPr>
              <a:t>cote flotante spre UE</a:t>
            </a:r>
            <a:r>
              <a:rPr lang="it-IT" sz="2000" b="1" dirty="0" smtClean="0">
                <a:effectLst>
                  <a:outerShdw blurRad="38100" dist="38100" dir="2700000" algn="tl">
                    <a:srgbClr val="000000">
                      <a:alpha val="43137"/>
                    </a:srgbClr>
                  </a:outerShdw>
                </a:effectLst>
                <a:latin typeface="+mn-lt"/>
              </a:rPr>
              <a:t>)</a:t>
            </a:r>
            <a:endParaRPr lang="ru-RU" dirty="0">
              <a:effectLst>
                <a:outerShdw blurRad="38100" dist="38100" dir="2700000" algn="tl">
                  <a:srgbClr val="000000">
                    <a:alpha val="43137"/>
                  </a:srgbClr>
                </a:outerShdw>
              </a:effectLst>
              <a:latin typeface="+mn-lt"/>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1882506299"/>
              </p:ext>
            </p:extLst>
          </p:nvPr>
        </p:nvGraphicFramePr>
        <p:xfrm>
          <a:off x="251520" y="1340769"/>
          <a:ext cx="8568952" cy="518457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689032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Line 16"/>
          <p:cNvSpPr>
            <a:spLocks noChangeShapeType="1"/>
          </p:cNvSpPr>
          <p:nvPr/>
        </p:nvSpPr>
        <p:spPr bwMode="auto">
          <a:xfrm flipV="1">
            <a:off x="5782098" y="4605132"/>
            <a:ext cx="6350" cy="1884363"/>
          </a:xfrm>
          <a:prstGeom prst="line">
            <a:avLst/>
          </a:prstGeom>
          <a:noFill/>
          <a:ln w="19050">
            <a:solidFill>
              <a:srgbClr val="D7D8D9">
                <a:lumMod val="25000"/>
              </a:srgbClr>
            </a:solidFill>
            <a:prstDash val="sysDot"/>
            <a:round/>
            <a:headEnd/>
            <a:tailEnd/>
          </a:ln>
          <a:effectLst/>
        </p:spPr>
        <p:txBody>
          <a:bodyPr/>
          <a:lstStyle/>
          <a:p>
            <a:pPr fontAlgn="auto">
              <a:spcBef>
                <a:spcPts val="0"/>
              </a:spcBef>
              <a:spcAft>
                <a:spcPts val="0"/>
              </a:spcAft>
              <a:defRPr/>
            </a:pPr>
            <a:endParaRPr lang="en-US" kern="0" noProof="1">
              <a:solidFill>
                <a:sysClr val="windowText" lastClr="000000"/>
              </a:solidFill>
              <a:latin typeface="Arial" pitchFamily="34" charset="0"/>
              <a:ea typeface="ＭＳ Ｐゴシック" pitchFamily="-97" charset="-128"/>
            </a:endParaRPr>
          </a:p>
        </p:txBody>
      </p:sp>
      <p:sp>
        <p:nvSpPr>
          <p:cNvPr id="101" name="Line 12"/>
          <p:cNvSpPr>
            <a:spLocks noChangeShapeType="1"/>
          </p:cNvSpPr>
          <p:nvPr/>
        </p:nvSpPr>
        <p:spPr bwMode="auto">
          <a:xfrm flipV="1">
            <a:off x="6996113" y="1806574"/>
            <a:ext cx="0" cy="1584325"/>
          </a:xfrm>
          <a:prstGeom prst="line">
            <a:avLst/>
          </a:prstGeom>
          <a:noFill/>
          <a:ln w="19050">
            <a:solidFill>
              <a:srgbClr val="D7D8D9">
                <a:lumMod val="25000"/>
              </a:srgbClr>
            </a:solidFill>
            <a:prstDash val="sysDot"/>
            <a:round/>
            <a:headEnd/>
            <a:tailEnd/>
          </a:ln>
          <a:effectLst/>
        </p:spPr>
        <p:txBody>
          <a:bodyPr/>
          <a:lstStyle/>
          <a:p>
            <a:pPr fontAlgn="auto">
              <a:spcBef>
                <a:spcPts val="0"/>
              </a:spcBef>
              <a:spcAft>
                <a:spcPts val="0"/>
              </a:spcAft>
              <a:defRPr/>
            </a:pPr>
            <a:endParaRPr lang="en-US" kern="0" noProof="1">
              <a:solidFill>
                <a:sysClr val="windowText" lastClr="000000"/>
              </a:solidFill>
              <a:latin typeface="Arial" pitchFamily="34" charset="0"/>
              <a:ea typeface="ＭＳ Ｐゴシック" pitchFamily="-97" charset="-128"/>
            </a:endParaRPr>
          </a:p>
        </p:txBody>
      </p:sp>
      <p:sp>
        <p:nvSpPr>
          <p:cNvPr id="105" name="Line 12"/>
          <p:cNvSpPr>
            <a:spLocks noChangeShapeType="1"/>
          </p:cNvSpPr>
          <p:nvPr/>
        </p:nvSpPr>
        <p:spPr bwMode="auto">
          <a:xfrm flipV="1">
            <a:off x="4114800" y="1806575"/>
            <a:ext cx="0" cy="1584325"/>
          </a:xfrm>
          <a:prstGeom prst="line">
            <a:avLst/>
          </a:prstGeom>
          <a:noFill/>
          <a:ln w="19050">
            <a:solidFill>
              <a:srgbClr val="D7D8D9">
                <a:lumMod val="25000"/>
              </a:srgbClr>
            </a:solidFill>
            <a:prstDash val="sysDot"/>
            <a:round/>
            <a:headEnd/>
            <a:tailEnd/>
          </a:ln>
          <a:effectLst/>
        </p:spPr>
        <p:txBody>
          <a:bodyPr/>
          <a:lstStyle/>
          <a:p>
            <a:pPr fontAlgn="auto">
              <a:spcBef>
                <a:spcPts val="0"/>
              </a:spcBef>
              <a:spcAft>
                <a:spcPts val="0"/>
              </a:spcAft>
              <a:defRPr/>
            </a:pPr>
            <a:endParaRPr lang="en-US" kern="0" noProof="1">
              <a:solidFill>
                <a:sysClr val="windowText" lastClr="000000"/>
              </a:solidFill>
              <a:latin typeface="Arial" pitchFamily="34" charset="0"/>
              <a:ea typeface="ＭＳ Ｐゴシック" pitchFamily="-97" charset="-128"/>
            </a:endParaRPr>
          </a:p>
        </p:txBody>
      </p:sp>
      <p:sp>
        <p:nvSpPr>
          <p:cNvPr id="109" name="Line 12"/>
          <p:cNvSpPr>
            <a:spLocks noChangeShapeType="1"/>
          </p:cNvSpPr>
          <p:nvPr/>
        </p:nvSpPr>
        <p:spPr bwMode="auto">
          <a:xfrm flipV="1">
            <a:off x="737632" y="1805781"/>
            <a:ext cx="0" cy="1843087"/>
          </a:xfrm>
          <a:prstGeom prst="line">
            <a:avLst/>
          </a:prstGeom>
          <a:noFill/>
          <a:ln w="19050">
            <a:solidFill>
              <a:srgbClr val="D7D8D9">
                <a:lumMod val="25000"/>
              </a:srgbClr>
            </a:solidFill>
            <a:prstDash val="sysDot"/>
            <a:round/>
            <a:headEnd/>
            <a:tailEnd/>
          </a:ln>
          <a:effectLst/>
        </p:spPr>
        <p:txBody>
          <a:bodyPr/>
          <a:lstStyle/>
          <a:p>
            <a:pPr fontAlgn="auto">
              <a:spcBef>
                <a:spcPts val="0"/>
              </a:spcBef>
              <a:spcAft>
                <a:spcPts val="0"/>
              </a:spcAft>
              <a:defRPr/>
            </a:pPr>
            <a:endParaRPr lang="en-US" kern="0" noProof="1">
              <a:solidFill>
                <a:sysClr val="windowText" lastClr="000000"/>
              </a:solidFill>
              <a:latin typeface="Arial" pitchFamily="34" charset="0"/>
              <a:ea typeface="ＭＳ Ｐゴシック" pitchFamily="-97" charset="-128"/>
            </a:endParaRPr>
          </a:p>
        </p:txBody>
      </p:sp>
      <p:sp>
        <p:nvSpPr>
          <p:cNvPr id="112" name="Line 16"/>
          <p:cNvSpPr>
            <a:spLocks noChangeShapeType="1"/>
          </p:cNvSpPr>
          <p:nvPr/>
        </p:nvSpPr>
        <p:spPr bwMode="auto">
          <a:xfrm flipV="1">
            <a:off x="2546350" y="4903582"/>
            <a:ext cx="6350" cy="1585913"/>
          </a:xfrm>
          <a:prstGeom prst="line">
            <a:avLst/>
          </a:prstGeom>
          <a:noFill/>
          <a:ln w="19050">
            <a:solidFill>
              <a:srgbClr val="D7D8D9">
                <a:lumMod val="25000"/>
              </a:srgbClr>
            </a:solidFill>
            <a:prstDash val="sysDot"/>
            <a:round/>
            <a:headEnd/>
            <a:tailEnd/>
          </a:ln>
          <a:effectLst/>
        </p:spPr>
        <p:txBody>
          <a:bodyPr/>
          <a:lstStyle/>
          <a:p>
            <a:pPr fontAlgn="auto">
              <a:spcBef>
                <a:spcPts val="0"/>
              </a:spcBef>
              <a:spcAft>
                <a:spcPts val="0"/>
              </a:spcAft>
              <a:defRPr/>
            </a:pPr>
            <a:endParaRPr lang="en-US" kern="0" noProof="1">
              <a:solidFill>
                <a:sysClr val="windowText" lastClr="000000"/>
              </a:solidFill>
              <a:latin typeface="Arial" pitchFamily="34" charset="0"/>
              <a:ea typeface="ＭＳ Ｐゴシック" pitchFamily="-97" charset="-128"/>
            </a:endParaRPr>
          </a:p>
        </p:txBody>
      </p:sp>
      <p:grpSp>
        <p:nvGrpSpPr>
          <p:cNvPr id="20488" name="Gruppe 76"/>
          <p:cNvGrpSpPr>
            <a:grpSpLocks/>
          </p:cNvGrpSpPr>
          <p:nvPr/>
        </p:nvGrpSpPr>
        <p:grpSpPr bwMode="auto">
          <a:xfrm>
            <a:off x="210137" y="3442954"/>
            <a:ext cx="8714680" cy="1715562"/>
            <a:chOff x="478807" y="3859777"/>
            <a:chExt cx="8249946" cy="1367543"/>
          </a:xfrm>
        </p:grpSpPr>
        <p:grpSp>
          <p:nvGrpSpPr>
            <p:cNvPr id="20504" name="Gruppe 74"/>
            <p:cNvGrpSpPr>
              <a:grpSpLocks/>
            </p:cNvGrpSpPr>
            <p:nvPr/>
          </p:nvGrpSpPr>
          <p:grpSpPr bwMode="auto">
            <a:xfrm>
              <a:off x="478807" y="3859777"/>
              <a:ext cx="8249946" cy="1173993"/>
              <a:chOff x="478807" y="3859777"/>
              <a:chExt cx="8249946" cy="1173993"/>
            </a:xfrm>
          </p:grpSpPr>
          <p:sp>
            <p:nvSpPr>
              <p:cNvPr id="20506" name="Vinkel 118"/>
              <p:cNvSpPr>
                <a:spLocks noChangeArrowheads="1"/>
              </p:cNvSpPr>
              <p:nvPr/>
            </p:nvSpPr>
            <p:spPr bwMode="auto">
              <a:xfrm>
                <a:off x="3617788" y="3859777"/>
                <a:ext cx="2048197" cy="1156541"/>
              </a:xfrm>
              <a:prstGeom prst="chevron">
                <a:avLst>
                  <a:gd name="adj" fmla="val 49997"/>
                </a:avLst>
              </a:prstGeom>
              <a:gradFill rotWithShape="1">
                <a:gsLst>
                  <a:gs pos="0">
                    <a:srgbClr val="1F88C8"/>
                  </a:gs>
                  <a:gs pos="100000">
                    <a:srgbClr val="41A7C3"/>
                  </a:gs>
                </a:gsLst>
                <a:lin ang="5400000"/>
              </a:gradFill>
              <a:ln w="9525">
                <a:solidFill>
                  <a:srgbClr val="34A8CC"/>
                </a:solidFill>
                <a:miter lim="800000"/>
                <a:headEnd/>
                <a:tailEnd/>
              </a:ln>
            </p:spPr>
            <p:txBody>
              <a:bodyPr anchor="ctr"/>
              <a:lstStyle/>
              <a:p>
                <a:pPr algn="ctr"/>
                <a:endParaRPr lang="ru-RU" sz="1600" noProof="1">
                  <a:solidFill>
                    <a:srgbClr val="FFFFFF"/>
                  </a:solidFill>
                  <a:latin typeface="Calibri" pitchFamily="34" charset="0"/>
                </a:endParaRPr>
              </a:p>
            </p:txBody>
          </p:sp>
          <p:sp>
            <p:nvSpPr>
              <p:cNvPr id="20507" name="Pentagon 119"/>
              <p:cNvSpPr>
                <a:spLocks noChangeArrowheads="1"/>
              </p:cNvSpPr>
              <p:nvPr/>
            </p:nvSpPr>
            <p:spPr bwMode="auto">
              <a:xfrm>
                <a:off x="478807" y="3878815"/>
                <a:ext cx="2124409" cy="1154955"/>
              </a:xfrm>
              <a:prstGeom prst="homePlate">
                <a:avLst>
                  <a:gd name="adj" fmla="val 50004"/>
                </a:avLst>
              </a:prstGeom>
              <a:gradFill rotWithShape="1">
                <a:gsLst>
                  <a:gs pos="0">
                    <a:srgbClr val="10253F"/>
                  </a:gs>
                  <a:gs pos="59000">
                    <a:srgbClr val="254061"/>
                  </a:gs>
                  <a:gs pos="100000">
                    <a:srgbClr val="254061"/>
                  </a:gs>
                </a:gsLst>
                <a:lin ang="5400000"/>
              </a:gra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lang="ru-RU" sz="1600" noProof="1">
                  <a:solidFill>
                    <a:srgbClr val="FFFFFF"/>
                  </a:solidFill>
                  <a:latin typeface="Calibri" pitchFamily="34" charset="0"/>
                </a:endParaRPr>
              </a:p>
            </p:txBody>
          </p:sp>
          <p:sp>
            <p:nvSpPr>
              <p:cNvPr id="20508" name="Vinkel 120"/>
              <p:cNvSpPr>
                <a:spLocks noChangeArrowheads="1"/>
              </p:cNvSpPr>
              <p:nvPr/>
            </p:nvSpPr>
            <p:spPr bwMode="auto">
              <a:xfrm>
                <a:off x="2087198" y="3877228"/>
                <a:ext cx="2048197" cy="1156542"/>
              </a:xfrm>
              <a:prstGeom prst="chevron">
                <a:avLst>
                  <a:gd name="adj" fmla="val 49997"/>
                </a:avLst>
              </a:prstGeom>
              <a:gradFill rotWithShape="1">
                <a:gsLst>
                  <a:gs pos="0">
                    <a:srgbClr val="1F88C8"/>
                  </a:gs>
                  <a:gs pos="100000">
                    <a:srgbClr val="002060"/>
                  </a:gs>
                </a:gsLst>
                <a:lin ang="5400000"/>
              </a:gra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lang="ru-RU" sz="1400" b="1" noProof="1">
                  <a:solidFill>
                    <a:srgbClr val="FFFFFF"/>
                  </a:solidFill>
                  <a:latin typeface="Calibri" pitchFamily="34" charset="0"/>
                </a:endParaRPr>
              </a:p>
            </p:txBody>
          </p:sp>
          <p:sp>
            <p:nvSpPr>
              <p:cNvPr id="20509" name="Vinkel 124"/>
              <p:cNvSpPr>
                <a:spLocks noChangeArrowheads="1"/>
              </p:cNvSpPr>
              <p:nvPr/>
            </p:nvSpPr>
            <p:spPr bwMode="auto">
              <a:xfrm>
                <a:off x="5149966" y="3877228"/>
                <a:ext cx="2048197" cy="1156542"/>
              </a:xfrm>
              <a:prstGeom prst="chevron">
                <a:avLst>
                  <a:gd name="adj" fmla="val 49997"/>
                </a:avLst>
              </a:prstGeom>
              <a:gradFill rotWithShape="1">
                <a:gsLst>
                  <a:gs pos="0">
                    <a:srgbClr val="8EABDE"/>
                  </a:gs>
                  <a:gs pos="50000">
                    <a:srgbClr val="8EABDE"/>
                  </a:gs>
                  <a:gs pos="100000">
                    <a:srgbClr val="8FACE1"/>
                  </a:gs>
                </a:gsLst>
                <a:lin ang="5400000" scaled="1"/>
              </a:gradFill>
              <a:ln>
                <a:noFill/>
              </a:ln>
              <a:extLst>
                <a:ext uri="{91240B29-F687-4F45-9708-019B960494DF}">
                  <a14:hiddenLine xmlns:a14="http://schemas.microsoft.com/office/drawing/2010/main" w="25400">
                    <a:solidFill>
                      <a:srgbClr val="000000"/>
                    </a:solidFill>
                    <a:miter lim="800000"/>
                    <a:headEnd/>
                    <a:tailEnd/>
                  </a14:hiddenLine>
                </a:ext>
              </a:extLst>
            </p:spPr>
            <p:txBody>
              <a:bodyPr anchor="ctr"/>
              <a:lstStyle/>
              <a:p>
                <a:pPr indent="-342900" algn="ctr"/>
                <a:endParaRPr lang="ru-RU" sz="4800" b="1" noProof="1">
                  <a:solidFill>
                    <a:srgbClr val="FFFFFF"/>
                  </a:solidFill>
                  <a:latin typeface="Calibri" pitchFamily="34" charset="0"/>
                </a:endParaRPr>
              </a:p>
            </p:txBody>
          </p:sp>
          <p:sp>
            <p:nvSpPr>
              <p:cNvPr id="20510" name="Vinkel 125"/>
              <p:cNvSpPr>
                <a:spLocks noChangeArrowheads="1"/>
              </p:cNvSpPr>
              <p:nvPr/>
            </p:nvSpPr>
            <p:spPr bwMode="auto">
              <a:xfrm>
                <a:off x="6680556" y="3877228"/>
                <a:ext cx="2048197" cy="1156542"/>
              </a:xfrm>
              <a:prstGeom prst="chevron">
                <a:avLst>
                  <a:gd name="adj" fmla="val 49997"/>
                </a:avLst>
              </a:prstGeom>
              <a:gradFill rotWithShape="1">
                <a:gsLst>
                  <a:gs pos="0">
                    <a:srgbClr val="C2D1ED"/>
                  </a:gs>
                  <a:gs pos="50000">
                    <a:srgbClr val="C2D1ED"/>
                  </a:gs>
                  <a:gs pos="100000">
                    <a:srgbClr val="9AB5E4"/>
                  </a:gs>
                </a:gsLst>
                <a:lin ang="5400000" scaled="1"/>
              </a:gradFill>
              <a:ln>
                <a:noFill/>
              </a:ln>
              <a:extLst>
                <a:ext uri="{91240B29-F687-4F45-9708-019B960494DF}">
                  <a14:hiddenLine xmlns:a14="http://schemas.microsoft.com/office/drawing/2010/main" w="25400">
                    <a:solidFill>
                      <a:srgbClr val="000000"/>
                    </a:solidFill>
                    <a:miter lim="800000"/>
                    <a:headEnd/>
                    <a:tailEnd/>
                  </a14:hiddenLine>
                </a:ext>
              </a:extLst>
            </p:spPr>
            <p:txBody>
              <a:bodyPr anchor="ctr"/>
              <a:lstStyle/>
              <a:p>
                <a:pPr indent="-342900" algn="ctr"/>
                <a:endParaRPr lang="ru-RU" sz="4800" b="1" noProof="1">
                  <a:solidFill>
                    <a:srgbClr val="FFFFFF"/>
                  </a:solidFill>
                  <a:latin typeface="Calibri" pitchFamily="34" charset="0"/>
                </a:endParaRPr>
              </a:p>
            </p:txBody>
          </p:sp>
        </p:grpSp>
        <p:sp>
          <p:nvSpPr>
            <p:cNvPr id="20505" name="Rectangle 3"/>
            <p:cNvSpPr>
              <a:spLocks noChangeArrowheads="1"/>
            </p:cNvSpPr>
            <p:nvPr/>
          </p:nvSpPr>
          <p:spPr bwMode="auto">
            <a:xfrm>
              <a:off x="489922" y="5027424"/>
              <a:ext cx="7648188" cy="199896"/>
            </a:xfrm>
            <a:prstGeom prst="rect">
              <a:avLst/>
            </a:prstGeom>
            <a:gradFill rotWithShape="1">
              <a:gsLst>
                <a:gs pos="0">
                  <a:srgbClr val="969696"/>
                </a:gs>
                <a:gs pos="100000">
                  <a:srgbClr val="FFFFFF">
                    <a:alpha val="0"/>
                  </a:srgbClr>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u-RU" noProof="1">
                <a:solidFill>
                  <a:srgbClr val="000000"/>
                </a:solidFill>
              </a:endParaRPr>
            </a:p>
          </p:txBody>
        </p:sp>
      </p:grpSp>
      <p:sp>
        <p:nvSpPr>
          <p:cNvPr id="20491" name="Rektangel 143"/>
          <p:cNvSpPr>
            <a:spLocks noChangeArrowheads="1"/>
          </p:cNvSpPr>
          <p:nvPr/>
        </p:nvSpPr>
        <p:spPr bwMode="auto">
          <a:xfrm>
            <a:off x="5725028" y="3456665"/>
            <a:ext cx="1002382"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ro-RO" sz="1200" b="1" noProof="1" smtClean="0">
                <a:solidFill>
                  <a:srgbClr val="FFFFFF"/>
                </a:solidFill>
                <a:latin typeface="Calibri" pitchFamily="34" charset="0"/>
              </a:rPr>
              <a:t>RM va prezenta o notificare  argumentată cu privire la creşterea importurilor </a:t>
            </a:r>
            <a:endParaRPr lang="en-US" sz="1000" noProof="1">
              <a:solidFill>
                <a:srgbClr val="FFFFFF"/>
              </a:solidFill>
              <a:latin typeface="Calibri" pitchFamily="34" charset="0"/>
            </a:endParaRPr>
          </a:p>
        </p:txBody>
      </p:sp>
      <p:sp>
        <p:nvSpPr>
          <p:cNvPr id="20492" name="Rektangel 145"/>
          <p:cNvSpPr>
            <a:spLocks noChangeArrowheads="1"/>
          </p:cNvSpPr>
          <p:nvPr/>
        </p:nvSpPr>
        <p:spPr bwMode="auto">
          <a:xfrm>
            <a:off x="769937" y="1124744"/>
            <a:ext cx="1782763"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it-IT" sz="1400" dirty="0">
                <a:latin typeface="+mn-lt"/>
              </a:rPr>
              <a:t>Cînd </a:t>
            </a:r>
            <a:r>
              <a:rPr lang="it-IT" sz="1400" b="1" dirty="0">
                <a:latin typeface="+mn-lt"/>
              </a:rPr>
              <a:t>volumul de importuri </a:t>
            </a:r>
            <a:r>
              <a:rPr lang="it-IT" sz="1400" dirty="0">
                <a:latin typeface="+mn-lt"/>
              </a:rPr>
              <a:t>al unei sau mai multor categorii de produse </a:t>
            </a:r>
            <a:r>
              <a:rPr lang="en-US" sz="1400" b="1" dirty="0" err="1" smtClean="0">
                <a:latin typeface="+mn-lt"/>
              </a:rPr>
              <a:t>atinge</a:t>
            </a:r>
            <a:r>
              <a:rPr lang="en-US" sz="1400" b="1" dirty="0" smtClean="0">
                <a:latin typeface="+mn-lt"/>
              </a:rPr>
              <a:t> </a:t>
            </a:r>
            <a:r>
              <a:rPr lang="en-US" sz="1400" b="1" dirty="0">
                <a:latin typeface="+mn-lt"/>
              </a:rPr>
              <a:t>70% </a:t>
            </a:r>
            <a:r>
              <a:rPr lang="en-US" sz="1400" dirty="0">
                <a:latin typeface="+mn-lt"/>
              </a:rPr>
              <a:t>din </a:t>
            </a:r>
            <a:r>
              <a:rPr lang="en-US" sz="1400" dirty="0" err="1">
                <a:latin typeface="+mn-lt"/>
              </a:rPr>
              <a:t>volumul</a:t>
            </a:r>
            <a:r>
              <a:rPr lang="en-US" sz="1400" dirty="0">
                <a:latin typeface="+mn-lt"/>
              </a:rPr>
              <a:t> </a:t>
            </a:r>
            <a:r>
              <a:rPr lang="en-US" sz="1400" dirty="0" err="1">
                <a:latin typeface="+mn-lt"/>
              </a:rPr>
              <a:t>indicat</a:t>
            </a:r>
            <a:r>
              <a:rPr lang="en-US" sz="1400" dirty="0">
                <a:latin typeface="+mn-lt"/>
              </a:rPr>
              <a:t> </a:t>
            </a:r>
            <a:r>
              <a:rPr lang="en-US" sz="1400" dirty="0" err="1">
                <a:latin typeface="+mn-lt"/>
              </a:rPr>
              <a:t>în</a:t>
            </a:r>
            <a:r>
              <a:rPr lang="en-US" sz="1400" dirty="0">
                <a:latin typeface="+mn-lt"/>
              </a:rPr>
              <a:t> </a:t>
            </a:r>
            <a:r>
              <a:rPr lang="en-US" sz="1400" b="1" dirty="0" err="1">
                <a:latin typeface="+mn-lt"/>
              </a:rPr>
              <a:t>Anexa</a:t>
            </a:r>
            <a:r>
              <a:rPr lang="en-US" sz="1400" b="1" dirty="0">
                <a:latin typeface="+mn-lt"/>
              </a:rPr>
              <a:t> XV-C </a:t>
            </a:r>
            <a:r>
              <a:rPr lang="en-US" sz="1400" dirty="0" err="1">
                <a:latin typeface="+mn-lt"/>
              </a:rPr>
              <a:t>în</a:t>
            </a:r>
            <a:r>
              <a:rPr lang="en-US" sz="1400" dirty="0">
                <a:latin typeface="+mn-lt"/>
              </a:rPr>
              <a:t> </a:t>
            </a:r>
            <a:r>
              <a:rPr lang="en-US" sz="1400" dirty="0" err="1">
                <a:latin typeface="+mn-lt"/>
              </a:rPr>
              <a:t>orice</a:t>
            </a:r>
            <a:r>
              <a:rPr lang="en-US" sz="1400" dirty="0">
                <a:latin typeface="+mn-lt"/>
              </a:rPr>
              <a:t> an </a:t>
            </a:r>
            <a:r>
              <a:rPr lang="en-US" sz="1400" dirty="0" err="1">
                <a:latin typeface="+mn-lt"/>
              </a:rPr>
              <a:t>începînd</a:t>
            </a:r>
            <a:r>
              <a:rPr lang="en-US" sz="1400" dirty="0">
                <a:latin typeface="+mn-lt"/>
              </a:rPr>
              <a:t> cu 1</a:t>
            </a:r>
          </a:p>
          <a:p>
            <a:pPr algn="ctr"/>
            <a:r>
              <a:rPr lang="ro-RO" sz="1400" dirty="0" err="1" smtClean="0">
                <a:latin typeface="+mn-lt"/>
              </a:rPr>
              <a:t>i</a:t>
            </a:r>
            <a:r>
              <a:rPr lang="en-US" sz="1400" dirty="0" err="1" smtClean="0">
                <a:latin typeface="+mn-lt"/>
              </a:rPr>
              <a:t>anuarie</a:t>
            </a:r>
            <a:r>
              <a:rPr lang="ro-RO" sz="1400" dirty="0" smtClean="0">
                <a:latin typeface="+mn-lt"/>
              </a:rPr>
              <a:t>…</a:t>
            </a:r>
            <a:endParaRPr lang="en-US" sz="1400" b="1" noProof="1">
              <a:solidFill>
                <a:srgbClr val="080808"/>
              </a:solidFill>
              <a:latin typeface="+mn-lt"/>
            </a:endParaRPr>
          </a:p>
        </p:txBody>
      </p:sp>
      <p:sp>
        <p:nvSpPr>
          <p:cNvPr id="20493" name="Rektangel 146"/>
          <p:cNvSpPr>
            <a:spLocks noChangeArrowheads="1"/>
          </p:cNvSpPr>
          <p:nvPr/>
        </p:nvSpPr>
        <p:spPr bwMode="auto">
          <a:xfrm>
            <a:off x="4154487" y="1124744"/>
            <a:ext cx="2071732"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vi-VN" sz="1400" dirty="0">
                <a:latin typeface="Constantia" pitchFamily="18" charset="0"/>
              </a:rPr>
              <a:t>După această notificare şi </a:t>
            </a:r>
            <a:r>
              <a:rPr lang="vi-VN" sz="1400" b="1" dirty="0">
                <a:latin typeface="Constantia" pitchFamily="18" charset="0"/>
              </a:rPr>
              <a:t>în decurs de 14 </a:t>
            </a:r>
            <a:r>
              <a:rPr lang="vi-VN" sz="1400" b="1" dirty="0" smtClean="0">
                <a:latin typeface="Constantia" pitchFamily="18" charset="0"/>
              </a:rPr>
              <a:t>zile</a:t>
            </a:r>
            <a:r>
              <a:rPr lang="ro-RO" sz="1400" b="1" dirty="0" smtClean="0">
                <a:latin typeface="Constantia" pitchFamily="18" charset="0"/>
              </a:rPr>
              <a:t> </a:t>
            </a:r>
            <a:r>
              <a:rPr lang="it-IT" sz="1400" dirty="0" smtClean="0">
                <a:latin typeface="Constantia" pitchFamily="18" charset="0"/>
              </a:rPr>
              <a:t>calendaristice </a:t>
            </a:r>
            <a:r>
              <a:rPr lang="it-IT" sz="1400" dirty="0">
                <a:latin typeface="Constantia" pitchFamily="18" charset="0"/>
              </a:rPr>
              <a:t>din data în care volumul de importuri al unei sau mai multor categorii </a:t>
            </a:r>
            <a:r>
              <a:rPr lang="it-IT" sz="1400" dirty="0" smtClean="0">
                <a:latin typeface="Constantia" pitchFamily="18" charset="0"/>
              </a:rPr>
              <a:t>de</a:t>
            </a:r>
            <a:r>
              <a:rPr lang="ro-RO" sz="1400" dirty="0">
                <a:latin typeface="Constantia" pitchFamily="18" charset="0"/>
              </a:rPr>
              <a:t> </a:t>
            </a:r>
            <a:r>
              <a:rPr lang="en-US" sz="1400" dirty="0" err="1" smtClean="0">
                <a:latin typeface="Constantia" pitchFamily="18" charset="0"/>
              </a:rPr>
              <a:t>produse</a:t>
            </a:r>
            <a:r>
              <a:rPr lang="en-US" sz="1400" dirty="0" smtClean="0">
                <a:latin typeface="Constantia" pitchFamily="18" charset="0"/>
              </a:rPr>
              <a:t> </a:t>
            </a:r>
            <a:r>
              <a:rPr lang="en-US" sz="1400" dirty="0" err="1">
                <a:latin typeface="Constantia" pitchFamily="18" charset="0"/>
              </a:rPr>
              <a:t>menţionate</a:t>
            </a:r>
            <a:r>
              <a:rPr lang="en-US" sz="1400" dirty="0">
                <a:latin typeface="Constantia" pitchFamily="18" charset="0"/>
              </a:rPr>
              <a:t> </a:t>
            </a:r>
            <a:r>
              <a:rPr lang="en-US" sz="1400" b="1" dirty="0" err="1" smtClean="0">
                <a:latin typeface="Constantia" pitchFamily="18" charset="0"/>
              </a:rPr>
              <a:t>atinge</a:t>
            </a:r>
            <a:r>
              <a:rPr lang="en-US" sz="1400" b="1" dirty="0" smtClean="0">
                <a:latin typeface="Constantia" pitchFamily="18" charset="0"/>
              </a:rPr>
              <a:t> </a:t>
            </a:r>
            <a:r>
              <a:rPr lang="en-US" sz="1400" b="1" dirty="0">
                <a:latin typeface="Constantia" pitchFamily="18" charset="0"/>
              </a:rPr>
              <a:t>80% </a:t>
            </a:r>
            <a:r>
              <a:rPr lang="en-US" sz="1400" dirty="0">
                <a:latin typeface="Constantia" pitchFamily="18" charset="0"/>
              </a:rPr>
              <a:t>din </a:t>
            </a:r>
            <a:r>
              <a:rPr lang="en-US" sz="1400" dirty="0" err="1">
                <a:latin typeface="Constantia" pitchFamily="18" charset="0"/>
              </a:rPr>
              <a:t>volumul</a:t>
            </a:r>
            <a:r>
              <a:rPr lang="en-US" sz="1400" dirty="0">
                <a:latin typeface="Constantia" pitchFamily="18" charset="0"/>
              </a:rPr>
              <a:t> </a:t>
            </a:r>
            <a:r>
              <a:rPr lang="en-US" sz="1400" dirty="0" err="1" smtClean="0">
                <a:latin typeface="Constantia" pitchFamily="18" charset="0"/>
              </a:rPr>
              <a:t>indicat</a:t>
            </a:r>
            <a:r>
              <a:rPr lang="ro-RO" sz="1400" dirty="0" smtClean="0">
                <a:latin typeface="Constantia" pitchFamily="18" charset="0"/>
              </a:rPr>
              <a:t>…</a:t>
            </a:r>
            <a:endParaRPr lang="en-US" sz="1400" noProof="1">
              <a:solidFill>
                <a:srgbClr val="080808"/>
              </a:solidFill>
              <a:latin typeface="Constantia" pitchFamily="18" charset="0"/>
            </a:endParaRPr>
          </a:p>
        </p:txBody>
      </p:sp>
      <p:sp>
        <p:nvSpPr>
          <p:cNvPr id="20494" name="Rektangel 147"/>
          <p:cNvSpPr>
            <a:spLocks noChangeArrowheads="1"/>
          </p:cNvSpPr>
          <p:nvPr/>
        </p:nvSpPr>
        <p:spPr bwMode="auto">
          <a:xfrm>
            <a:off x="6996112" y="1163911"/>
            <a:ext cx="2040383"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vi-VN" sz="1400" dirty="0">
                <a:latin typeface="Constantia" pitchFamily="18" charset="0"/>
              </a:rPr>
              <a:t>Dacă importurile respective </a:t>
            </a:r>
            <a:r>
              <a:rPr lang="vi-VN" sz="1400" b="1" dirty="0">
                <a:latin typeface="Constantia" pitchFamily="18" charset="0"/>
              </a:rPr>
              <a:t>ating 100% </a:t>
            </a:r>
            <a:r>
              <a:rPr lang="vi-VN" sz="1400" dirty="0">
                <a:latin typeface="Constantia" pitchFamily="18" charset="0"/>
              </a:rPr>
              <a:t>din volumul</a:t>
            </a:r>
          </a:p>
          <a:p>
            <a:pPr algn="ctr"/>
            <a:r>
              <a:rPr lang="vi-VN" sz="1400" dirty="0">
                <a:latin typeface="Constantia" pitchFamily="18" charset="0"/>
              </a:rPr>
              <a:t>indicat </a:t>
            </a:r>
            <a:r>
              <a:rPr lang="vi-VN" sz="1400" dirty="0" smtClean="0">
                <a:latin typeface="Constantia" pitchFamily="18" charset="0"/>
              </a:rPr>
              <a:t>şi </a:t>
            </a:r>
            <a:r>
              <a:rPr lang="vi-VN" sz="1400" dirty="0">
                <a:latin typeface="Constantia" pitchFamily="18" charset="0"/>
              </a:rPr>
              <a:t>în lipsa unei justificări argumentate </a:t>
            </a:r>
            <a:r>
              <a:rPr lang="vi-VN" sz="1400" dirty="0" smtClean="0">
                <a:latin typeface="Constantia" pitchFamily="18" charset="0"/>
              </a:rPr>
              <a:t>din</a:t>
            </a:r>
            <a:r>
              <a:rPr lang="ro-RO" sz="1400" dirty="0" smtClean="0">
                <a:latin typeface="Constantia" pitchFamily="18" charset="0"/>
              </a:rPr>
              <a:t> </a:t>
            </a:r>
            <a:r>
              <a:rPr lang="en-US" sz="1400" dirty="0" err="1" smtClean="0">
                <a:latin typeface="Constantia" pitchFamily="18" charset="0"/>
              </a:rPr>
              <a:t>partea</a:t>
            </a:r>
            <a:r>
              <a:rPr lang="en-US" sz="1400" dirty="0" smtClean="0">
                <a:latin typeface="Constantia" pitchFamily="18" charset="0"/>
              </a:rPr>
              <a:t> </a:t>
            </a:r>
            <a:r>
              <a:rPr lang="ro-RO" sz="1400" dirty="0" smtClean="0">
                <a:latin typeface="Constantia" pitchFamily="18" charset="0"/>
              </a:rPr>
              <a:t>RM</a:t>
            </a:r>
            <a:r>
              <a:rPr lang="en-US" sz="1400" dirty="0" smtClean="0">
                <a:latin typeface="Constantia" pitchFamily="18" charset="0"/>
              </a:rPr>
              <a:t>, </a:t>
            </a:r>
            <a:r>
              <a:rPr lang="ro-RO" sz="1400" dirty="0" smtClean="0">
                <a:latin typeface="Constantia" pitchFamily="18" charset="0"/>
              </a:rPr>
              <a:t>UE</a:t>
            </a:r>
            <a:r>
              <a:rPr lang="en-US" sz="1400" dirty="0" smtClean="0">
                <a:latin typeface="Constantia" pitchFamily="18" charset="0"/>
              </a:rPr>
              <a:t> </a:t>
            </a:r>
            <a:r>
              <a:rPr lang="en-US" sz="1400" dirty="0">
                <a:latin typeface="Constantia" pitchFamily="18" charset="0"/>
              </a:rPr>
              <a:t>are </a:t>
            </a:r>
            <a:r>
              <a:rPr lang="en-US" sz="1400" dirty="0" err="1">
                <a:latin typeface="Constantia" pitchFamily="18" charset="0"/>
              </a:rPr>
              <a:t>dreptul</a:t>
            </a:r>
            <a:r>
              <a:rPr lang="en-US" sz="1400" dirty="0">
                <a:latin typeface="Constantia" pitchFamily="18" charset="0"/>
              </a:rPr>
              <a:t> de a </a:t>
            </a:r>
            <a:r>
              <a:rPr lang="en-US" sz="1400" b="1" dirty="0" err="1">
                <a:latin typeface="Constantia" pitchFamily="18" charset="0"/>
              </a:rPr>
              <a:t>suspenda</a:t>
            </a:r>
            <a:r>
              <a:rPr lang="en-US" sz="1400" b="1" dirty="0">
                <a:latin typeface="Constantia" pitchFamily="18" charset="0"/>
              </a:rPr>
              <a:t> </a:t>
            </a:r>
            <a:r>
              <a:rPr lang="en-US" sz="1400" b="1" dirty="0" err="1">
                <a:latin typeface="Constantia" pitchFamily="18" charset="0"/>
              </a:rPr>
              <a:t>temporar</a:t>
            </a:r>
            <a:r>
              <a:rPr lang="en-US" sz="1400" b="1" dirty="0">
                <a:latin typeface="Constantia" pitchFamily="18" charset="0"/>
              </a:rPr>
              <a:t> </a:t>
            </a:r>
            <a:r>
              <a:rPr lang="en-US" sz="1400" b="1" dirty="0" err="1">
                <a:latin typeface="Constantia" pitchFamily="18" charset="0"/>
              </a:rPr>
              <a:t>tratamentul</a:t>
            </a:r>
            <a:endParaRPr lang="en-US" sz="1400" b="1" dirty="0">
              <a:latin typeface="Constantia" pitchFamily="18" charset="0"/>
            </a:endParaRPr>
          </a:p>
          <a:p>
            <a:pPr algn="ctr"/>
            <a:r>
              <a:rPr lang="vi-VN" sz="1400" b="1" dirty="0">
                <a:latin typeface="Constantia" pitchFamily="18" charset="0"/>
              </a:rPr>
              <a:t>preferenţial</a:t>
            </a:r>
            <a:r>
              <a:rPr lang="vi-VN" sz="1400" dirty="0">
                <a:latin typeface="Constantia" pitchFamily="18" charset="0"/>
              </a:rPr>
              <a:t> pentru produsele în cauză.</a:t>
            </a:r>
            <a:endParaRPr lang="en-US" sz="1400" dirty="0">
              <a:latin typeface="Constantia" pitchFamily="18" charset="0"/>
            </a:endParaRPr>
          </a:p>
        </p:txBody>
      </p:sp>
      <p:sp>
        <p:nvSpPr>
          <p:cNvPr id="20495" name="Rektangel 148"/>
          <p:cNvSpPr>
            <a:spLocks noChangeArrowheads="1"/>
          </p:cNvSpPr>
          <p:nvPr/>
        </p:nvSpPr>
        <p:spPr bwMode="auto">
          <a:xfrm>
            <a:off x="2544763" y="5158516"/>
            <a:ext cx="178435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ro-RO" sz="1400" b="1" dirty="0" smtClean="0">
                <a:latin typeface="+mn-lt"/>
              </a:rPr>
              <a:t>UE</a:t>
            </a:r>
            <a:r>
              <a:rPr lang="it-IT" sz="1400" b="1" dirty="0" smtClean="0">
                <a:latin typeface="+mn-lt"/>
              </a:rPr>
              <a:t> </a:t>
            </a:r>
            <a:r>
              <a:rPr lang="it-IT" sz="1400" b="1" dirty="0">
                <a:latin typeface="+mn-lt"/>
              </a:rPr>
              <a:t>va notifica </a:t>
            </a:r>
            <a:r>
              <a:rPr lang="ro-RO" sz="1400" b="1" dirty="0" smtClean="0">
                <a:latin typeface="+mn-lt"/>
              </a:rPr>
              <a:t>RM</a:t>
            </a:r>
            <a:r>
              <a:rPr lang="ro-RO" sz="1400" dirty="0" smtClean="0">
                <a:latin typeface="+mn-lt"/>
              </a:rPr>
              <a:t> </a:t>
            </a:r>
            <a:r>
              <a:rPr lang="it-IT" sz="1400" b="1" dirty="0" smtClean="0">
                <a:latin typeface="+mn-lt"/>
              </a:rPr>
              <a:t>despre </a:t>
            </a:r>
            <a:r>
              <a:rPr lang="it-IT" sz="1400" b="1" dirty="0">
                <a:latin typeface="+mn-lt"/>
              </a:rPr>
              <a:t>volumul </a:t>
            </a:r>
            <a:r>
              <a:rPr lang="it-IT" sz="1400" b="1" dirty="0" smtClean="0">
                <a:latin typeface="+mn-lt"/>
              </a:rPr>
              <a:t>de</a:t>
            </a:r>
            <a:r>
              <a:rPr lang="ro-RO" sz="1400" b="1" dirty="0" smtClean="0">
                <a:latin typeface="+mn-lt"/>
              </a:rPr>
              <a:t> </a:t>
            </a:r>
            <a:r>
              <a:rPr lang="it-IT" sz="1400" b="1" dirty="0" smtClean="0">
                <a:latin typeface="+mn-lt"/>
              </a:rPr>
              <a:t>importuri</a:t>
            </a:r>
            <a:r>
              <a:rPr lang="it-IT" sz="1400" dirty="0" smtClean="0">
                <a:latin typeface="+mn-lt"/>
              </a:rPr>
              <a:t> al</a:t>
            </a:r>
            <a:r>
              <a:rPr lang="ro-RO" sz="1400" dirty="0" smtClean="0">
                <a:latin typeface="+mn-lt"/>
              </a:rPr>
              <a:t> </a:t>
            </a:r>
            <a:r>
              <a:rPr lang="en-US" sz="1400" dirty="0" err="1" smtClean="0">
                <a:latin typeface="+mn-lt"/>
              </a:rPr>
              <a:t>produsului</a:t>
            </a:r>
            <a:r>
              <a:rPr lang="ro-RO" sz="1400" dirty="0">
                <a:latin typeface="+mn-lt"/>
              </a:rPr>
              <a:t> </a:t>
            </a:r>
            <a:r>
              <a:rPr lang="en-US" sz="1400" dirty="0" smtClean="0">
                <a:latin typeface="+mn-lt"/>
              </a:rPr>
              <a:t>(</a:t>
            </a:r>
            <a:r>
              <a:rPr lang="en-US" sz="1400" dirty="0" err="1" smtClean="0">
                <a:latin typeface="+mn-lt"/>
              </a:rPr>
              <a:t>produselor</a:t>
            </a:r>
            <a:r>
              <a:rPr lang="en-US" sz="1400" dirty="0" smtClean="0">
                <a:latin typeface="+mn-lt"/>
              </a:rPr>
              <a:t>)</a:t>
            </a:r>
            <a:r>
              <a:rPr lang="ro-RO" sz="1400" dirty="0" smtClean="0">
                <a:latin typeface="+mn-lt"/>
              </a:rPr>
              <a:t> </a:t>
            </a:r>
            <a:r>
              <a:rPr lang="en-US" sz="1400" dirty="0" err="1" smtClean="0">
                <a:latin typeface="+mn-lt"/>
              </a:rPr>
              <a:t>respectiv</a:t>
            </a:r>
            <a:r>
              <a:rPr lang="en-US" sz="1400" dirty="0">
                <a:latin typeface="+mn-lt"/>
              </a:rPr>
              <a:t>.</a:t>
            </a:r>
            <a:endParaRPr lang="en-US" sz="1400" noProof="1">
              <a:solidFill>
                <a:srgbClr val="080808"/>
              </a:solidFill>
              <a:latin typeface="+mn-lt"/>
            </a:endParaRPr>
          </a:p>
        </p:txBody>
      </p:sp>
      <p:sp>
        <p:nvSpPr>
          <p:cNvPr id="20496" name="Rektangel 149"/>
          <p:cNvSpPr>
            <a:spLocks noChangeArrowheads="1"/>
          </p:cNvSpPr>
          <p:nvPr/>
        </p:nvSpPr>
        <p:spPr bwMode="auto">
          <a:xfrm>
            <a:off x="5791200" y="5345261"/>
            <a:ext cx="1784350"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ro-RO" sz="1400" b="1" dirty="0" smtClean="0">
                <a:latin typeface="Constantia" pitchFamily="18" charset="0"/>
              </a:rPr>
              <a:t>RM </a:t>
            </a:r>
            <a:r>
              <a:rPr lang="vi-VN" sz="1400" b="1" dirty="0" smtClean="0">
                <a:latin typeface="Constantia" pitchFamily="18" charset="0"/>
              </a:rPr>
              <a:t>va </a:t>
            </a:r>
            <a:r>
              <a:rPr lang="vi-VN" sz="1400" b="1" dirty="0">
                <a:latin typeface="Constantia" pitchFamily="18" charset="0"/>
              </a:rPr>
              <a:t>prezenta </a:t>
            </a:r>
            <a:r>
              <a:rPr lang="ro-RO" sz="1400" b="1" dirty="0" smtClean="0">
                <a:latin typeface="Constantia" pitchFamily="18" charset="0"/>
              </a:rPr>
              <a:t>UE</a:t>
            </a:r>
            <a:r>
              <a:rPr lang="vi-VN" sz="1400" dirty="0" smtClean="0">
                <a:latin typeface="Constantia" pitchFamily="18" charset="0"/>
              </a:rPr>
              <a:t> </a:t>
            </a:r>
            <a:r>
              <a:rPr lang="vi-VN" sz="1400" b="1" dirty="0">
                <a:latin typeface="Constantia" pitchFamily="18" charset="0"/>
              </a:rPr>
              <a:t>o justificare </a:t>
            </a:r>
            <a:r>
              <a:rPr lang="vi-VN" sz="1400" dirty="0">
                <a:latin typeface="Constantia" pitchFamily="18" charset="0"/>
              </a:rPr>
              <a:t>argumentată </a:t>
            </a:r>
            <a:r>
              <a:rPr lang="vi-VN" sz="1400" b="1" dirty="0">
                <a:latin typeface="Constantia" pitchFamily="18" charset="0"/>
              </a:rPr>
              <a:t>cu</a:t>
            </a:r>
          </a:p>
          <a:p>
            <a:pPr algn="ctr"/>
            <a:r>
              <a:rPr lang="en-US" sz="1400" b="1" dirty="0" err="1">
                <a:latin typeface="Constantia" pitchFamily="18" charset="0"/>
              </a:rPr>
              <a:t>privire</a:t>
            </a:r>
            <a:r>
              <a:rPr lang="en-US" sz="1400" b="1" dirty="0">
                <a:latin typeface="Constantia" pitchFamily="18" charset="0"/>
              </a:rPr>
              <a:t> la </a:t>
            </a:r>
            <a:r>
              <a:rPr lang="en-US" sz="1400" b="1" dirty="0" err="1">
                <a:latin typeface="Constantia" pitchFamily="18" charset="0"/>
              </a:rPr>
              <a:t>creşterea</a:t>
            </a:r>
            <a:r>
              <a:rPr lang="en-US" sz="1400" b="1" dirty="0">
                <a:latin typeface="Constantia" pitchFamily="18" charset="0"/>
              </a:rPr>
              <a:t> </a:t>
            </a:r>
            <a:r>
              <a:rPr lang="en-US" sz="1400" b="1" dirty="0" err="1">
                <a:latin typeface="Constantia" pitchFamily="18" charset="0"/>
              </a:rPr>
              <a:t>importurilor</a:t>
            </a:r>
            <a:r>
              <a:rPr lang="en-US" sz="1400" b="1" dirty="0">
                <a:latin typeface="Constantia" pitchFamily="18" charset="0"/>
              </a:rPr>
              <a:t>.</a:t>
            </a:r>
            <a:endParaRPr lang="en-US" sz="1400" b="1" noProof="1">
              <a:solidFill>
                <a:srgbClr val="080808"/>
              </a:solidFill>
              <a:latin typeface="Constantia" pitchFamily="18" charset="0"/>
            </a:endParaRPr>
          </a:p>
        </p:txBody>
      </p:sp>
      <p:sp>
        <p:nvSpPr>
          <p:cNvPr id="20497" name="Rektangel 155"/>
          <p:cNvSpPr>
            <a:spLocks noChangeArrowheads="1"/>
          </p:cNvSpPr>
          <p:nvPr/>
        </p:nvSpPr>
        <p:spPr bwMode="auto">
          <a:xfrm>
            <a:off x="4154487" y="3819432"/>
            <a:ext cx="121602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ro-RO" sz="1200" b="1" noProof="1" smtClean="0">
                <a:solidFill>
                  <a:srgbClr val="FFFFFF"/>
                </a:solidFill>
                <a:latin typeface="Calibri" pitchFamily="34" charset="0"/>
              </a:rPr>
              <a:t>În decurs de 14 zile</a:t>
            </a:r>
            <a:r>
              <a:rPr lang="en-US" sz="1200" b="1" noProof="1" smtClean="0">
                <a:solidFill>
                  <a:srgbClr val="FFFFFF"/>
                </a:solidFill>
                <a:latin typeface="Calibri" pitchFamily="34" charset="0"/>
              </a:rPr>
              <a:t>,  </a:t>
            </a:r>
            <a:r>
              <a:rPr lang="ro-RO" sz="1200" b="1" noProof="1" smtClean="0">
                <a:solidFill>
                  <a:srgbClr val="FFFFFF"/>
                </a:solidFill>
                <a:latin typeface="Calibri" pitchFamily="34" charset="0"/>
              </a:rPr>
              <a:t>volumul de importuri atinge </a:t>
            </a:r>
            <a:r>
              <a:rPr lang="en-US" sz="1200" b="1" noProof="1" smtClean="0">
                <a:solidFill>
                  <a:srgbClr val="FFFFFF"/>
                </a:solidFill>
                <a:latin typeface="Calibri" pitchFamily="34" charset="0"/>
              </a:rPr>
              <a:t>80%</a:t>
            </a:r>
            <a:endParaRPr lang="en-US" sz="1000" noProof="1">
              <a:solidFill>
                <a:srgbClr val="FFFFFF"/>
              </a:solidFill>
              <a:latin typeface="Calibri" pitchFamily="34" charset="0"/>
            </a:endParaRPr>
          </a:p>
        </p:txBody>
      </p:sp>
      <p:sp>
        <p:nvSpPr>
          <p:cNvPr id="20498" name="Rektangel 156"/>
          <p:cNvSpPr>
            <a:spLocks noChangeArrowheads="1"/>
          </p:cNvSpPr>
          <p:nvPr/>
        </p:nvSpPr>
        <p:spPr bwMode="auto">
          <a:xfrm>
            <a:off x="7331075" y="3455747"/>
            <a:ext cx="1345381"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ro-RO" sz="1200" b="1" noProof="1" smtClean="0">
                <a:solidFill>
                  <a:srgbClr val="0070C0"/>
                </a:solidFill>
                <a:latin typeface="Calibri" pitchFamily="34" charset="0"/>
              </a:rPr>
              <a:t>Volumul importurilor atinge </a:t>
            </a:r>
            <a:r>
              <a:rPr lang="en-US" sz="1200" b="1" noProof="1" smtClean="0">
                <a:solidFill>
                  <a:srgbClr val="0070C0"/>
                </a:solidFill>
                <a:latin typeface="Calibri" pitchFamily="34" charset="0"/>
              </a:rPr>
              <a:t>100%</a:t>
            </a:r>
          </a:p>
          <a:p>
            <a:pPr algn="ctr"/>
            <a:r>
              <a:rPr lang="ro-RO" sz="1200" b="1" noProof="1" smtClean="0">
                <a:solidFill>
                  <a:srgbClr val="0070C0"/>
                </a:solidFill>
                <a:latin typeface="Calibri" pitchFamily="34" charset="0"/>
              </a:rPr>
              <a:t>Sudpendarea temporară  a tratamentului preferenţial pe 6 luni</a:t>
            </a:r>
            <a:endParaRPr lang="en-US" sz="1000" noProof="1">
              <a:solidFill>
                <a:srgbClr val="0070C0"/>
              </a:solidFill>
              <a:latin typeface="Calibri" pitchFamily="34" charset="0"/>
            </a:endParaRPr>
          </a:p>
        </p:txBody>
      </p:sp>
      <p:sp>
        <p:nvSpPr>
          <p:cNvPr id="20499" name="Rektangel 157"/>
          <p:cNvSpPr>
            <a:spLocks noChangeArrowheads="1"/>
          </p:cNvSpPr>
          <p:nvPr/>
        </p:nvSpPr>
        <p:spPr bwMode="auto">
          <a:xfrm>
            <a:off x="2552700" y="3773269"/>
            <a:ext cx="121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ro-RO" sz="1200" b="1" noProof="1" smtClean="0">
                <a:solidFill>
                  <a:srgbClr val="FFFFFF"/>
                </a:solidFill>
                <a:latin typeface="Calibri" pitchFamily="34" charset="0"/>
              </a:rPr>
              <a:t>UE notifică Republica Moldova</a:t>
            </a:r>
            <a:r>
              <a:rPr lang="en-US" sz="1200" b="1" noProof="1" smtClean="0">
                <a:solidFill>
                  <a:srgbClr val="FFFFFF"/>
                </a:solidFill>
                <a:latin typeface="Calibri" pitchFamily="34" charset="0"/>
              </a:rPr>
              <a:t> </a:t>
            </a:r>
            <a:r>
              <a:rPr lang="ro-RO" sz="1200" b="1" noProof="1" smtClean="0">
                <a:solidFill>
                  <a:srgbClr val="FFFFFF"/>
                </a:solidFill>
                <a:latin typeface="Calibri" pitchFamily="34" charset="0"/>
              </a:rPr>
              <a:t>despre volumul de importuri</a:t>
            </a:r>
            <a:endParaRPr lang="en-US" sz="1000" noProof="1">
              <a:solidFill>
                <a:srgbClr val="FFFFFF"/>
              </a:solidFill>
              <a:latin typeface="Calibri" pitchFamily="34" charset="0"/>
            </a:endParaRPr>
          </a:p>
        </p:txBody>
      </p:sp>
      <p:sp>
        <p:nvSpPr>
          <p:cNvPr id="20500" name="Rektangel 158"/>
          <p:cNvSpPr>
            <a:spLocks noChangeArrowheads="1"/>
          </p:cNvSpPr>
          <p:nvPr/>
        </p:nvSpPr>
        <p:spPr bwMode="auto">
          <a:xfrm>
            <a:off x="415645" y="3755663"/>
            <a:ext cx="123666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ro-RO" sz="1200" b="1" noProof="1" smtClean="0">
                <a:solidFill>
                  <a:srgbClr val="FFFFFF"/>
                </a:solidFill>
                <a:latin typeface="Calibri" pitchFamily="34" charset="0"/>
              </a:rPr>
              <a:t>Volumul de importuri atinge 70%</a:t>
            </a:r>
            <a:endParaRPr lang="en-US" sz="1000" noProof="1">
              <a:solidFill>
                <a:srgbClr val="FFFFFF"/>
              </a:solidFill>
              <a:latin typeface="Calibri" pitchFamily="34" charset="0"/>
            </a:endParaRPr>
          </a:p>
        </p:txBody>
      </p:sp>
      <p:sp>
        <p:nvSpPr>
          <p:cNvPr id="2" name="Прямоугольник 1"/>
          <p:cNvSpPr/>
          <p:nvPr/>
        </p:nvSpPr>
        <p:spPr>
          <a:xfrm>
            <a:off x="1332177" y="188640"/>
            <a:ext cx="6797312" cy="707886"/>
          </a:xfrm>
          <a:prstGeom prst="rect">
            <a:avLst/>
          </a:prstGeom>
        </p:spPr>
        <p:txBody>
          <a:bodyPr wrap="square">
            <a:spAutoFit/>
          </a:bodyPr>
          <a:lstStyle/>
          <a:p>
            <a:pPr algn="ctr"/>
            <a:r>
              <a:rPr lang="ro-RO" sz="2000" b="1" dirty="0" smtClean="0">
                <a:solidFill>
                  <a:schemeClr val="tx2"/>
                </a:solidFill>
                <a:effectLst>
                  <a:outerShdw blurRad="38100" dist="38100" dir="2700000" algn="tl">
                    <a:srgbClr val="000000">
                      <a:alpha val="43137"/>
                    </a:srgbClr>
                  </a:outerShdw>
                </a:effectLst>
                <a:latin typeface="+mn-lt"/>
                <a:ea typeface="+mj-ea"/>
                <a:cs typeface="+mj-cs"/>
              </a:rPr>
              <a:t>Mecanismul</a:t>
            </a:r>
            <a:r>
              <a:rPr lang="it-IT" sz="2000" b="1" dirty="0" smtClean="0">
                <a:solidFill>
                  <a:schemeClr val="tx2"/>
                </a:solidFill>
                <a:effectLst>
                  <a:outerShdw blurRad="38100" dist="38100" dir="2700000" algn="tl">
                    <a:srgbClr val="000000">
                      <a:alpha val="43137"/>
                    </a:srgbClr>
                  </a:outerShdw>
                </a:effectLst>
                <a:latin typeface="+mn-lt"/>
                <a:ea typeface="+mj-ea"/>
                <a:cs typeface="+mj-cs"/>
              </a:rPr>
              <a:t> </a:t>
            </a:r>
            <a:r>
              <a:rPr lang="it-IT" sz="2000" b="1" dirty="0">
                <a:solidFill>
                  <a:schemeClr val="tx2"/>
                </a:solidFill>
                <a:effectLst>
                  <a:outerShdw blurRad="38100" dist="38100" dir="2700000" algn="tl">
                    <a:srgbClr val="000000">
                      <a:alpha val="43137"/>
                    </a:srgbClr>
                  </a:outerShdw>
                </a:effectLst>
                <a:latin typeface="+mn-lt"/>
                <a:ea typeface="+mj-ea"/>
                <a:cs typeface="+mj-cs"/>
              </a:rPr>
              <a:t>anti-circumvenţie pentru produsele agricole şi produsele agricole </a:t>
            </a:r>
            <a:r>
              <a:rPr lang="it-IT" sz="2000" b="1" dirty="0" smtClean="0">
                <a:solidFill>
                  <a:schemeClr val="tx2"/>
                </a:solidFill>
                <a:effectLst>
                  <a:outerShdw blurRad="38100" dist="38100" dir="2700000" algn="tl">
                    <a:srgbClr val="000000">
                      <a:alpha val="43137"/>
                    </a:srgbClr>
                  </a:outerShdw>
                </a:effectLst>
                <a:latin typeface="+mn-lt"/>
                <a:ea typeface="+mj-ea"/>
                <a:cs typeface="+mj-cs"/>
              </a:rPr>
              <a:t>pr</a:t>
            </a:r>
            <a:r>
              <a:rPr lang="ro-RO" sz="2000" b="1" dirty="0" err="1" smtClean="0">
                <a:solidFill>
                  <a:schemeClr val="tx2"/>
                </a:solidFill>
                <a:effectLst>
                  <a:outerShdw blurRad="38100" dist="38100" dir="2700000" algn="tl">
                    <a:srgbClr val="000000">
                      <a:alpha val="43137"/>
                    </a:srgbClr>
                  </a:outerShdw>
                </a:effectLst>
                <a:latin typeface="+mn-lt"/>
                <a:ea typeface="+mj-ea"/>
                <a:cs typeface="+mj-cs"/>
              </a:rPr>
              <a:t>ocesate</a:t>
            </a:r>
            <a:endParaRPr lang="ru-RU" sz="2000" b="1" dirty="0">
              <a:solidFill>
                <a:schemeClr val="tx2"/>
              </a:solidFill>
              <a:effectLst>
                <a:outerShdw blurRad="38100" dist="38100" dir="2700000" algn="tl">
                  <a:srgbClr val="000000">
                    <a:alpha val="43137"/>
                  </a:srgbClr>
                </a:outerShdw>
              </a:effectLst>
              <a:latin typeface="+mn-lt"/>
              <a:ea typeface="+mj-ea"/>
              <a:cs typeface="+mj-cs"/>
            </a:endParaRPr>
          </a:p>
        </p:txBody>
      </p:sp>
    </p:spTree>
    <p:extLst>
      <p:ext uri="{BB962C8B-B14F-4D97-AF65-F5344CB8AC3E}">
        <p14:creationId xmlns:p14="http://schemas.microsoft.com/office/powerpoint/2010/main" val="16922104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260648"/>
            <a:ext cx="6797312" cy="553998"/>
          </a:xfrm>
          <a:prstGeom prst="rect">
            <a:avLst/>
          </a:prstGeom>
        </p:spPr>
        <p:txBody>
          <a:bodyPr wrap="square">
            <a:spAutoFit/>
          </a:bodyPr>
          <a:lstStyle/>
          <a:p>
            <a:pPr algn="ctr"/>
            <a:r>
              <a:rPr lang="ro-RO" sz="3000" b="1" dirty="0" smtClean="0">
                <a:solidFill>
                  <a:schemeClr val="tx2"/>
                </a:solidFill>
                <a:effectLst>
                  <a:outerShdw blurRad="38100" dist="38100" dir="2700000" algn="tl">
                    <a:srgbClr val="000000">
                      <a:alpha val="43137"/>
                    </a:srgbClr>
                  </a:outerShdw>
                </a:effectLst>
                <a:latin typeface="+mn-lt"/>
                <a:ea typeface="+mj-ea"/>
                <a:cs typeface="+mj-cs"/>
              </a:rPr>
              <a:t>Clauza de revizuire</a:t>
            </a:r>
            <a:endParaRPr lang="ru-RU" sz="3000" b="1" dirty="0" smtClean="0">
              <a:solidFill>
                <a:schemeClr val="tx2"/>
              </a:solidFill>
              <a:effectLst>
                <a:outerShdw blurRad="38100" dist="38100" dir="2700000" algn="tl">
                  <a:srgbClr val="000000">
                    <a:alpha val="43137"/>
                  </a:srgbClr>
                </a:outerShdw>
              </a:effectLst>
              <a:latin typeface="+mn-lt"/>
              <a:ea typeface="+mj-ea"/>
              <a:cs typeface="+mj-cs"/>
            </a:endParaRPr>
          </a:p>
        </p:txBody>
      </p:sp>
      <p:sp>
        <p:nvSpPr>
          <p:cNvPr id="3" name="Rectangle 2"/>
          <p:cNvSpPr/>
          <p:nvPr/>
        </p:nvSpPr>
        <p:spPr>
          <a:xfrm>
            <a:off x="323528" y="1052736"/>
            <a:ext cx="8461448" cy="4832092"/>
          </a:xfrm>
          <a:prstGeom prst="rect">
            <a:avLst/>
          </a:prstGeom>
        </p:spPr>
        <p:txBody>
          <a:bodyPr wrap="square">
            <a:spAutoFit/>
          </a:bodyPr>
          <a:lstStyle/>
          <a:p>
            <a:pPr algn="just">
              <a:buFont typeface="Wingdings" pitchFamily="2" charset="2"/>
              <a:buChar char="Ø"/>
            </a:pPr>
            <a:r>
              <a:rPr lang="vi-VN" sz="2200" b="1" dirty="0" smtClean="0">
                <a:latin typeface="Constantia" pitchFamily="18" charset="0"/>
              </a:rPr>
              <a:t>După intrarea în vigoare a Acord</a:t>
            </a:r>
            <a:r>
              <a:rPr lang="ro-RO" sz="2200" b="1" dirty="0" smtClean="0">
                <a:latin typeface="Constantia" pitchFamily="18" charset="0"/>
              </a:rPr>
              <a:t>ului</a:t>
            </a:r>
            <a:r>
              <a:rPr lang="vi-VN" sz="2200" b="1" dirty="0" smtClean="0">
                <a:latin typeface="Constantia" pitchFamily="18" charset="0"/>
              </a:rPr>
              <a:t>, Părţile pot conveni să considere </a:t>
            </a:r>
            <a:r>
              <a:rPr lang="vi-VN" sz="2200" b="1" u="sng" dirty="0" smtClean="0">
                <a:latin typeface="Constantia" pitchFamily="18" charset="0"/>
              </a:rPr>
              <a:t>accelerarea şi lărgirea spectrului de eliminare </a:t>
            </a:r>
            <a:r>
              <a:rPr lang="vi-VN" sz="2200" b="1" dirty="0" smtClean="0">
                <a:latin typeface="Constantia" pitchFamily="18" charset="0"/>
              </a:rPr>
              <a:t>a taxelor vamale în comerţul între Părţi. </a:t>
            </a:r>
          </a:p>
          <a:p>
            <a:pPr algn="just"/>
            <a:endParaRPr lang="vi-VN" sz="2200" b="1" dirty="0" smtClean="0">
              <a:latin typeface="Constantia" pitchFamily="18" charset="0"/>
            </a:endParaRPr>
          </a:p>
          <a:p>
            <a:pPr algn="just">
              <a:buFont typeface="Wingdings" pitchFamily="2" charset="2"/>
              <a:buChar char="Ø"/>
            </a:pPr>
            <a:r>
              <a:rPr lang="vi-VN" sz="2200" b="1" dirty="0" smtClean="0">
                <a:latin typeface="Constantia" pitchFamily="18" charset="0"/>
              </a:rPr>
              <a:t>La </a:t>
            </a:r>
            <a:r>
              <a:rPr lang="ro-RO" sz="2200" b="1" dirty="0" smtClean="0">
                <a:latin typeface="Constantia" pitchFamily="18" charset="0"/>
              </a:rPr>
              <a:t>3</a:t>
            </a:r>
            <a:r>
              <a:rPr lang="vi-VN" sz="2200" b="1" dirty="0" smtClean="0">
                <a:latin typeface="Constantia" pitchFamily="18" charset="0"/>
              </a:rPr>
              <a:t> ani, Părţile vor evalua situaţia,</a:t>
            </a:r>
            <a:r>
              <a:rPr lang="ro-RO" sz="2200" b="1" dirty="0" smtClean="0">
                <a:latin typeface="Constantia" pitchFamily="18" charset="0"/>
              </a:rPr>
              <a:t> </a:t>
            </a:r>
            <a:r>
              <a:rPr lang="vi-VN" sz="2200" b="1" dirty="0" smtClean="0">
                <a:latin typeface="Constantia" pitchFamily="18" charset="0"/>
              </a:rPr>
              <a:t>ţinînd cont de structura comerţului cu produse agricole între Părţi, sensibilitatea</a:t>
            </a:r>
            <a:r>
              <a:rPr lang="ro-RO" sz="2200" b="1" dirty="0" smtClean="0">
                <a:latin typeface="Constantia" pitchFamily="18" charset="0"/>
              </a:rPr>
              <a:t> </a:t>
            </a:r>
            <a:r>
              <a:rPr lang="vi-VN" sz="2200" b="1" dirty="0" smtClean="0">
                <a:latin typeface="Constantia" pitchFamily="18" charset="0"/>
              </a:rPr>
              <a:t>specifică a acestor produse şi dezvoltarea politicii agricole în ambele părţi. </a:t>
            </a:r>
          </a:p>
          <a:p>
            <a:pPr algn="just"/>
            <a:endParaRPr lang="ro-RO" sz="2200" b="1" dirty="0" smtClean="0">
              <a:latin typeface="Constantia" pitchFamily="18" charset="0"/>
            </a:endParaRPr>
          </a:p>
          <a:p>
            <a:pPr algn="just">
              <a:buFont typeface="Wingdings" pitchFamily="2" charset="2"/>
              <a:buChar char="Ø"/>
            </a:pPr>
            <a:r>
              <a:rPr lang="vi-VN" sz="2200" b="1" dirty="0" smtClean="0">
                <a:latin typeface="Constantia" pitchFamily="18" charset="0"/>
              </a:rPr>
              <a:t>Părţile vor examina, în cadrul Comitetului de Asociere pentru Comerţ, pe bază de</a:t>
            </a:r>
            <a:r>
              <a:rPr lang="ro-RO" sz="2200" b="1" dirty="0" smtClean="0">
                <a:latin typeface="Constantia" pitchFamily="18" charset="0"/>
              </a:rPr>
              <a:t> </a:t>
            </a:r>
            <a:r>
              <a:rPr lang="vi-VN" sz="2200" b="1" dirty="0" smtClean="0">
                <a:latin typeface="Constantia" pitchFamily="18" charset="0"/>
              </a:rPr>
              <a:t>reciprocitate adecvată, oportunităţile de a-şi acorda noi concesii cu scopul de a </a:t>
            </a:r>
            <a:r>
              <a:rPr lang="ro-RO" sz="2200" b="1" dirty="0" smtClean="0">
                <a:latin typeface="Constantia" pitchFamily="18" charset="0"/>
              </a:rPr>
              <a:t> </a:t>
            </a:r>
            <a:r>
              <a:rPr lang="vi-VN" sz="2200" b="1" dirty="0" smtClean="0">
                <a:latin typeface="Constantia" pitchFamily="18" charset="0"/>
              </a:rPr>
              <a:t>îmbunătăţi liberalizarea schimburilor comerciale cu produse agricole, în special cele </a:t>
            </a:r>
            <a:r>
              <a:rPr lang="ro-RO" sz="2200" b="1" dirty="0" smtClean="0">
                <a:latin typeface="Constantia" pitchFamily="18" charset="0"/>
              </a:rPr>
              <a:t> </a:t>
            </a:r>
            <a:r>
              <a:rPr lang="vi-VN" sz="2200" b="1" dirty="0" smtClean="0">
                <a:latin typeface="Constantia" pitchFamily="18" charset="0"/>
              </a:rPr>
              <a:t>supuse contingenţelor tarifare.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extLst>
              <p:ext uri="{D42A27DB-BD31-4B8C-83A1-F6EECF244321}">
                <p14:modId xmlns:p14="http://schemas.microsoft.com/office/powerpoint/2010/main" val="330829430"/>
              </p:ext>
            </p:extLst>
          </p:nvPr>
        </p:nvGraphicFramePr>
        <p:xfrm>
          <a:off x="467544" y="737131"/>
          <a:ext cx="8208912" cy="5614975"/>
        </p:xfrm>
        <a:graphic>
          <a:graphicData uri="http://schemas.openxmlformats.org/drawingml/2006/table">
            <a:tbl>
              <a:tblPr firstRow="1" firstCol="1" lastRow="1" lastCol="1" bandRow="1" bandCol="1">
                <a:tableStyleId>{8799B23B-EC83-4686-B30A-512413B5E67A}</a:tableStyleId>
              </a:tblPr>
              <a:tblGrid>
                <a:gridCol w="1224136"/>
                <a:gridCol w="1800200"/>
                <a:gridCol w="2448272"/>
                <a:gridCol w="2736304"/>
              </a:tblGrid>
              <a:tr h="286621">
                <a:tc>
                  <a:txBody>
                    <a:bodyPr/>
                    <a:lstStyle/>
                    <a:p>
                      <a:pPr algn="l">
                        <a:lnSpc>
                          <a:spcPct val="150000"/>
                        </a:lnSpc>
                        <a:spcBef>
                          <a:spcPts val="300"/>
                        </a:spcBef>
                        <a:spcAft>
                          <a:spcPts val="600"/>
                        </a:spcAft>
                      </a:pPr>
                      <a:r>
                        <a:rPr lang="en-GB" sz="1200" dirty="0">
                          <a:effectLst/>
                        </a:rPr>
                        <a:t> </a:t>
                      </a:r>
                      <a:endParaRPr lang="ru-RU" sz="1200" dirty="0">
                        <a:effectLst/>
                        <a:latin typeface="+mn-lt"/>
                        <a:ea typeface="Times New Roman"/>
                        <a:cs typeface="Times New Roman"/>
                      </a:endParaRPr>
                    </a:p>
                  </a:txBody>
                  <a:tcPr marL="46729" marR="46729" marT="44003" marB="0"/>
                </a:tc>
                <a:tc>
                  <a:txBody>
                    <a:bodyPr/>
                    <a:lstStyle/>
                    <a:p>
                      <a:pPr algn="ctr">
                        <a:lnSpc>
                          <a:spcPct val="150000"/>
                        </a:lnSpc>
                        <a:spcBef>
                          <a:spcPts val="0"/>
                        </a:spcBef>
                        <a:spcAft>
                          <a:spcPts val="0"/>
                        </a:spcAft>
                      </a:pPr>
                      <a:r>
                        <a:rPr lang="ro-RO" sz="1200" dirty="0" smtClean="0">
                          <a:effectLst/>
                        </a:rPr>
                        <a:t>Măsurile</a:t>
                      </a:r>
                      <a:r>
                        <a:rPr lang="ro-RO" sz="1200" baseline="0" dirty="0" smtClean="0">
                          <a:effectLst/>
                        </a:rPr>
                        <a:t> </a:t>
                      </a:r>
                    </a:p>
                    <a:p>
                      <a:pPr algn="ctr">
                        <a:lnSpc>
                          <a:spcPct val="150000"/>
                        </a:lnSpc>
                        <a:spcBef>
                          <a:spcPts val="0"/>
                        </a:spcBef>
                        <a:spcAft>
                          <a:spcPts val="0"/>
                        </a:spcAft>
                      </a:pPr>
                      <a:r>
                        <a:rPr lang="en-GB" sz="1200" dirty="0" smtClean="0">
                          <a:effectLst/>
                        </a:rPr>
                        <a:t>ANTI-DUMPING</a:t>
                      </a:r>
                      <a:endParaRPr lang="ru-RU" sz="1200" dirty="0">
                        <a:effectLst/>
                        <a:latin typeface="+mn-lt"/>
                        <a:ea typeface="Times New Roman"/>
                        <a:cs typeface="Times New Roman"/>
                      </a:endParaRPr>
                    </a:p>
                  </a:txBody>
                  <a:tcPr marL="46729" marR="46729" marT="44003" marB="0"/>
                </a:tc>
                <a:tc>
                  <a:txBody>
                    <a:bodyPr/>
                    <a:lstStyle/>
                    <a:p>
                      <a:pPr algn="ctr">
                        <a:lnSpc>
                          <a:spcPct val="150000"/>
                        </a:lnSpc>
                        <a:spcBef>
                          <a:spcPts val="0"/>
                        </a:spcBef>
                        <a:spcAft>
                          <a:spcPts val="0"/>
                        </a:spcAft>
                      </a:pPr>
                      <a:r>
                        <a:rPr lang="ro-RO" sz="1200" dirty="0" smtClean="0">
                          <a:effectLst/>
                        </a:rPr>
                        <a:t>Măsurile </a:t>
                      </a:r>
                    </a:p>
                    <a:p>
                      <a:pPr algn="ctr">
                        <a:lnSpc>
                          <a:spcPct val="150000"/>
                        </a:lnSpc>
                        <a:spcBef>
                          <a:spcPts val="0"/>
                        </a:spcBef>
                        <a:spcAft>
                          <a:spcPts val="0"/>
                        </a:spcAft>
                      </a:pPr>
                      <a:r>
                        <a:rPr lang="ro-RO" sz="1200" dirty="0" smtClean="0">
                          <a:effectLst/>
                        </a:rPr>
                        <a:t>ANTI-SUBVENŢIE</a:t>
                      </a:r>
                      <a:endParaRPr lang="ru-RU" sz="1200" dirty="0">
                        <a:effectLst/>
                        <a:latin typeface="+mn-lt"/>
                        <a:ea typeface="Times New Roman"/>
                        <a:cs typeface="Times New Roman"/>
                      </a:endParaRPr>
                    </a:p>
                  </a:txBody>
                  <a:tcPr marL="46729" marR="46729" marT="44003" marB="0"/>
                </a:tc>
                <a:tc>
                  <a:txBody>
                    <a:bodyPr/>
                    <a:lstStyle/>
                    <a:p>
                      <a:pPr algn="ctr">
                        <a:lnSpc>
                          <a:spcPct val="150000"/>
                        </a:lnSpc>
                        <a:spcBef>
                          <a:spcPts val="0"/>
                        </a:spcBef>
                        <a:spcAft>
                          <a:spcPts val="0"/>
                        </a:spcAft>
                      </a:pPr>
                      <a:r>
                        <a:rPr lang="ro-RO" sz="1200" dirty="0" smtClean="0">
                          <a:effectLst/>
                        </a:rPr>
                        <a:t>Măsurile</a:t>
                      </a:r>
                      <a:r>
                        <a:rPr lang="ro-RO" sz="1200" baseline="0" dirty="0" smtClean="0">
                          <a:effectLst/>
                        </a:rPr>
                        <a:t> de</a:t>
                      </a:r>
                    </a:p>
                    <a:p>
                      <a:pPr algn="ctr">
                        <a:lnSpc>
                          <a:spcPct val="150000"/>
                        </a:lnSpc>
                        <a:spcBef>
                          <a:spcPts val="0"/>
                        </a:spcBef>
                        <a:spcAft>
                          <a:spcPts val="0"/>
                        </a:spcAft>
                      </a:pPr>
                      <a:r>
                        <a:rPr lang="ro-RO" sz="1200" dirty="0" smtClean="0">
                          <a:effectLst/>
                          <a:latin typeface="+mn-lt"/>
                          <a:ea typeface="Times New Roman"/>
                          <a:cs typeface="Times New Roman"/>
                        </a:rPr>
                        <a:t>SALVGARDARE</a:t>
                      </a:r>
                      <a:endParaRPr lang="ru-RU" sz="1200" dirty="0">
                        <a:effectLst/>
                        <a:latin typeface="+mn-lt"/>
                        <a:ea typeface="Times New Roman"/>
                        <a:cs typeface="Times New Roman"/>
                      </a:endParaRPr>
                    </a:p>
                  </a:txBody>
                  <a:tcPr marL="46729" marR="46729" marT="44003" marB="0"/>
                </a:tc>
              </a:tr>
              <a:tr h="945558">
                <a:tc>
                  <a:txBody>
                    <a:bodyPr/>
                    <a:lstStyle/>
                    <a:p>
                      <a:pPr algn="ctr">
                        <a:lnSpc>
                          <a:spcPct val="150000"/>
                        </a:lnSpc>
                        <a:spcBef>
                          <a:spcPts val="300"/>
                        </a:spcBef>
                        <a:spcAft>
                          <a:spcPts val="600"/>
                        </a:spcAft>
                      </a:pPr>
                      <a:r>
                        <a:rPr lang="ro-RO" sz="1200" dirty="0" smtClean="0">
                          <a:effectLst/>
                        </a:rPr>
                        <a:t>Obiectiv</a:t>
                      </a:r>
                      <a:endParaRPr lang="ru-RU" sz="1200" dirty="0">
                        <a:effectLst/>
                        <a:latin typeface="+mn-lt"/>
                        <a:ea typeface="Times New Roman"/>
                        <a:cs typeface="Times New Roman"/>
                      </a:endParaRPr>
                    </a:p>
                  </a:txBody>
                  <a:tcPr marL="46729" marR="46729" marT="44003" marB="0"/>
                </a:tc>
                <a:tc>
                  <a:txBody>
                    <a:bodyPr/>
                    <a:lstStyle/>
                    <a:p>
                      <a:pPr algn="ctr">
                        <a:lnSpc>
                          <a:spcPct val="150000"/>
                        </a:lnSpc>
                        <a:spcBef>
                          <a:spcPts val="300"/>
                        </a:spcBef>
                        <a:spcAft>
                          <a:spcPts val="600"/>
                        </a:spcAft>
                      </a:pPr>
                      <a:r>
                        <a:rPr lang="ro-RO" sz="1200" dirty="0" smtClean="0">
                          <a:effectLst/>
                        </a:rPr>
                        <a:t>C</a:t>
                      </a:r>
                      <a:r>
                        <a:rPr lang="it-IT" sz="1200" dirty="0" smtClean="0">
                          <a:effectLst/>
                        </a:rPr>
                        <a:t>ontracara</a:t>
                      </a:r>
                      <a:r>
                        <a:rPr lang="ro-RO" sz="1200" dirty="0" smtClean="0">
                          <a:effectLst/>
                        </a:rPr>
                        <a:t>rea</a:t>
                      </a:r>
                      <a:r>
                        <a:rPr lang="it-IT" sz="1200" dirty="0" smtClean="0">
                          <a:effectLst/>
                        </a:rPr>
                        <a:t> dumpingul</a:t>
                      </a:r>
                      <a:r>
                        <a:rPr lang="ro-RO" sz="1200" dirty="0" smtClean="0">
                          <a:effectLst/>
                        </a:rPr>
                        <a:t>ui</a:t>
                      </a:r>
                      <a:r>
                        <a:rPr lang="it-IT" sz="1200" dirty="0" smtClean="0">
                          <a:effectLst/>
                        </a:rPr>
                        <a:t> care cauzează un prejudiciu industriei domestice</a:t>
                      </a:r>
                      <a:r>
                        <a:rPr lang="ro-RO" sz="1200" dirty="0" smtClean="0">
                          <a:effectLst/>
                        </a:rPr>
                        <a:t>.</a:t>
                      </a:r>
                      <a:endParaRPr lang="ru-RU" sz="1200" dirty="0">
                        <a:effectLst/>
                        <a:latin typeface="+mn-lt"/>
                        <a:ea typeface="Times New Roman"/>
                        <a:cs typeface="Times New Roman"/>
                      </a:endParaRPr>
                    </a:p>
                  </a:txBody>
                  <a:tcPr marL="46729" marR="46729" marT="44003" marB="0"/>
                </a:tc>
                <a:tc>
                  <a:txBody>
                    <a:bodyPr/>
                    <a:lstStyle/>
                    <a:p>
                      <a:pPr algn="ctr">
                        <a:lnSpc>
                          <a:spcPct val="150000"/>
                        </a:lnSpc>
                        <a:spcBef>
                          <a:spcPts val="300"/>
                        </a:spcBef>
                        <a:spcAft>
                          <a:spcPts val="600"/>
                        </a:spcAft>
                      </a:pPr>
                      <a:r>
                        <a:rPr lang="ro-RO" sz="1200" dirty="0" smtClean="0">
                          <a:effectLst/>
                        </a:rPr>
                        <a:t>C</a:t>
                      </a:r>
                      <a:r>
                        <a:rPr lang="it-IT" sz="1200" dirty="0" smtClean="0">
                          <a:effectLst/>
                        </a:rPr>
                        <a:t>ontracara</a:t>
                      </a:r>
                      <a:r>
                        <a:rPr lang="ro-RO" sz="1200" dirty="0" smtClean="0">
                          <a:effectLst/>
                        </a:rPr>
                        <a:t>rea </a:t>
                      </a:r>
                      <a:r>
                        <a:rPr lang="it-IT" sz="1200" dirty="0" smtClean="0">
                          <a:effectLst/>
                        </a:rPr>
                        <a:t>subvențion</a:t>
                      </a:r>
                      <a:r>
                        <a:rPr lang="ro-RO" sz="1200" dirty="0" err="1" smtClean="0">
                          <a:effectLst/>
                        </a:rPr>
                        <a:t>ării</a:t>
                      </a:r>
                      <a:r>
                        <a:rPr lang="it-IT" sz="1200" dirty="0" smtClean="0">
                          <a:effectLst/>
                        </a:rPr>
                        <a:t> care cauzează un prejudiciu industriei domestice</a:t>
                      </a:r>
                      <a:r>
                        <a:rPr lang="ro-RO" sz="1200" dirty="0" smtClean="0">
                          <a:effectLst/>
                        </a:rPr>
                        <a:t>.</a:t>
                      </a:r>
                      <a:endParaRPr lang="ru-RU" sz="1200" dirty="0">
                        <a:effectLst/>
                        <a:latin typeface="+mn-lt"/>
                        <a:ea typeface="Times New Roman"/>
                        <a:cs typeface="Times New Roman"/>
                      </a:endParaRPr>
                    </a:p>
                  </a:txBody>
                  <a:tcPr marL="46729" marR="46729" marT="44003" marB="0"/>
                </a:tc>
                <a:tc>
                  <a:txBody>
                    <a:bodyPr/>
                    <a:lstStyle/>
                    <a:p>
                      <a:pPr algn="ctr">
                        <a:lnSpc>
                          <a:spcPct val="150000"/>
                        </a:lnSpc>
                        <a:spcBef>
                          <a:spcPts val="300"/>
                        </a:spcBef>
                        <a:spcAft>
                          <a:spcPts val="600"/>
                        </a:spcAft>
                      </a:pPr>
                      <a:r>
                        <a:rPr lang="ro-RO" sz="1200" dirty="0" smtClean="0">
                          <a:effectLst/>
                        </a:rPr>
                        <a:t>P</a:t>
                      </a:r>
                      <a:r>
                        <a:rPr lang="vi-VN" sz="1200" dirty="0" smtClean="0">
                          <a:effectLst/>
                        </a:rPr>
                        <a:t>reveni</a:t>
                      </a:r>
                      <a:r>
                        <a:rPr lang="ro-RO" sz="1200" dirty="0" smtClean="0">
                          <a:effectLst/>
                        </a:rPr>
                        <a:t>rea</a:t>
                      </a:r>
                      <a:r>
                        <a:rPr lang="vi-VN" sz="1200" dirty="0" smtClean="0">
                          <a:effectLst/>
                        </a:rPr>
                        <a:t> sau remed</a:t>
                      </a:r>
                      <a:r>
                        <a:rPr lang="ro-RO" sz="1200" dirty="0" err="1" smtClean="0">
                          <a:effectLst/>
                        </a:rPr>
                        <a:t>ierea</a:t>
                      </a:r>
                      <a:r>
                        <a:rPr lang="vi-VN" sz="1200" dirty="0" smtClean="0">
                          <a:effectLst/>
                        </a:rPr>
                        <a:t> un</a:t>
                      </a:r>
                      <a:r>
                        <a:rPr lang="ro-RO" sz="1200" dirty="0" smtClean="0">
                          <a:effectLst/>
                        </a:rPr>
                        <a:t>ui</a:t>
                      </a:r>
                      <a:r>
                        <a:rPr lang="vi-VN" sz="1200" dirty="0" smtClean="0">
                          <a:effectLst/>
                        </a:rPr>
                        <a:t> prejudiciu grav industriei </a:t>
                      </a:r>
                      <a:r>
                        <a:rPr lang="ro-RO" sz="1200" dirty="0" smtClean="0">
                          <a:effectLst/>
                        </a:rPr>
                        <a:t>domestice,</a:t>
                      </a:r>
                      <a:r>
                        <a:rPr lang="ro-RO" sz="1200" baseline="0" dirty="0" smtClean="0">
                          <a:effectLst/>
                        </a:rPr>
                        <a:t> </a:t>
                      </a:r>
                      <a:r>
                        <a:rPr lang="vi-VN" sz="1200" dirty="0" smtClean="0">
                          <a:effectLst/>
                        </a:rPr>
                        <a:t>cauzate de o creștere a importurilor și să </a:t>
                      </a:r>
                      <a:r>
                        <a:rPr lang="ro-RO" sz="1200" dirty="0" smtClean="0">
                          <a:effectLst/>
                        </a:rPr>
                        <a:t>oferirea</a:t>
                      </a:r>
                      <a:r>
                        <a:rPr lang="vi-VN" sz="1200" dirty="0" smtClean="0">
                          <a:effectLst/>
                        </a:rPr>
                        <a:t> </a:t>
                      </a:r>
                      <a:r>
                        <a:rPr lang="ro-RO" sz="1200" dirty="0" smtClean="0">
                          <a:effectLst/>
                        </a:rPr>
                        <a:t>de </a:t>
                      </a:r>
                      <a:r>
                        <a:rPr lang="vi-VN" sz="1200" dirty="0" smtClean="0">
                          <a:effectLst/>
                        </a:rPr>
                        <a:t>timp pentru a facilita adaptarea la concurență</a:t>
                      </a:r>
                      <a:r>
                        <a:rPr lang="ro-RO" sz="1200" dirty="0" smtClean="0">
                          <a:effectLst/>
                        </a:rPr>
                        <a:t>.</a:t>
                      </a:r>
                      <a:endParaRPr lang="ru-RU" sz="1200" dirty="0">
                        <a:effectLst/>
                        <a:latin typeface="+mn-lt"/>
                        <a:ea typeface="Times New Roman"/>
                        <a:cs typeface="Times New Roman"/>
                      </a:endParaRPr>
                    </a:p>
                  </a:txBody>
                  <a:tcPr marL="46729" marR="46729" marT="44003" marB="0"/>
                </a:tc>
              </a:tr>
              <a:tr h="286621">
                <a:tc>
                  <a:txBody>
                    <a:bodyPr/>
                    <a:lstStyle/>
                    <a:p>
                      <a:pPr algn="ctr">
                        <a:lnSpc>
                          <a:spcPct val="150000"/>
                        </a:lnSpc>
                        <a:spcBef>
                          <a:spcPts val="300"/>
                        </a:spcBef>
                        <a:spcAft>
                          <a:spcPts val="600"/>
                        </a:spcAft>
                      </a:pPr>
                      <a:r>
                        <a:rPr lang="ro-RO" sz="1200" dirty="0" smtClean="0">
                          <a:effectLst/>
                        </a:rPr>
                        <a:t>Natura măsurii</a:t>
                      </a:r>
                      <a:endParaRPr lang="ru-RU" sz="1200" dirty="0">
                        <a:effectLst/>
                        <a:latin typeface="+mn-lt"/>
                        <a:ea typeface="Times New Roman"/>
                        <a:cs typeface="Times New Roman"/>
                      </a:endParaRPr>
                    </a:p>
                  </a:txBody>
                  <a:tcPr marL="46729" marR="46729" marT="44003" marB="0"/>
                </a:tc>
                <a:tc>
                  <a:txBody>
                    <a:bodyPr/>
                    <a:lstStyle/>
                    <a:p>
                      <a:pPr algn="ctr">
                        <a:lnSpc>
                          <a:spcPct val="150000"/>
                        </a:lnSpc>
                        <a:spcBef>
                          <a:spcPts val="300"/>
                        </a:spcBef>
                        <a:spcAft>
                          <a:spcPts val="600"/>
                        </a:spcAft>
                      </a:pPr>
                      <a:r>
                        <a:rPr lang="ro-RO" sz="1200" dirty="0" smtClean="0">
                          <a:effectLst/>
                        </a:rPr>
                        <a:t>Discriminatorie</a:t>
                      </a:r>
                    </a:p>
                    <a:p>
                      <a:pPr algn="ctr">
                        <a:lnSpc>
                          <a:spcPct val="150000"/>
                        </a:lnSpc>
                        <a:spcBef>
                          <a:spcPts val="300"/>
                        </a:spcBef>
                        <a:spcAft>
                          <a:spcPts val="600"/>
                        </a:spcAft>
                      </a:pPr>
                      <a:r>
                        <a:rPr lang="en-GB" sz="1200" dirty="0" smtClean="0">
                          <a:effectLst/>
                        </a:rPr>
                        <a:t>(non‑MFN</a:t>
                      </a:r>
                      <a:r>
                        <a:rPr lang="en-GB" sz="1200" dirty="0">
                          <a:effectLst/>
                        </a:rPr>
                        <a:t>)</a:t>
                      </a:r>
                      <a:endParaRPr lang="ru-RU" sz="1200" dirty="0">
                        <a:effectLst/>
                        <a:latin typeface="+mn-lt"/>
                        <a:ea typeface="Times New Roman"/>
                        <a:cs typeface="Times New Roman"/>
                      </a:endParaRPr>
                    </a:p>
                  </a:txBody>
                  <a:tcPr marL="46729" marR="46729" marT="44003" marB="0"/>
                </a:tc>
                <a:tc>
                  <a:txBody>
                    <a:bodyPr/>
                    <a:lstStyle/>
                    <a:p>
                      <a:pPr algn="ctr">
                        <a:lnSpc>
                          <a:spcPct val="150000"/>
                        </a:lnSpc>
                        <a:spcBef>
                          <a:spcPts val="300"/>
                        </a:spcBef>
                        <a:spcAft>
                          <a:spcPts val="600"/>
                        </a:spcAft>
                      </a:pPr>
                      <a:r>
                        <a:rPr lang="ro-RO" sz="1200" dirty="0" smtClean="0">
                          <a:effectLst/>
                        </a:rPr>
                        <a:t>Discriminatorie</a:t>
                      </a:r>
                      <a:r>
                        <a:rPr lang="en-GB" sz="1200" dirty="0" smtClean="0">
                          <a:effectLst/>
                        </a:rPr>
                        <a:t> </a:t>
                      </a:r>
                      <a:endParaRPr lang="ro-RO" sz="1200" dirty="0" smtClean="0">
                        <a:effectLst/>
                      </a:endParaRPr>
                    </a:p>
                    <a:p>
                      <a:pPr algn="ctr">
                        <a:lnSpc>
                          <a:spcPct val="150000"/>
                        </a:lnSpc>
                        <a:spcBef>
                          <a:spcPts val="300"/>
                        </a:spcBef>
                        <a:spcAft>
                          <a:spcPts val="600"/>
                        </a:spcAft>
                      </a:pPr>
                      <a:r>
                        <a:rPr lang="en-GB" sz="1200" dirty="0" smtClean="0">
                          <a:effectLst/>
                        </a:rPr>
                        <a:t>(</a:t>
                      </a:r>
                      <a:r>
                        <a:rPr lang="en-GB" sz="1200" dirty="0">
                          <a:effectLst/>
                        </a:rPr>
                        <a:t>non-MFN)</a:t>
                      </a:r>
                      <a:endParaRPr lang="ru-RU" sz="1200" dirty="0">
                        <a:effectLst/>
                        <a:latin typeface="+mn-lt"/>
                        <a:ea typeface="Times New Roman"/>
                        <a:cs typeface="Times New Roman"/>
                      </a:endParaRPr>
                    </a:p>
                  </a:txBody>
                  <a:tcPr marL="46729" marR="46729" marT="44003" marB="0"/>
                </a:tc>
                <a:tc>
                  <a:txBody>
                    <a:bodyPr/>
                    <a:lstStyle/>
                    <a:p>
                      <a:pPr algn="l">
                        <a:lnSpc>
                          <a:spcPct val="150000"/>
                        </a:lnSpc>
                        <a:spcBef>
                          <a:spcPts val="300"/>
                        </a:spcBef>
                        <a:spcAft>
                          <a:spcPts val="600"/>
                        </a:spcAft>
                      </a:pPr>
                      <a:r>
                        <a:rPr lang="ro-RO" sz="1200" dirty="0" smtClean="0">
                          <a:effectLst/>
                        </a:rPr>
                        <a:t>Non</a:t>
                      </a:r>
                      <a:r>
                        <a:rPr lang="en-GB" sz="1200" dirty="0" smtClean="0">
                          <a:effectLst/>
                        </a:rPr>
                        <a:t>-</a:t>
                      </a:r>
                      <a:r>
                        <a:rPr lang="ro-RO" sz="1200" dirty="0" smtClean="0">
                          <a:effectLst/>
                        </a:rPr>
                        <a:t>discriminatorie</a:t>
                      </a:r>
                      <a:r>
                        <a:rPr lang="en-GB" sz="1200" dirty="0" smtClean="0">
                          <a:effectLst/>
                        </a:rPr>
                        <a:t> </a:t>
                      </a:r>
                      <a:endParaRPr lang="ro-RO" sz="1200" dirty="0" smtClean="0">
                        <a:effectLst/>
                      </a:endParaRPr>
                    </a:p>
                    <a:p>
                      <a:pPr algn="l">
                        <a:lnSpc>
                          <a:spcPct val="150000"/>
                        </a:lnSpc>
                        <a:spcBef>
                          <a:spcPts val="300"/>
                        </a:spcBef>
                        <a:spcAft>
                          <a:spcPts val="600"/>
                        </a:spcAft>
                      </a:pPr>
                      <a:r>
                        <a:rPr lang="en-GB" sz="1200" dirty="0" smtClean="0">
                          <a:effectLst/>
                        </a:rPr>
                        <a:t>(</a:t>
                      </a:r>
                      <a:r>
                        <a:rPr lang="en-GB" sz="1200" dirty="0">
                          <a:effectLst/>
                        </a:rPr>
                        <a:t>MFN, </a:t>
                      </a:r>
                      <a:r>
                        <a:rPr lang="ro-RO" sz="1200" dirty="0" smtClean="0">
                          <a:effectLst/>
                        </a:rPr>
                        <a:t>în principiu</a:t>
                      </a:r>
                      <a:r>
                        <a:rPr lang="en-GB" sz="1200" dirty="0" smtClean="0">
                          <a:effectLst/>
                        </a:rPr>
                        <a:t>)</a:t>
                      </a:r>
                      <a:endParaRPr lang="ru-RU" sz="1200" dirty="0">
                        <a:effectLst/>
                        <a:latin typeface="+mn-lt"/>
                        <a:ea typeface="Times New Roman"/>
                        <a:cs typeface="Times New Roman"/>
                      </a:endParaRPr>
                    </a:p>
                  </a:txBody>
                  <a:tcPr marL="46729" marR="46729" marT="44003" marB="0"/>
                </a:tc>
              </a:tr>
              <a:tr h="1507153">
                <a:tc>
                  <a:txBody>
                    <a:bodyPr/>
                    <a:lstStyle/>
                    <a:p>
                      <a:pPr algn="ctr">
                        <a:lnSpc>
                          <a:spcPct val="150000"/>
                        </a:lnSpc>
                        <a:spcBef>
                          <a:spcPts val="300"/>
                        </a:spcBef>
                        <a:spcAft>
                          <a:spcPts val="600"/>
                        </a:spcAft>
                      </a:pPr>
                      <a:r>
                        <a:rPr lang="ro-RO" sz="1200" dirty="0" smtClean="0">
                          <a:effectLst/>
                        </a:rPr>
                        <a:t>Cerinţe substanţiale</a:t>
                      </a:r>
                      <a:endParaRPr lang="ru-RU" sz="1200" dirty="0">
                        <a:effectLst/>
                        <a:latin typeface="+mn-lt"/>
                        <a:ea typeface="Times New Roman"/>
                        <a:cs typeface="Times New Roman"/>
                      </a:endParaRPr>
                    </a:p>
                  </a:txBody>
                  <a:tcPr marL="46729" marR="46729" marT="44003" marB="0"/>
                </a:tc>
                <a:tc>
                  <a:txBody>
                    <a:bodyPr/>
                    <a:lstStyle/>
                    <a:p>
                      <a:pPr algn="l">
                        <a:lnSpc>
                          <a:spcPct val="150000"/>
                        </a:lnSpc>
                        <a:spcBef>
                          <a:spcPts val="300"/>
                        </a:spcBef>
                        <a:spcAft>
                          <a:spcPts val="600"/>
                        </a:spcAft>
                      </a:pPr>
                      <a:r>
                        <a:rPr lang="en-GB" sz="1200" dirty="0">
                          <a:effectLst/>
                        </a:rPr>
                        <a:t>1</a:t>
                      </a:r>
                      <a:r>
                        <a:rPr lang="en-GB" sz="1200" dirty="0" smtClean="0">
                          <a:effectLst/>
                        </a:rPr>
                        <a:t>.</a:t>
                      </a:r>
                      <a:r>
                        <a:rPr lang="vi-VN" sz="1200" dirty="0" smtClean="0">
                          <a:effectLst/>
                        </a:rPr>
                        <a:t> </a:t>
                      </a:r>
                      <a:r>
                        <a:rPr lang="vi-VN" sz="1200" dirty="0" smtClean="0">
                          <a:effectLst/>
                          <a:latin typeface="Constantia" pitchFamily="18" charset="0"/>
                        </a:rPr>
                        <a:t>Importurile </a:t>
                      </a:r>
                      <a:r>
                        <a:rPr lang="ro-RO" sz="1200" dirty="0" smtClean="0">
                          <a:effectLst/>
                          <a:latin typeface="Constantia" pitchFamily="18" charset="0"/>
                        </a:rPr>
                        <a:t>care </a:t>
                      </a:r>
                      <a:r>
                        <a:rPr lang="vi-VN" sz="1200" dirty="0" smtClean="0">
                          <a:effectLst/>
                          <a:latin typeface="Constantia" pitchFamily="18" charset="0"/>
                        </a:rPr>
                        <a:t>fac obiectul unui dumping</a:t>
                      </a:r>
                    </a:p>
                    <a:p>
                      <a:pPr algn="l">
                        <a:lnSpc>
                          <a:spcPct val="150000"/>
                        </a:lnSpc>
                        <a:spcBef>
                          <a:spcPts val="300"/>
                        </a:spcBef>
                        <a:spcAft>
                          <a:spcPts val="600"/>
                        </a:spcAft>
                      </a:pPr>
                      <a:r>
                        <a:rPr lang="ro-RO" sz="1200" dirty="0" smtClean="0">
                          <a:effectLst/>
                        </a:rPr>
                        <a:t>2. Prejudiciul material</a:t>
                      </a:r>
                    </a:p>
                    <a:p>
                      <a:pPr algn="l">
                        <a:lnSpc>
                          <a:spcPct val="150000"/>
                        </a:lnSpc>
                        <a:spcBef>
                          <a:spcPts val="300"/>
                        </a:spcBef>
                        <a:spcAft>
                          <a:spcPts val="600"/>
                        </a:spcAft>
                      </a:pPr>
                      <a:r>
                        <a:rPr lang="ro-RO" sz="1200" dirty="0" smtClean="0">
                          <a:effectLst/>
                        </a:rPr>
                        <a:t>3.</a:t>
                      </a:r>
                      <a:r>
                        <a:rPr lang="ro-RO" sz="1200" baseline="0" dirty="0" smtClean="0">
                          <a:effectLst/>
                        </a:rPr>
                        <a:t> </a:t>
                      </a:r>
                      <a:r>
                        <a:rPr lang="ro-RO" sz="1200" dirty="0" smtClean="0">
                          <a:effectLst/>
                        </a:rPr>
                        <a:t>L</a:t>
                      </a:r>
                      <a:r>
                        <a:rPr lang="vi-VN" sz="1200" dirty="0" smtClean="0">
                          <a:effectLst/>
                        </a:rPr>
                        <a:t>egătur</a:t>
                      </a:r>
                      <a:r>
                        <a:rPr lang="ro-RO" sz="1200" dirty="0" smtClean="0">
                          <a:effectLst/>
                        </a:rPr>
                        <a:t>a</a:t>
                      </a:r>
                      <a:r>
                        <a:rPr lang="vi-VN" sz="1200" dirty="0" smtClean="0">
                          <a:effectLst/>
                        </a:rPr>
                        <a:t> de cauzalitate</a:t>
                      </a:r>
                      <a:endParaRPr lang="ru-RU" sz="1200" dirty="0">
                        <a:effectLst/>
                        <a:latin typeface="+mn-lt"/>
                        <a:ea typeface="Times New Roman"/>
                        <a:cs typeface="Times New Roman"/>
                      </a:endParaRPr>
                    </a:p>
                  </a:txBody>
                  <a:tcPr marL="46729" marR="46729" marT="44003" marB="0"/>
                </a:tc>
                <a:tc>
                  <a:txBody>
                    <a:bodyPr/>
                    <a:lstStyle/>
                    <a:p>
                      <a:pPr marL="0" indent="0" algn="l">
                        <a:lnSpc>
                          <a:spcPct val="150000"/>
                        </a:lnSpc>
                        <a:spcBef>
                          <a:spcPts val="300"/>
                        </a:spcBef>
                        <a:spcAft>
                          <a:spcPts val="600"/>
                        </a:spcAft>
                        <a:buNone/>
                      </a:pPr>
                      <a:r>
                        <a:rPr lang="ro-RO" sz="1200" dirty="0" smtClean="0">
                          <a:effectLst/>
                        </a:rPr>
                        <a:t>1. </a:t>
                      </a:r>
                      <a:r>
                        <a:rPr lang="en-GB" sz="1200" dirty="0" err="1" smtClean="0">
                          <a:effectLst/>
                        </a:rPr>
                        <a:t>Importurile</a:t>
                      </a:r>
                      <a:r>
                        <a:rPr lang="en-GB" sz="1200" dirty="0" smtClean="0">
                          <a:effectLst/>
                        </a:rPr>
                        <a:t> </a:t>
                      </a:r>
                      <a:r>
                        <a:rPr lang="en-GB" sz="1200" dirty="0" err="1" smtClean="0">
                          <a:effectLst/>
                        </a:rPr>
                        <a:t>subven</a:t>
                      </a:r>
                      <a:r>
                        <a:rPr lang="ro-RO" sz="1200" dirty="0" smtClean="0">
                          <a:effectLst/>
                        </a:rPr>
                        <a:t>ţ</a:t>
                      </a:r>
                      <a:r>
                        <a:rPr lang="en-GB" sz="1200" dirty="0" err="1" smtClean="0">
                          <a:effectLst/>
                        </a:rPr>
                        <a:t>ionate</a:t>
                      </a:r>
                      <a:r>
                        <a:rPr lang="en-GB" sz="1200" dirty="0" smtClean="0">
                          <a:effectLst/>
                        </a:rPr>
                        <a:t> </a:t>
                      </a:r>
                      <a:endParaRPr lang="ro-RO" sz="1200" dirty="0" smtClean="0">
                        <a:effectLst/>
                      </a:endParaRPr>
                    </a:p>
                    <a:p>
                      <a:pPr algn="l">
                        <a:lnSpc>
                          <a:spcPct val="150000"/>
                        </a:lnSpc>
                        <a:spcBef>
                          <a:spcPts val="300"/>
                        </a:spcBef>
                        <a:spcAft>
                          <a:spcPts val="600"/>
                        </a:spcAft>
                      </a:pPr>
                      <a:r>
                        <a:rPr lang="ro-RO" sz="1200" dirty="0" smtClean="0">
                          <a:effectLst/>
                        </a:rPr>
                        <a:t>2. Prejudiciul material</a:t>
                      </a:r>
                    </a:p>
                    <a:p>
                      <a:pPr algn="l">
                        <a:lnSpc>
                          <a:spcPct val="150000"/>
                        </a:lnSpc>
                        <a:spcBef>
                          <a:spcPts val="300"/>
                        </a:spcBef>
                        <a:spcAft>
                          <a:spcPts val="600"/>
                        </a:spcAft>
                      </a:pPr>
                      <a:r>
                        <a:rPr lang="ro-RO" sz="1200" dirty="0" smtClean="0">
                          <a:effectLst/>
                        </a:rPr>
                        <a:t>3.</a:t>
                      </a:r>
                      <a:r>
                        <a:rPr lang="ro-RO" sz="1200" baseline="0" dirty="0" smtClean="0">
                          <a:effectLst/>
                        </a:rPr>
                        <a:t> </a:t>
                      </a:r>
                      <a:r>
                        <a:rPr lang="ro-RO" sz="1200" dirty="0" smtClean="0">
                          <a:effectLst/>
                        </a:rPr>
                        <a:t>L</a:t>
                      </a:r>
                      <a:r>
                        <a:rPr lang="vi-VN" sz="1200" dirty="0" smtClean="0">
                          <a:effectLst/>
                        </a:rPr>
                        <a:t>egătur</a:t>
                      </a:r>
                      <a:r>
                        <a:rPr lang="ro-RO" sz="1200" dirty="0" smtClean="0">
                          <a:effectLst/>
                        </a:rPr>
                        <a:t>a</a:t>
                      </a:r>
                      <a:r>
                        <a:rPr lang="vi-VN" sz="1200" dirty="0" smtClean="0">
                          <a:effectLst/>
                        </a:rPr>
                        <a:t> de cauzalitate</a:t>
                      </a:r>
                      <a:endParaRPr lang="ru-RU" sz="1200" dirty="0">
                        <a:effectLst/>
                        <a:latin typeface="+mn-lt"/>
                        <a:ea typeface="Times New Roman"/>
                        <a:cs typeface="Times New Roman"/>
                      </a:endParaRPr>
                    </a:p>
                  </a:txBody>
                  <a:tcPr marL="46729" marR="46729" marT="44003" marB="0"/>
                </a:tc>
                <a:tc>
                  <a:txBody>
                    <a:bodyPr/>
                    <a:lstStyle/>
                    <a:p>
                      <a:pPr marL="228600" indent="-228600" algn="l">
                        <a:lnSpc>
                          <a:spcPct val="150000"/>
                        </a:lnSpc>
                        <a:spcBef>
                          <a:spcPts val="300"/>
                        </a:spcBef>
                        <a:spcAft>
                          <a:spcPts val="600"/>
                        </a:spcAft>
                        <a:buAutoNum type="arabicPeriod"/>
                      </a:pPr>
                      <a:r>
                        <a:rPr lang="ro-RO" sz="1200" dirty="0" smtClean="0">
                          <a:effectLst/>
                        </a:rPr>
                        <a:t>Creşterea</a:t>
                      </a:r>
                      <a:r>
                        <a:rPr lang="ro-RO" sz="1200" baseline="0" dirty="0" smtClean="0">
                          <a:effectLst/>
                        </a:rPr>
                        <a:t> importurilor</a:t>
                      </a:r>
                    </a:p>
                    <a:p>
                      <a:pPr marL="0" marR="0" indent="0" algn="l" defTabSz="914400" rtl="0" eaLnBrk="1" fontAlgn="auto" latinLnBrk="0" hangingPunct="1">
                        <a:lnSpc>
                          <a:spcPct val="150000"/>
                        </a:lnSpc>
                        <a:spcBef>
                          <a:spcPts val="300"/>
                        </a:spcBef>
                        <a:spcAft>
                          <a:spcPts val="600"/>
                        </a:spcAft>
                        <a:buClrTx/>
                        <a:buSzTx/>
                        <a:buFontTx/>
                        <a:buNone/>
                        <a:tabLst/>
                        <a:defRPr/>
                      </a:pPr>
                      <a:r>
                        <a:rPr lang="ro-RO" sz="1200" baseline="0" dirty="0" smtClean="0">
                          <a:effectLst/>
                        </a:rPr>
                        <a:t>2. Prejudiciul material</a:t>
                      </a:r>
                    </a:p>
                    <a:p>
                      <a:pPr marL="0" marR="0" indent="0" algn="l" defTabSz="914400" rtl="0" eaLnBrk="1" fontAlgn="auto" latinLnBrk="0" hangingPunct="1">
                        <a:lnSpc>
                          <a:spcPct val="150000"/>
                        </a:lnSpc>
                        <a:spcBef>
                          <a:spcPts val="300"/>
                        </a:spcBef>
                        <a:spcAft>
                          <a:spcPts val="600"/>
                        </a:spcAft>
                        <a:buClrTx/>
                        <a:buSzTx/>
                        <a:buFontTx/>
                        <a:buNone/>
                        <a:tabLst/>
                        <a:defRPr/>
                      </a:pPr>
                      <a:r>
                        <a:rPr lang="ro-RO" sz="1200" baseline="0" dirty="0" smtClean="0">
                          <a:effectLst/>
                        </a:rPr>
                        <a:t>3. Legătura de cauzalitate</a:t>
                      </a:r>
                      <a:endParaRPr lang="ru-RU" sz="1200" dirty="0">
                        <a:effectLst/>
                      </a:endParaRPr>
                    </a:p>
                    <a:p>
                      <a:pPr algn="l">
                        <a:lnSpc>
                          <a:spcPct val="150000"/>
                        </a:lnSpc>
                        <a:spcBef>
                          <a:spcPts val="300"/>
                        </a:spcBef>
                        <a:spcAft>
                          <a:spcPts val="600"/>
                        </a:spcAft>
                      </a:pPr>
                      <a:r>
                        <a:rPr lang="ro-RO" sz="1200" dirty="0" smtClean="0">
                          <a:effectLst/>
                        </a:rPr>
                        <a:t>Adiţional</a:t>
                      </a:r>
                      <a:r>
                        <a:rPr lang="vi-VN" sz="1200" dirty="0" smtClean="0">
                          <a:effectLst/>
                        </a:rPr>
                        <a:t>, </a:t>
                      </a:r>
                      <a:r>
                        <a:rPr lang="vi-VN" sz="1200" dirty="0" smtClean="0">
                          <a:effectLst/>
                          <a:latin typeface="Constantia" pitchFamily="18" charset="0"/>
                        </a:rPr>
                        <a:t>măsura trebuie aplicată ca urmare a unei evoluții neprevăzute și a efectului obligațiilor asumate de o parte contractantă în cadrul GATT.</a:t>
                      </a:r>
                      <a:endParaRPr lang="ru-RU" sz="1200" dirty="0">
                        <a:effectLst/>
                        <a:latin typeface="Constantia" pitchFamily="18" charset="0"/>
                        <a:ea typeface="Times New Roman"/>
                        <a:cs typeface="Times New Roman"/>
                      </a:endParaRPr>
                    </a:p>
                  </a:txBody>
                  <a:tcPr marL="46729" marR="46729" marT="44003" marB="0"/>
                </a:tc>
              </a:tr>
              <a:tr h="496283">
                <a:tc>
                  <a:txBody>
                    <a:bodyPr/>
                    <a:lstStyle/>
                    <a:p>
                      <a:pPr algn="ctr">
                        <a:lnSpc>
                          <a:spcPct val="150000"/>
                        </a:lnSpc>
                        <a:spcBef>
                          <a:spcPts val="300"/>
                        </a:spcBef>
                        <a:spcAft>
                          <a:spcPts val="600"/>
                        </a:spcAft>
                      </a:pPr>
                      <a:r>
                        <a:rPr lang="ro-RO" sz="1200" dirty="0" smtClean="0">
                          <a:effectLst/>
                        </a:rPr>
                        <a:t>Forma</a:t>
                      </a:r>
                      <a:r>
                        <a:rPr lang="ro-RO" sz="1200" baseline="0" dirty="0" smtClean="0">
                          <a:effectLst/>
                        </a:rPr>
                        <a:t> măsurii</a:t>
                      </a:r>
                      <a:endParaRPr lang="ru-RU" sz="1200" dirty="0">
                        <a:effectLst/>
                        <a:latin typeface="+mn-lt"/>
                        <a:ea typeface="Times New Roman"/>
                        <a:cs typeface="Times New Roman"/>
                      </a:endParaRPr>
                    </a:p>
                  </a:txBody>
                  <a:tcPr marL="46729" marR="46729" marT="44003" marB="0"/>
                </a:tc>
                <a:tc>
                  <a:txBody>
                    <a:bodyPr/>
                    <a:lstStyle/>
                    <a:p>
                      <a:pPr algn="ctr">
                        <a:lnSpc>
                          <a:spcPct val="150000"/>
                        </a:lnSpc>
                        <a:spcBef>
                          <a:spcPts val="0"/>
                        </a:spcBef>
                        <a:spcAft>
                          <a:spcPts val="0"/>
                        </a:spcAft>
                      </a:pPr>
                      <a:r>
                        <a:rPr lang="ro-RO" sz="1200" dirty="0" smtClean="0">
                          <a:effectLst/>
                        </a:rPr>
                        <a:t>T</a:t>
                      </a:r>
                      <a:r>
                        <a:rPr lang="vi-VN" sz="1200" dirty="0" smtClean="0">
                          <a:effectLst/>
                        </a:rPr>
                        <a:t>axă antidumping</a:t>
                      </a:r>
                      <a:endParaRPr lang="ro-RO" sz="1200" dirty="0" smtClean="0">
                        <a:effectLst/>
                      </a:endParaRPr>
                    </a:p>
                  </a:txBody>
                  <a:tcPr marL="46729" marR="46729" marT="44003" marB="0"/>
                </a:tc>
                <a:tc>
                  <a:txBody>
                    <a:bodyPr/>
                    <a:lstStyle/>
                    <a:p>
                      <a:pPr algn="ctr">
                        <a:lnSpc>
                          <a:spcPct val="150000"/>
                        </a:lnSpc>
                        <a:spcBef>
                          <a:spcPts val="300"/>
                        </a:spcBef>
                        <a:spcAft>
                          <a:spcPts val="600"/>
                        </a:spcAft>
                      </a:pPr>
                      <a:r>
                        <a:rPr lang="ro-RO" sz="1200" dirty="0" smtClean="0">
                          <a:effectLst/>
                        </a:rPr>
                        <a:t>Taxă</a:t>
                      </a:r>
                      <a:r>
                        <a:rPr lang="ro-RO" sz="1200" baseline="0" dirty="0" smtClean="0">
                          <a:effectLst/>
                        </a:rPr>
                        <a:t> compensatorie</a:t>
                      </a:r>
                    </a:p>
                  </a:txBody>
                  <a:tcPr marL="46729" marR="46729" marT="44003" marB="0"/>
                </a:tc>
                <a:tc>
                  <a:txBody>
                    <a:bodyPr/>
                    <a:lstStyle/>
                    <a:p>
                      <a:pPr algn="ctr">
                        <a:lnSpc>
                          <a:spcPct val="150000"/>
                        </a:lnSpc>
                        <a:spcBef>
                          <a:spcPts val="300"/>
                        </a:spcBef>
                        <a:spcAft>
                          <a:spcPts val="600"/>
                        </a:spcAft>
                      </a:pPr>
                      <a:r>
                        <a:rPr lang="en-GB" sz="1200" dirty="0" err="1" smtClean="0">
                          <a:effectLst/>
                        </a:rPr>
                        <a:t>Printre</a:t>
                      </a:r>
                      <a:r>
                        <a:rPr lang="en-GB" sz="1200" dirty="0" smtClean="0">
                          <a:effectLst/>
                        </a:rPr>
                        <a:t> </a:t>
                      </a:r>
                      <a:r>
                        <a:rPr lang="en-GB" sz="1200" dirty="0" err="1" smtClean="0">
                          <a:effectLst/>
                        </a:rPr>
                        <a:t>altele</a:t>
                      </a:r>
                      <a:r>
                        <a:rPr lang="en-GB" sz="1200" dirty="0" smtClean="0">
                          <a:effectLst/>
                        </a:rPr>
                        <a:t>, </a:t>
                      </a:r>
                      <a:r>
                        <a:rPr lang="en-GB" sz="1200" dirty="0" err="1" smtClean="0">
                          <a:effectLst/>
                        </a:rPr>
                        <a:t>creșterea</a:t>
                      </a:r>
                      <a:r>
                        <a:rPr lang="en-GB" sz="1200" dirty="0" smtClean="0">
                          <a:effectLst/>
                        </a:rPr>
                        <a:t> </a:t>
                      </a:r>
                      <a:r>
                        <a:rPr lang="en-GB" sz="1200" dirty="0" err="1" smtClean="0">
                          <a:effectLst/>
                        </a:rPr>
                        <a:t>taxei</a:t>
                      </a:r>
                      <a:r>
                        <a:rPr lang="en-GB" sz="1200" dirty="0" smtClean="0">
                          <a:effectLst/>
                        </a:rPr>
                        <a:t> </a:t>
                      </a:r>
                      <a:r>
                        <a:rPr lang="en-GB" sz="1200" dirty="0" err="1" smtClean="0">
                          <a:effectLst/>
                        </a:rPr>
                        <a:t>tarifare</a:t>
                      </a:r>
                      <a:r>
                        <a:rPr lang="en-GB" sz="1200" dirty="0" smtClean="0">
                          <a:effectLst/>
                        </a:rPr>
                        <a:t> </a:t>
                      </a:r>
                      <a:r>
                        <a:rPr lang="en-GB" sz="1200" dirty="0" err="1" smtClean="0">
                          <a:effectLst/>
                        </a:rPr>
                        <a:t>sau</a:t>
                      </a:r>
                      <a:r>
                        <a:rPr lang="en-GB" sz="1200" dirty="0" smtClean="0">
                          <a:effectLst/>
                        </a:rPr>
                        <a:t> cote</a:t>
                      </a:r>
                      <a:endParaRPr lang="ru-RU" sz="1200" dirty="0">
                        <a:effectLst/>
                        <a:latin typeface="+mn-lt"/>
                        <a:ea typeface="Times New Roman"/>
                        <a:cs typeface="Times New Roman"/>
                      </a:endParaRPr>
                    </a:p>
                  </a:txBody>
                  <a:tcPr marL="46729" marR="46729" marT="44003" marB="0"/>
                </a:tc>
              </a:tr>
            </a:tbl>
          </a:graphicData>
        </a:graphic>
      </p:graphicFrame>
      <p:sp>
        <p:nvSpPr>
          <p:cNvPr id="2" name="Прямоугольник 1"/>
          <p:cNvSpPr/>
          <p:nvPr/>
        </p:nvSpPr>
        <p:spPr>
          <a:xfrm>
            <a:off x="683568" y="188640"/>
            <a:ext cx="8313004" cy="461665"/>
          </a:xfrm>
          <a:prstGeom prst="rect">
            <a:avLst/>
          </a:prstGeom>
        </p:spPr>
        <p:txBody>
          <a:bodyPr wrap="square">
            <a:spAutoFit/>
          </a:bodyPr>
          <a:lstStyle/>
          <a:p>
            <a:pPr algn="ctr"/>
            <a:r>
              <a:rPr lang="ro-RO" sz="2400" b="1" dirty="0" smtClean="0">
                <a:solidFill>
                  <a:schemeClr val="tx2"/>
                </a:solidFill>
                <a:effectLst>
                  <a:outerShdw blurRad="38100" dist="38100" dir="2700000" algn="tl">
                    <a:srgbClr val="000000">
                      <a:alpha val="43137"/>
                    </a:srgbClr>
                  </a:outerShdw>
                </a:effectLst>
                <a:latin typeface="+mn-lt"/>
                <a:ea typeface="+mj-ea"/>
                <a:cs typeface="+mj-cs"/>
              </a:rPr>
              <a:t>Instrumentele de protecţie comercială</a:t>
            </a:r>
            <a:endParaRPr lang="ru-RU" sz="2400" b="1" dirty="0">
              <a:solidFill>
                <a:schemeClr val="tx2"/>
              </a:solidFill>
              <a:effectLst>
                <a:outerShdw blurRad="38100" dist="38100" dir="2700000" algn="tl">
                  <a:srgbClr val="000000">
                    <a:alpha val="43137"/>
                  </a:srgbClr>
                </a:outerShdw>
              </a:effectLst>
              <a:latin typeface="+mn-lt"/>
              <a:ea typeface="+mj-ea"/>
              <a:cs typeface="+mj-cs"/>
            </a:endParaRPr>
          </a:p>
        </p:txBody>
      </p:sp>
    </p:spTree>
    <p:extLst>
      <p:ext uri="{BB962C8B-B14F-4D97-AF65-F5344CB8AC3E}">
        <p14:creationId xmlns:p14="http://schemas.microsoft.com/office/powerpoint/2010/main" val="26805287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6" name="Text Box 14"/>
          <p:cNvSpPr txBox="1">
            <a:spLocks noChangeArrowheads="1"/>
          </p:cNvSpPr>
          <p:nvPr/>
        </p:nvSpPr>
        <p:spPr bwMode="auto">
          <a:xfrm>
            <a:off x="3392837" y="476672"/>
            <a:ext cx="2531462" cy="523220"/>
          </a:xfrm>
          <a:prstGeom prst="rect">
            <a:avLst/>
          </a:prstGeom>
          <a:noFill/>
          <a:ln w="9525">
            <a:noFill/>
            <a:miter lim="800000"/>
            <a:headEnd/>
            <a:tailEnd/>
          </a:ln>
        </p:spPr>
        <p:txBody>
          <a:bodyPr wrap="none">
            <a:spAutoFit/>
          </a:bodyPr>
          <a:lstStyle/>
          <a:p>
            <a:pPr algn="ctr" eaLnBrk="0" fontAlgn="base" hangingPunct="0">
              <a:spcBef>
                <a:spcPct val="0"/>
              </a:spcBef>
              <a:spcAft>
                <a:spcPct val="0"/>
              </a:spcAft>
            </a:pPr>
            <a:r>
              <a:rPr lang="en-US" sz="2800" b="1" dirty="0">
                <a:solidFill>
                  <a:srgbClr val="04617B"/>
                </a:solidFill>
                <a:latin typeface="Bookman Old Style" pitchFamily="18" charset="0"/>
                <a:cs typeface="Times New Roman" pitchFamily="18" charset="0"/>
              </a:rPr>
              <a:t>Total Export</a:t>
            </a:r>
            <a:endParaRPr lang="ru-RU" sz="2800" b="1" dirty="0">
              <a:solidFill>
                <a:srgbClr val="04617B"/>
              </a:solidFill>
              <a:latin typeface="Bookman Old Style" pitchFamily="18" charset="0"/>
              <a:cs typeface="Times New Roman" pitchFamily="18" charset="0"/>
            </a:endParaRPr>
          </a:p>
        </p:txBody>
      </p:sp>
      <p:sp>
        <p:nvSpPr>
          <p:cNvPr id="2057" name="Text Box 15"/>
          <p:cNvSpPr txBox="1">
            <a:spLocks noChangeArrowheads="1"/>
          </p:cNvSpPr>
          <p:nvPr/>
        </p:nvSpPr>
        <p:spPr bwMode="auto">
          <a:xfrm>
            <a:off x="3048000" y="3429000"/>
            <a:ext cx="3240088" cy="523220"/>
          </a:xfrm>
          <a:prstGeom prst="rect">
            <a:avLst/>
          </a:prstGeom>
          <a:noFill/>
          <a:ln w="9525">
            <a:noFill/>
            <a:miter lim="800000"/>
            <a:headEnd/>
            <a:tailEnd/>
          </a:ln>
        </p:spPr>
        <p:txBody>
          <a:bodyPr>
            <a:spAutoFit/>
          </a:bodyPr>
          <a:lstStyle/>
          <a:p>
            <a:pPr algn="ctr" eaLnBrk="0" fontAlgn="base" hangingPunct="0">
              <a:spcBef>
                <a:spcPct val="0"/>
              </a:spcBef>
              <a:spcAft>
                <a:spcPct val="0"/>
              </a:spcAft>
            </a:pPr>
            <a:r>
              <a:rPr lang="en-US" sz="2800" b="1" dirty="0">
                <a:solidFill>
                  <a:srgbClr val="04617B"/>
                </a:solidFill>
                <a:latin typeface="Bookman Old Style" pitchFamily="18" charset="0"/>
                <a:cs typeface="Times New Roman" pitchFamily="18" charset="0"/>
              </a:rPr>
              <a:t>Total Import</a:t>
            </a:r>
            <a:endParaRPr lang="ru-RU" sz="2800" b="1" dirty="0">
              <a:solidFill>
                <a:srgbClr val="04617B"/>
              </a:solidFill>
              <a:latin typeface="Bookman Old Style" pitchFamily="18" charset="0"/>
              <a:cs typeface="Times New Roman" pitchFamily="18" charset="0"/>
            </a:endParaRPr>
          </a:p>
        </p:txBody>
      </p:sp>
      <p:sp>
        <p:nvSpPr>
          <p:cNvPr id="2058" name="AutoShape 16"/>
          <p:cNvSpPr>
            <a:spLocks noChangeArrowheads="1"/>
          </p:cNvSpPr>
          <p:nvPr/>
        </p:nvSpPr>
        <p:spPr bwMode="auto">
          <a:xfrm>
            <a:off x="971600" y="1052736"/>
            <a:ext cx="7620000" cy="609600"/>
          </a:xfrm>
          <a:prstGeom prst="roundRect">
            <a:avLst>
              <a:gd name="adj" fmla="val 16667"/>
            </a:avLst>
          </a:prstGeom>
          <a:solidFill>
            <a:srgbClr val="00FFFF">
              <a:alpha val="34117"/>
            </a:srgbClr>
          </a:solidFill>
          <a:ln w="9525">
            <a:solidFill>
              <a:schemeClr val="tx1"/>
            </a:solidFill>
            <a:round/>
            <a:headEnd/>
            <a:tailEnd/>
          </a:ln>
        </p:spPr>
        <p:txBody>
          <a:bodyPr wrap="none" anchor="ctr"/>
          <a:lstStyle/>
          <a:p>
            <a:pPr algn="ctr" eaLnBrk="0" fontAlgn="base" hangingPunct="0">
              <a:lnSpc>
                <a:spcPct val="80000"/>
              </a:lnSpc>
              <a:spcBef>
                <a:spcPct val="0"/>
              </a:spcBef>
              <a:spcAft>
                <a:spcPct val="0"/>
              </a:spcAft>
            </a:pPr>
            <a:endParaRPr lang="ro-RO" sz="2400" b="1" dirty="0">
              <a:solidFill>
                <a:prstClr val="black"/>
              </a:solidFill>
              <a:latin typeface="Times New Roman" pitchFamily="18" charset="0"/>
              <a:cs typeface="Times New Roman" pitchFamily="18" charset="0"/>
            </a:endParaRPr>
          </a:p>
          <a:p>
            <a:pPr algn="ctr" eaLnBrk="0" fontAlgn="base" hangingPunct="0">
              <a:lnSpc>
                <a:spcPct val="80000"/>
              </a:lnSpc>
              <a:spcBef>
                <a:spcPct val="0"/>
              </a:spcBef>
              <a:spcAft>
                <a:spcPct val="0"/>
              </a:spcAft>
            </a:pPr>
            <a:r>
              <a:rPr lang="en-US" sz="2400" b="1" dirty="0">
                <a:solidFill>
                  <a:prstClr val="black"/>
                </a:solidFill>
                <a:latin typeface="Times New Roman" pitchFamily="18" charset="0"/>
                <a:cs typeface="Times New Roman" pitchFamily="18" charset="0"/>
              </a:rPr>
              <a:t>20</a:t>
            </a:r>
            <a:r>
              <a:rPr lang="ro-RO" sz="2400" b="1" dirty="0">
                <a:solidFill>
                  <a:prstClr val="black"/>
                </a:solidFill>
                <a:latin typeface="Times New Roman" pitchFamily="18" charset="0"/>
                <a:cs typeface="Times New Roman" pitchFamily="18" charset="0"/>
              </a:rPr>
              <a:t>1</a:t>
            </a:r>
            <a:r>
              <a:rPr lang="en-US" sz="2400" b="1" dirty="0">
                <a:solidFill>
                  <a:prstClr val="black"/>
                </a:solidFill>
                <a:latin typeface="Times New Roman" pitchFamily="18" charset="0"/>
                <a:cs typeface="Times New Roman" pitchFamily="18" charset="0"/>
              </a:rPr>
              <a:t>1                              </a:t>
            </a:r>
            <a:r>
              <a:rPr lang="ro-RO" sz="2400" b="1" dirty="0">
                <a:solidFill>
                  <a:prstClr val="black"/>
                </a:solidFill>
                <a:latin typeface="Times New Roman" pitchFamily="18" charset="0"/>
                <a:cs typeface="Times New Roman" pitchFamily="18" charset="0"/>
              </a:rPr>
              <a:t> 201</a:t>
            </a:r>
            <a:r>
              <a:rPr lang="en-US" sz="2400" b="1" dirty="0">
                <a:solidFill>
                  <a:prstClr val="black"/>
                </a:solidFill>
                <a:latin typeface="Times New Roman" pitchFamily="18" charset="0"/>
                <a:cs typeface="Times New Roman" pitchFamily="18" charset="0"/>
              </a:rPr>
              <a:t>2</a:t>
            </a:r>
            <a:r>
              <a:rPr lang="ro-RO" sz="2400" b="1" dirty="0">
                <a:solidFill>
                  <a:prstClr val="black"/>
                </a:solidFill>
                <a:latin typeface="Times New Roman" pitchFamily="18" charset="0"/>
                <a:cs typeface="Times New Roman" pitchFamily="18" charset="0"/>
              </a:rPr>
              <a:t>         </a:t>
            </a:r>
            <a:r>
              <a:rPr lang="en-US" sz="2400" b="1" dirty="0">
                <a:solidFill>
                  <a:prstClr val="black"/>
                </a:solidFill>
                <a:latin typeface="Times New Roman" pitchFamily="18" charset="0"/>
                <a:cs typeface="Times New Roman" pitchFamily="18" charset="0"/>
              </a:rPr>
              <a:t>                     </a:t>
            </a:r>
            <a:r>
              <a:rPr lang="ro-RO" sz="2400" b="1" dirty="0">
                <a:solidFill>
                  <a:prstClr val="black"/>
                </a:solidFill>
                <a:latin typeface="Times New Roman" pitchFamily="18" charset="0"/>
                <a:cs typeface="Times New Roman" pitchFamily="18" charset="0"/>
              </a:rPr>
              <a:t>2</a:t>
            </a:r>
            <a:r>
              <a:rPr lang="en-US" sz="2400" b="1" dirty="0">
                <a:solidFill>
                  <a:prstClr val="black"/>
                </a:solidFill>
                <a:latin typeface="Times New Roman" pitchFamily="18" charset="0"/>
                <a:cs typeface="Times New Roman" pitchFamily="18" charset="0"/>
              </a:rPr>
              <a:t>0</a:t>
            </a:r>
            <a:r>
              <a:rPr lang="ro-RO" sz="2400" b="1" dirty="0">
                <a:solidFill>
                  <a:prstClr val="black"/>
                </a:solidFill>
                <a:latin typeface="Times New Roman" pitchFamily="18" charset="0"/>
                <a:cs typeface="Times New Roman" pitchFamily="18" charset="0"/>
              </a:rPr>
              <a:t>1</a:t>
            </a:r>
            <a:r>
              <a:rPr lang="en-US" sz="2400" b="1" dirty="0" smtClean="0">
                <a:solidFill>
                  <a:prstClr val="black"/>
                </a:solidFill>
                <a:latin typeface="Times New Roman" pitchFamily="18" charset="0"/>
                <a:cs typeface="Times New Roman" pitchFamily="18" charset="0"/>
              </a:rPr>
              <a:t>3</a:t>
            </a:r>
            <a:endParaRPr lang="ro-RO" sz="2000" b="1" dirty="0">
              <a:solidFill>
                <a:prstClr val="black"/>
              </a:solidFill>
              <a:latin typeface="Times New Roman" pitchFamily="18" charset="0"/>
              <a:cs typeface="Times New Roman" pitchFamily="18" charset="0"/>
            </a:endParaRPr>
          </a:p>
          <a:p>
            <a:pPr algn="ctr" eaLnBrk="0" fontAlgn="base" hangingPunct="0">
              <a:lnSpc>
                <a:spcPct val="80000"/>
              </a:lnSpc>
              <a:spcBef>
                <a:spcPct val="0"/>
              </a:spcBef>
              <a:spcAft>
                <a:spcPct val="0"/>
              </a:spcAft>
            </a:pPr>
            <a:r>
              <a:rPr lang="en-US" b="1" i="1" dirty="0">
                <a:solidFill>
                  <a:prstClr val="black"/>
                </a:solidFill>
                <a:latin typeface="Times New Roman" pitchFamily="18" charset="0"/>
                <a:cs typeface="Times New Roman" pitchFamily="18" charset="0"/>
              </a:rPr>
              <a:t>    2216,8</a:t>
            </a:r>
            <a:r>
              <a:rPr lang="ro-RO" b="1" i="1" dirty="0">
                <a:solidFill>
                  <a:prstClr val="black"/>
                </a:solidFill>
                <a:latin typeface="Times New Roman" pitchFamily="18" charset="0"/>
                <a:cs typeface="Times New Roman" pitchFamily="18" charset="0"/>
              </a:rPr>
              <a:t> m</a:t>
            </a:r>
            <a:r>
              <a:rPr lang="en-US" b="1" i="1" dirty="0">
                <a:solidFill>
                  <a:prstClr val="black"/>
                </a:solidFill>
                <a:latin typeface="Times New Roman" pitchFamily="18" charset="0"/>
                <a:cs typeface="Times New Roman" pitchFamily="18" charset="0"/>
              </a:rPr>
              <a:t>ln</a:t>
            </a:r>
            <a:r>
              <a:rPr lang="ro-RO" b="1" i="1" dirty="0">
                <a:solidFill>
                  <a:prstClr val="black"/>
                </a:solidFill>
                <a:latin typeface="Times New Roman" pitchFamily="18" charset="0"/>
                <a:cs typeface="Times New Roman" pitchFamily="18" charset="0"/>
              </a:rPr>
              <a:t>. USD                         </a:t>
            </a:r>
            <a:r>
              <a:rPr lang="en-US" b="1" i="1" dirty="0">
                <a:solidFill>
                  <a:prstClr val="black"/>
                </a:solidFill>
                <a:latin typeface="Times New Roman" pitchFamily="18" charset="0"/>
                <a:cs typeface="Times New Roman" pitchFamily="18" charset="0"/>
              </a:rPr>
              <a:t>2161,8</a:t>
            </a:r>
            <a:r>
              <a:rPr lang="ro-RO" b="1" i="1" dirty="0">
                <a:solidFill>
                  <a:prstClr val="black"/>
                </a:solidFill>
                <a:latin typeface="Times New Roman" pitchFamily="18" charset="0"/>
                <a:cs typeface="Times New Roman" pitchFamily="18" charset="0"/>
              </a:rPr>
              <a:t>   m</a:t>
            </a:r>
            <a:r>
              <a:rPr lang="en-US" b="1" i="1" dirty="0">
                <a:solidFill>
                  <a:prstClr val="black"/>
                </a:solidFill>
                <a:latin typeface="Times New Roman" pitchFamily="18" charset="0"/>
                <a:cs typeface="Times New Roman" pitchFamily="18" charset="0"/>
              </a:rPr>
              <a:t>ln</a:t>
            </a:r>
            <a:r>
              <a:rPr lang="ro-RO" b="1" i="1" dirty="0">
                <a:solidFill>
                  <a:prstClr val="black"/>
                </a:solidFill>
                <a:latin typeface="Times New Roman" pitchFamily="18" charset="0"/>
                <a:cs typeface="Times New Roman" pitchFamily="18" charset="0"/>
              </a:rPr>
              <a:t>. USD                     </a:t>
            </a:r>
            <a:r>
              <a:rPr lang="en-US" b="1" i="1" dirty="0" smtClean="0">
                <a:solidFill>
                  <a:prstClr val="black"/>
                </a:solidFill>
                <a:latin typeface="Times New Roman" pitchFamily="18" charset="0"/>
                <a:cs typeface="Times New Roman" pitchFamily="18" charset="0"/>
              </a:rPr>
              <a:t>2399,0</a:t>
            </a:r>
            <a:r>
              <a:rPr lang="ro-RO" b="1" i="1" dirty="0" smtClean="0">
                <a:solidFill>
                  <a:prstClr val="black"/>
                </a:solidFill>
                <a:latin typeface="Times New Roman" pitchFamily="18" charset="0"/>
                <a:cs typeface="Times New Roman" pitchFamily="18" charset="0"/>
              </a:rPr>
              <a:t>   </a:t>
            </a:r>
            <a:r>
              <a:rPr lang="ro-RO" b="1" i="1" dirty="0">
                <a:solidFill>
                  <a:prstClr val="black"/>
                </a:solidFill>
                <a:latin typeface="Times New Roman" pitchFamily="18" charset="0"/>
                <a:cs typeface="Times New Roman" pitchFamily="18" charset="0"/>
              </a:rPr>
              <a:t>m</a:t>
            </a:r>
            <a:r>
              <a:rPr lang="en-US" b="1" i="1" dirty="0" err="1">
                <a:solidFill>
                  <a:prstClr val="black"/>
                </a:solidFill>
                <a:latin typeface="Times New Roman" pitchFamily="18" charset="0"/>
                <a:cs typeface="Times New Roman" pitchFamily="18" charset="0"/>
              </a:rPr>
              <a:t>ln</a:t>
            </a:r>
            <a:r>
              <a:rPr lang="ro-RO" b="1" i="1" dirty="0">
                <a:solidFill>
                  <a:prstClr val="black"/>
                </a:solidFill>
                <a:latin typeface="Times New Roman" pitchFamily="18" charset="0"/>
                <a:cs typeface="Times New Roman" pitchFamily="18" charset="0"/>
              </a:rPr>
              <a:t>. USD</a:t>
            </a:r>
            <a:r>
              <a:rPr lang="ro-RO" sz="2400" b="1" dirty="0">
                <a:solidFill>
                  <a:prstClr val="black"/>
                </a:solidFill>
                <a:latin typeface="Times New Roman" pitchFamily="18" charset="0"/>
                <a:cs typeface="Times New Roman" pitchFamily="18" charset="0"/>
              </a:rPr>
              <a:t> </a:t>
            </a:r>
          </a:p>
          <a:p>
            <a:pPr algn="ctr" eaLnBrk="0" fontAlgn="base" hangingPunct="0">
              <a:lnSpc>
                <a:spcPct val="80000"/>
              </a:lnSpc>
              <a:spcBef>
                <a:spcPct val="0"/>
              </a:spcBef>
              <a:spcAft>
                <a:spcPct val="0"/>
              </a:spcAft>
            </a:pPr>
            <a:r>
              <a:rPr lang="ro-RO" sz="2400" b="1" dirty="0">
                <a:solidFill>
                  <a:prstClr val="black"/>
                </a:solidFill>
                <a:latin typeface="Times New Roman" pitchFamily="18" charset="0"/>
                <a:cs typeface="Times New Roman" pitchFamily="18" charset="0"/>
              </a:rPr>
              <a:t> </a:t>
            </a:r>
            <a:endParaRPr lang="ru-RU" sz="2400" b="1" dirty="0">
              <a:solidFill>
                <a:prstClr val="black"/>
              </a:solidFill>
              <a:latin typeface="Times New Roman" pitchFamily="18" charset="0"/>
              <a:cs typeface="Times New Roman" pitchFamily="18" charset="0"/>
            </a:endParaRPr>
          </a:p>
        </p:txBody>
      </p:sp>
      <p:graphicFrame>
        <p:nvGraphicFramePr>
          <p:cNvPr id="12" name="Object 18"/>
          <p:cNvGraphicFramePr>
            <a:graphicFrameLocks noChangeAspect="1"/>
          </p:cNvGraphicFramePr>
          <p:nvPr>
            <p:extLst>
              <p:ext uri="{D42A27DB-BD31-4B8C-83A1-F6EECF244321}">
                <p14:modId xmlns:p14="http://schemas.microsoft.com/office/powerpoint/2010/main" val="958824516"/>
              </p:ext>
            </p:extLst>
          </p:nvPr>
        </p:nvGraphicFramePr>
        <p:xfrm>
          <a:off x="-900608" y="404664"/>
          <a:ext cx="4716016" cy="458555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Object 19"/>
          <p:cNvGraphicFramePr>
            <a:graphicFrameLocks noChangeAspect="1"/>
          </p:cNvGraphicFramePr>
          <p:nvPr>
            <p:extLst>
              <p:ext uri="{D42A27DB-BD31-4B8C-83A1-F6EECF244321}">
                <p14:modId xmlns:p14="http://schemas.microsoft.com/office/powerpoint/2010/main" val="1542593812"/>
              </p:ext>
            </p:extLst>
          </p:nvPr>
        </p:nvGraphicFramePr>
        <p:xfrm>
          <a:off x="2123728" y="620688"/>
          <a:ext cx="4896544" cy="435454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4" name="Object 20"/>
          <p:cNvGraphicFramePr>
            <a:graphicFrameLocks noChangeAspect="1"/>
          </p:cNvGraphicFramePr>
          <p:nvPr>
            <p:extLst>
              <p:ext uri="{D42A27DB-BD31-4B8C-83A1-F6EECF244321}">
                <p14:modId xmlns:p14="http://schemas.microsoft.com/office/powerpoint/2010/main" val="289860681"/>
              </p:ext>
            </p:extLst>
          </p:nvPr>
        </p:nvGraphicFramePr>
        <p:xfrm>
          <a:off x="5076056" y="1360825"/>
          <a:ext cx="4410283" cy="256664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5" name="Object 21"/>
          <p:cNvGraphicFramePr>
            <a:graphicFrameLocks noChangeAspect="1"/>
          </p:cNvGraphicFramePr>
          <p:nvPr>
            <p:extLst>
              <p:ext uri="{D42A27DB-BD31-4B8C-83A1-F6EECF244321}">
                <p14:modId xmlns:p14="http://schemas.microsoft.com/office/powerpoint/2010/main" val="1600620130"/>
              </p:ext>
            </p:extLst>
          </p:nvPr>
        </p:nvGraphicFramePr>
        <p:xfrm>
          <a:off x="-756592" y="4400352"/>
          <a:ext cx="4910400" cy="2457648"/>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6" name="Object 22"/>
          <p:cNvGraphicFramePr>
            <a:graphicFrameLocks noChangeAspect="1"/>
          </p:cNvGraphicFramePr>
          <p:nvPr>
            <p:extLst>
              <p:ext uri="{D42A27DB-BD31-4B8C-83A1-F6EECF244321}">
                <p14:modId xmlns:p14="http://schemas.microsoft.com/office/powerpoint/2010/main" val="503600974"/>
              </p:ext>
            </p:extLst>
          </p:nvPr>
        </p:nvGraphicFramePr>
        <p:xfrm>
          <a:off x="2915816" y="4179689"/>
          <a:ext cx="4029574" cy="2678311"/>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7" name="Object 23"/>
          <p:cNvGraphicFramePr>
            <a:graphicFrameLocks noChangeAspect="1"/>
          </p:cNvGraphicFramePr>
          <p:nvPr>
            <p:extLst>
              <p:ext uri="{D42A27DB-BD31-4B8C-83A1-F6EECF244321}">
                <p14:modId xmlns:p14="http://schemas.microsoft.com/office/powerpoint/2010/main" val="4251596706"/>
              </p:ext>
            </p:extLst>
          </p:nvPr>
        </p:nvGraphicFramePr>
        <p:xfrm>
          <a:off x="4932040" y="4110228"/>
          <a:ext cx="5557887" cy="2658120"/>
        </p:xfrm>
        <a:graphic>
          <a:graphicData uri="http://schemas.openxmlformats.org/drawingml/2006/chart">
            <c:chart xmlns:c="http://schemas.openxmlformats.org/drawingml/2006/chart" xmlns:r="http://schemas.openxmlformats.org/officeDocument/2006/relationships" r:id="rId8"/>
          </a:graphicData>
        </a:graphic>
      </p:graphicFrame>
      <p:sp>
        <p:nvSpPr>
          <p:cNvPr id="2059" name="AutoShape 16"/>
          <p:cNvSpPr>
            <a:spLocks noChangeArrowheads="1"/>
          </p:cNvSpPr>
          <p:nvPr/>
        </p:nvSpPr>
        <p:spPr bwMode="auto">
          <a:xfrm>
            <a:off x="990600" y="4114800"/>
            <a:ext cx="7620000" cy="609600"/>
          </a:xfrm>
          <a:prstGeom prst="roundRect">
            <a:avLst>
              <a:gd name="adj" fmla="val 16667"/>
            </a:avLst>
          </a:prstGeom>
          <a:solidFill>
            <a:srgbClr val="00FFFF">
              <a:alpha val="34117"/>
            </a:srgbClr>
          </a:solidFill>
          <a:ln w="9525">
            <a:solidFill>
              <a:schemeClr val="tx1"/>
            </a:solidFill>
            <a:round/>
            <a:headEnd/>
            <a:tailEnd/>
          </a:ln>
        </p:spPr>
        <p:txBody>
          <a:bodyPr wrap="none" anchor="ctr"/>
          <a:lstStyle/>
          <a:p>
            <a:pPr algn="ctr" eaLnBrk="0" fontAlgn="base" hangingPunct="0">
              <a:lnSpc>
                <a:spcPct val="80000"/>
              </a:lnSpc>
              <a:spcBef>
                <a:spcPct val="0"/>
              </a:spcBef>
              <a:spcAft>
                <a:spcPct val="0"/>
              </a:spcAft>
            </a:pPr>
            <a:endParaRPr lang="ro-RO" sz="2400" b="1" dirty="0">
              <a:solidFill>
                <a:prstClr val="black"/>
              </a:solidFill>
              <a:latin typeface="Times New Roman" pitchFamily="18" charset="0"/>
              <a:cs typeface="Times New Roman" pitchFamily="18" charset="0"/>
            </a:endParaRPr>
          </a:p>
          <a:p>
            <a:pPr algn="ctr" eaLnBrk="0" fontAlgn="base" hangingPunct="0">
              <a:lnSpc>
                <a:spcPct val="80000"/>
              </a:lnSpc>
              <a:spcBef>
                <a:spcPct val="0"/>
              </a:spcBef>
              <a:spcAft>
                <a:spcPct val="0"/>
              </a:spcAft>
            </a:pPr>
            <a:r>
              <a:rPr lang="en-US" sz="2400" b="1" dirty="0">
                <a:solidFill>
                  <a:prstClr val="black"/>
                </a:solidFill>
                <a:latin typeface="Times New Roman" pitchFamily="18" charset="0"/>
                <a:cs typeface="Times New Roman" pitchFamily="18" charset="0"/>
              </a:rPr>
              <a:t>20</a:t>
            </a:r>
            <a:r>
              <a:rPr lang="ro-RO" sz="2400" b="1" dirty="0">
                <a:solidFill>
                  <a:prstClr val="black"/>
                </a:solidFill>
                <a:latin typeface="Times New Roman" pitchFamily="18" charset="0"/>
                <a:cs typeface="Times New Roman" pitchFamily="18" charset="0"/>
              </a:rPr>
              <a:t>1</a:t>
            </a:r>
            <a:r>
              <a:rPr lang="en-US" sz="2400" b="1" dirty="0">
                <a:solidFill>
                  <a:prstClr val="black"/>
                </a:solidFill>
                <a:latin typeface="Times New Roman" pitchFamily="18" charset="0"/>
                <a:cs typeface="Times New Roman" pitchFamily="18" charset="0"/>
              </a:rPr>
              <a:t>1                              </a:t>
            </a:r>
            <a:r>
              <a:rPr lang="ro-RO" sz="2400" b="1" dirty="0">
                <a:solidFill>
                  <a:prstClr val="black"/>
                </a:solidFill>
                <a:latin typeface="Times New Roman" pitchFamily="18" charset="0"/>
                <a:cs typeface="Times New Roman" pitchFamily="18" charset="0"/>
              </a:rPr>
              <a:t> 201</a:t>
            </a:r>
            <a:r>
              <a:rPr lang="en-US" sz="2400" b="1" dirty="0">
                <a:solidFill>
                  <a:prstClr val="black"/>
                </a:solidFill>
                <a:latin typeface="Times New Roman" pitchFamily="18" charset="0"/>
                <a:cs typeface="Times New Roman" pitchFamily="18" charset="0"/>
              </a:rPr>
              <a:t>2</a:t>
            </a:r>
            <a:r>
              <a:rPr lang="ro-RO" sz="2400" b="1" dirty="0">
                <a:solidFill>
                  <a:prstClr val="black"/>
                </a:solidFill>
                <a:latin typeface="Times New Roman" pitchFamily="18" charset="0"/>
                <a:cs typeface="Times New Roman" pitchFamily="18" charset="0"/>
              </a:rPr>
              <a:t>         </a:t>
            </a:r>
            <a:r>
              <a:rPr lang="en-US" sz="2400" b="1" dirty="0">
                <a:solidFill>
                  <a:prstClr val="black"/>
                </a:solidFill>
                <a:latin typeface="Times New Roman" pitchFamily="18" charset="0"/>
                <a:cs typeface="Times New Roman" pitchFamily="18" charset="0"/>
              </a:rPr>
              <a:t>                     </a:t>
            </a:r>
            <a:r>
              <a:rPr lang="ro-RO" sz="2400" b="1" dirty="0">
                <a:solidFill>
                  <a:prstClr val="black"/>
                </a:solidFill>
                <a:latin typeface="Times New Roman" pitchFamily="18" charset="0"/>
                <a:cs typeface="Times New Roman" pitchFamily="18" charset="0"/>
              </a:rPr>
              <a:t>2</a:t>
            </a:r>
            <a:r>
              <a:rPr lang="en-US" sz="2400" b="1" dirty="0">
                <a:solidFill>
                  <a:prstClr val="black"/>
                </a:solidFill>
                <a:latin typeface="Times New Roman" pitchFamily="18" charset="0"/>
                <a:cs typeface="Times New Roman" pitchFamily="18" charset="0"/>
              </a:rPr>
              <a:t>0</a:t>
            </a:r>
            <a:r>
              <a:rPr lang="ro-RO" sz="2400" b="1" dirty="0">
                <a:solidFill>
                  <a:prstClr val="black"/>
                </a:solidFill>
                <a:latin typeface="Times New Roman" pitchFamily="18" charset="0"/>
                <a:cs typeface="Times New Roman" pitchFamily="18" charset="0"/>
              </a:rPr>
              <a:t>1</a:t>
            </a:r>
            <a:r>
              <a:rPr lang="en-US" sz="2400" b="1" dirty="0" smtClean="0">
                <a:solidFill>
                  <a:prstClr val="black"/>
                </a:solidFill>
                <a:latin typeface="Times New Roman" pitchFamily="18" charset="0"/>
                <a:cs typeface="Times New Roman" pitchFamily="18" charset="0"/>
              </a:rPr>
              <a:t>3</a:t>
            </a:r>
            <a:endParaRPr lang="ro-RO" sz="2000" b="1" dirty="0">
              <a:solidFill>
                <a:prstClr val="black"/>
              </a:solidFill>
              <a:latin typeface="Times New Roman" pitchFamily="18" charset="0"/>
              <a:cs typeface="Times New Roman" pitchFamily="18" charset="0"/>
            </a:endParaRPr>
          </a:p>
          <a:p>
            <a:pPr algn="ctr" eaLnBrk="0" fontAlgn="base" hangingPunct="0">
              <a:lnSpc>
                <a:spcPct val="80000"/>
              </a:lnSpc>
              <a:spcBef>
                <a:spcPct val="0"/>
              </a:spcBef>
              <a:spcAft>
                <a:spcPct val="0"/>
              </a:spcAft>
            </a:pPr>
            <a:r>
              <a:rPr lang="en-US" b="1" i="1" dirty="0">
                <a:solidFill>
                  <a:prstClr val="black"/>
                </a:solidFill>
                <a:latin typeface="Times New Roman" pitchFamily="18" charset="0"/>
                <a:cs typeface="Times New Roman" pitchFamily="18" charset="0"/>
              </a:rPr>
              <a:t>   5191,3</a:t>
            </a:r>
            <a:r>
              <a:rPr lang="ro-RO" b="1" i="1" dirty="0">
                <a:solidFill>
                  <a:prstClr val="black"/>
                </a:solidFill>
                <a:latin typeface="Times New Roman" pitchFamily="18" charset="0"/>
                <a:cs typeface="Times New Roman" pitchFamily="18" charset="0"/>
              </a:rPr>
              <a:t> m</a:t>
            </a:r>
            <a:r>
              <a:rPr lang="en-US" b="1" i="1" dirty="0">
                <a:solidFill>
                  <a:prstClr val="black"/>
                </a:solidFill>
                <a:latin typeface="Times New Roman" pitchFamily="18" charset="0"/>
                <a:cs typeface="Times New Roman" pitchFamily="18" charset="0"/>
              </a:rPr>
              <a:t>ln</a:t>
            </a:r>
            <a:r>
              <a:rPr lang="ro-RO" b="1" i="1" dirty="0">
                <a:solidFill>
                  <a:prstClr val="black"/>
                </a:solidFill>
                <a:latin typeface="Times New Roman" pitchFamily="18" charset="0"/>
                <a:cs typeface="Times New Roman" pitchFamily="18" charset="0"/>
              </a:rPr>
              <a:t>. USD                 </a:t>
            </a:r>
            <a:r>
              <a:rPr lang="en-US" b="1" i="1" dirty="0">
                <a:solidFill>
                  <a:prstClr val="black"/>
                </a:solidFill>
                <a:latin typeface="Times New Roman" pitchFamily="18" charset="0"/>
                <a:cs typeface="Times New Roman" pitchFamily="18" charset="0"/>
              </a:rPr>
              <a:t>   5213,1</a:t>
            </a:r>
            <a:r>
              <a:rPr lang="ro-RO" b="1" i="1" dirty="0">
                <a:solidFill>
                  <a:prstClr val="black"/>
                </a:solidFill>
                <a:latin typeface="Times New Roman" pitchFamily="18" charset="0"/>
                <a:cs typeface="Times New Roman" pitchFamily="18" charset="0"/>
              </a:rPr>
              <a:t>    m</a:t>
            </a:r>
            <a:r>
              <a:rPr lang="en-US" b="1" i="1" dirty="0">
                <a:solidFill>
                  <a:prstClr val="black"/>
                </a:solidFill>
                <a:latin typeface="Times New Roman" pitchFamily="18" charset="0"/>
                <a:cs typeface="Times New Roman" pitchFamily="18" charset="0"/>
              </a:rPr>
              <a:t>ln</a:t>
            </a:r>
            <a:r>
              <a:rPr lang="ro-RO" b="1" i="1" dirty="0">
                <a:solidFill>
                  <a:prstClr val="black"/>
                </a:solidFill>
                <a:latin typeface="Times New Roman" pitchFamily="18" charset="0"/>
                <a:cs typeface="Times New Roman" pitchFamily="18" charset="0"/>
              </a:rPr>
              <a:t>. USD                   </a:t>
            </a:r>
            <a:r>
              <a:rPr lang="en-US" b="1" i="1" dirty="0" smtClean="0">
                <a:solidFill>
                  <a:prstClr val="black"/>
                </a:solidFill>
                <a:latin typeface="Times New Roman" pitchFamily="18" charset="0"/>
                <a:cs typeface="Times New Roman" pitchFamily="18" charset="0"/>
              </a:rPr>
              <a:t>5492,7</a:t>
            </a:r>
            <a:r>
              <a:rPr lang="ro-RO" b="1" i="1" dirty="0" smtClean="0">
                <a:solidFill>
                  <a:prstClr val="black"/>
                </a:solidFill>
                <a:latin typeface="Times New Roman" pitchFamily="18" charset="0"/>
                <a:cs typeface="Times New Roman" pitchFamily="18" charset="0"/>
              </a:rPr>
              <a:t>  </a:t>
            </a:r>
            <a:r>
              <a:rPr lang="ro-RO" b="1" i="1" dirty="0">
                <a:solidFill>
                  <a:prstClr val="black"/>
                </a:solidFill>
                <a:latin typeface="Times New Roman" pitchFamily="18" charset="0"/>
                <a:cs typeface="Times New Roman" pitchFamily="18" charset="0"/>
              </a:rPr>
              <a:t>m</a:t>
            </a:r>
            <a:r>
              <a:rPr lang="en-US" b="1" i="1" dirty="0">
                <a:solidFill>
                  <a:prstClr val="black"/>
                </a:solidFill>
                <a:latin typeface="Times New Roman" pitchFamily="18" charset="0"/>
                <a:cs typeface="Times New Roman" pitchFamily="18" charset="0"/>
              </a:rPr>
              <a:t>ln</a:t>
            </a:r>
            <a:r>
              <a:rPr lang="ro-RO" b="1" i="1" dirty="0">
                <a:solidFill>
                  <a:prstClr val="black"/>
                </a:solidFill>
                <a:latin typeface="Times New Roman" pitchFamily="18" charset="0"/>
                <a:cs typeface="Times New Roman" pitchFamily="18" charset="0"/>
              </a:rPr>
              <a:t>. USD</a:t>
            </a:r>
            <a:r>
              <a:rPr lang="ro-RO" sz="2400" b="1" dirty="0">
                <a:solidFill>
                  <a:prstClr val="black"/>
                </a:solidFill>
                <a:latin typeface="Times New Roman" pitchFamily="18" charset="0"/>
                <a:cs typeface="Times New Roman" pitchFamily="18" charset="0"/>
              </a:rPr>
              <a:t> </a:t>
            </a:r>
          </a:p>
          <a:p>
            <a:pPr algn="ctr" eaLnBrk="0" fontAlgn="base" hangingPunct="0">
              <a:lnSpc>
                <a:spcPct val="80000"/>
              </a:lnSpc>
              <a:spcBef>
                <a:spcPct val="0"/>
              </a:spcBef>
              <a:spcAft>
                <a:spcPct val="0"/>
              </a:spcAft>
            </a:pPr>
            <a:r>
              <a:rPr lang="ro-RO" sz="2400" b="1" dirty="0">
                <a:solidFill>
                  <a:prstClr val="black"/>
                </a:solidFill>
                <a:latin typeface="Times New Roman" pitchFamily="18" charset="0"/>
                <a:cs typeface="Times New Roman" pitchFamily="18" charset="0"/>
              </a:rPr>
              <a:t> </a:t>
            </a:r>
            <a:endParaRPr lang="ru-RU" sz="2400" b="1"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958644448"/>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188640"/>
            <a:ext cx="8313004" cy="553998"/>
          </a:xfrm>
          <a:prstGeom prst="rect">
            <a:avLst/>
          </a:prstGeom>
        </p:spPr>
        <p:txBody>
          <a:bodyPr wrap="square">
            <a:spAutoFit/>
          </a:bodyPr>
          <a:lstStyle/>
          <a:p>
            <a:pPr algn="ctr"/>
            <a:r>
              <a:rPr lang="ro-RO" sz="3000" b="1" dirty="0" smtClean="0">
                <a:solidFill>
                  <a:schemeClr val="tx2"/>
                </a:solidFill>
                <a:effectLst>
                  <a:outerShdw blurRad="38100" dist="38100" dir="2700000" algn="tl">
                    <a:srgbClr val="000000">
                      <a:alpha val="43137"/>
                    </a:srgbClr>
                  </a:outerShdw>
                </a:effectLst>
                <a:latin typeface="+mn-lt"/>
                <a:ea typeface="+mj-ea"/>
                <a:cs typeface="+mj-cs"/>
              </a:rPr>
              <a:t>Măsuri de salvgardare bilaterale</a:t>
            </a:r>
            <a:endParaRPr lang="ru-RU" sz="3000" b="1" dirty="0" smtClean="0">
              <a:solidFill>
                <a:schemeClr val="tx2"/>
              </a:solidFill>
              <a:effectLst>
                <a:outerShdw blurRad="38100" dist="38100" dir="2700000" algn="tl">
                  <a:srgbClr val="000000">
                    <a:alpha val="43137"/>
                  </a:srgbClr>
                </a:outerShdw>
              </a:effectLst>
              <a:latin typeface="+mn-lt"/>
              <a:ea typeface="+mj-ea"/>
              <a:cs typeface="+mj-cs"/>
            </a:endParaRPr>
          </a:p>
        </p:txBody>
      </p:sp>
      <p:sp>
        <p:nvSpPr>
          <p:cNvPr id="5" name="Rectangle 4"/>
          <p:cNvSpPr/>
          <p:nvPr/>
        </p:nvSpPr>
        <p:spPr>
          <a:xfrm>
            <a:off x="251520" y="751344"/>
            <a:ext cx="8784976" cy="5878532"/>
          </a:xfrm>
          <a:prstGeom prst="rect">
            <a:avLst/>
          </a:prstGeom>
        </p:spPr>
        <p:txBody>
          <a:bodyPr wrap="square">
            <a:spAutoFit/>
          </a:bodyPr>
          <a:lstStyle/>
          <a:p>
            <a:pPr algn="just"/>
            <a:r>
              <a:rPr lang="ro-RO" sz="2000" b="1" dirty="0" smtClean="0">
                <a:latin typeface="+mn-lt"/>
              </a:rPr>
              <a:t>Î</a:t>
            </a:r>
            <a:r>
              <a:rPr lang="vi-VN" sz="2000" b="1" dirty="0" smtClean="0">
                <a:latin typeface="+mn-lt"/>
              </a:rPr>
              <a:t>n cazul în care, </a:t>
            </a:r>
            <a:r>
              <a:rPr lang="vi-VN" sz="2000" b="1" dirty="0" smtClean="0">
                <a:latin typeface="Constantia" pitchFamily="18" charset="0"/>
              </a:rPr>
              <a:t>ca urmare a reducerii sau eliminării unei taxe vamale în temeiul Acord</a:t>
            </a:r>
            <a:r>
              <a:rPr lang="ro-RO" sz="2000" b="1" dirty="0" smtClean="0">
                <a:latin typeface="Constantia" pitchFamily="18" charset="0"/>
              </a:rPr>
              <a:t>ului</a:t>
            </a:r>
            <a:r>
              <a:rPr lang="vi-VN" sz="2000" b="1" dirty="0" smtClean="0">
                <a:latin typeface="Constantia" pitchFamily="18" charset="0"/>
              </a:rPr>
              <a:t>, mărfurile provenite dintr-o anumită Parte sunt importate pe teritoriul celeilalte Părţi în cantităţi mari, şi în astfel de condiţii încît cauzează sau ameninţă să cauzeze un prejudiciu grav industriei interne producătoare de bunuri similare sau direct competitive, Partea importatoare poate adopta o măsură de salvgardare bilaterală care: </a:t>
            </a:r>
          </a:p>
          <a:p>
            <a:pPr algn="just">
              <a:spcBef>
                <a:spcPts val="600"/>
              </a:spcBef>
            </a:pPr>
            <a:r>
              <a:rPr lang="vi-VN" u="sng" dirty="0" smtClean="0">
                <a:latin typeface="Constantia" pitchFamily="18" charset="0"/>
              </a:rPr>
              <a:t>(a) suspendă reducerea în continuare a nivelului taxei vamale pentru bunul în cauză prevăzută în Acord; sau </a:t>
            </a:r>
          </a:p>
          <a:p>
            <a:pPr algn="just">
              <a:spcBef>
                <a:spcPts val="600"/>
              </a:spcBef>
            </a:pPr>
            <a:r>
              <a:rPr lang="vi-VN" u="sng" dirty="0" smtClean="0">
                <a:latin typeface="Constantia" pitchFamily="18" charset="0"/>
              </a:rPr>
              <a:t>(b) creşte taxa vamală aplicată mărfii la un nivel care să nu depăşească valoarea cea mai mică dintre: </a:t>
            </a:r>
          </a:p>
          <a:p>
            <a:pPr algn="just">
              <a:spcBef>
                <a:spcPts val="600"/>
              </a:spcBef>
            </a:pPr>
            <a:r>
              <a:rPr lang="ro-RO" dirty="0" smtClean="0">
                <a:latin typeface="+mn-lt"/>
              </a:rPr>
              <a:t>	</a:t>
            </a:r>
            <a:r>
              <a:rPr lang="vi-VN" dirty="0" smtClean="0">
                <a:latin typeface="Constantia" pitchFamily="18" charset="0"/>
                <a:cs typeface="Consolas" pitchFamily="49" charset="0"/>
              </a:rPr>
              <a:t>(i) taxa vamală MFN aplicată mărfii în cauză la data adoptării măsurii;sau </a:t>
            </a:r>
          </a:p>
          <a:p>
            <a:pPr algn="just">
              <a:spcBef>
                <a:spcPts val="600"/>
              </a:spcBef>
            </a:pPr>
            <a:r>
              <a:rPr lang="ro-RO" dirty="0" smtClean="0">
                <a:latin typeface="Constantia" pitchFamily="18" charset="0"/>
                <a:cs typeface="Consolas" pitchFamily="49" charset="0"/>
              </a:rPr>
              <a:t>	</a:t>
            </a:r>
            <a:r>
              <a:rPr lang="vi-VN" dirty="0" smtClean="0">
                <a:latin typeface="Constantia" pitchFamily="18" charset="0"/>
                <a:cs typeface="Consolas" pitchFamily="49" charset="0"/>
              </a:rPr>
              <a:t>(ii) nivelul de bază al taxei vamale specificată în Tabelul inclus în Anexa </a:t>
            </a:r>
            <a:endParaRPr lang="ro-RO" dirty="0" smtClean="0">
              <a:latin typeface="Constantia" pitchFamily="18" charset="0"/>
              <a:cs typeface="Consolas" pitchFamily="49" charset="0"/>
            </a:endParaRPr>
          </a:p>
          <a:p>
            <a:pPr algn="just"/>
            <a:endParaRPr lang="ro-RO" dirty="0" smtClean="0">
              <a:latin typeface="+mn-lt"/>
            </a:endParaRPr>
          </a:p>
          <a:p>
            <a:pPr algn="just">
              <a:buFont typeface="Wingdings" pitchFamily="2" charset="2"/>
              <a:buChar char="Ø"/>
            </a:pPr>
            <a:r>
              <a:rPr lang="ro-RO" dirty="0" smtClean="0">
                <a:latin typeface="+mn-lt"/>
              </a:rPr>
              <a:t> </a:t>
            </a:r>
            <a:r>
              <a:rPr lang="ro-RO" dirty="0">
                <a:latin typeface="Constantia" pitchFamily="18" charset="0"/>
                <a:cs typeface="Consolas" pitchFamily="49" charset="0"/>
              </a:rPr>
              <a:t>Durata aplicării </a:t>
            </a:r>
            <a:r>
              <a:rPr lang="vi-VN" dirty="0">
                <a:latin typeface="Constantia" pitchFamily="18" charset="0"/>
                <a:cs typeface="Consolas" pitchFamily="49" charset="0"/>
              </a:rPr>
              <a:t>pentru o perioadă doi ani, cu excepţia cazului că perioada poate fi</a:t>
            </a:r>
            <a:r>
              <a:rPr lang="ro-RO" dirty="0">
                <a:latin typeface="Constantia" pitchFamily="18" charset="0"/>
                <a:cs typeface="Consolas" pitchFamily="49" charset="0"/>
              </a:rPr>
              <a:t> </a:t>
            </a:r>
            <a:r>
              <a:rPr lang="vi-VN" dirty="0">
                <a:latin typeface="Constantia" pitchFamily="18" charset="0"/>
                <a:cs typeface="Consolas" pitchFamily="49" charset="0"/>
              </a:rPr>
              <a:t>prelungită cu pînă la doi ani</a:t>
            </a:r>
            <a:r>
              <a:rPr lang="ro-RO" dirty="0">
                <a:latin typeface="Constantia" pitchFamily="18" charset="0"/>
                <a:cs typeface="Consolas" pitchFamily="49" charset="0"/>
              </a:rPr>
              <a:t>.</a:t>
            </a:r>
            <a:endParaRPr lang="vi-VN" dirty="0">
              <a:latin typeface="Constantia" pitchFamily="18" charset="0"/>
              <a:cs typeface="Consolas" pitchFamily="49" charset="0"/>
            </a:endParaRPr>
          </a:p>
          <a:p>
            <a:pPr algn="just">
              <a:buFont typeface="Wingdings" pitchFamily="2" charset="2"/>
              <a:buChar char="Ø"/>
            </a:pPr>
            <a:endParaRPr lang="ro-RO" dirty="0" smtClean="0">
              <a:latin typeface="+mn-lt"/>
            </a:endParaRPr>
          </a:p>
          <a:p>
            <a:pPr marL="285750" indent="-285750" algn="just">
              <a:buFont typeface="Wingdings" pitchFamily="2" charset="2"/>
              <a:buChar char="Ø"/>
            </a:pPr>
            <a:r>
              <a:rPr lang="ro-RO" b="1" dirty="0">
                <a:latin typeface="Constantia" pitchFamily="18" charset="0"/>
                <a:cs typeface="Consolas" pitchFamily="49" charset="0"/>
              </a:rPr>
              <a:t>Aplicarea este posibilă doar în peri</a:t>
            </a:r>
            <a:r>
              <a:rPr lang="vi-VN" b="1" dirty="0">
                <a:latin typeface="Constantia" pitchFamily="18" charset="0"/>
                <a:cs typeface="Consolas" pitchFamily="49" charset="0"/>
              </a:rPr>
              <a:t>oada </a:t>
            </a:r>
            <a:r>
              <a:rPr lang="vi-VN" b="1" u="sng" dirty="0">
                <a:latin typeface="Constantia" pitchFamily="18" charset="0"/>
                <a:cs typeface="Consolas" pitchFamily="49" charset="0"/>
              </a:rPr>
              <a:t>de </a:t>
            </a:r>
            <a:r>
              <a:rPr lang="ro-RO" b="1" u="sng" dirty="0">
                <a:latin typeface="Constantia" pitchFamily="18" charset="0"/>
                <a:cs typeface="Consolas" pitchFamily="49" charset="0"/>
              </a:rPr>
              <a:t>10</a:t>
            </a:r>
            <a:r>
              <a:rPr lang="vi-VN" b="1" u="sng" dirty="0">
                <a:latin typeface="Constantia" pitchFamily="18" charset="0"/>
                <a:cs typeface="Consolas" pitchFamily="49" charset="0"/>
              </a:rPr>
              <a:t> ani de la data intrării în vigoare </a:t>
            </a:r>
            <a:r>
              <a:rPr lang="vi-VN" b="1" dirty="0">
                <a:latin typeface="Constantia" pitchFamily="18" charset="0"/>
                <a:cs typeface="Consolas" pitchFamily="49" charset="0"/>
              </a:rPr>
              <a:t>a</a:t>
            </a:r>
            <a:r>
              <a:rPr lang="ro-RO" b="1" dirty="0">
                <a:latin typeface="Constantia" pitchFamily="18" charset="0"/>
                <a:cs typeface="Consolas" pitchFamily="49" charset="0"/>
              </a:rPr>
              <a:t> </a:t>
            </a:r>
            <a:r>
              <a:rPr lang="vi-VN" b="1" dirty="0">
                <a:latin typeface="Constantia" pitchFamily="18" charset="0"/>
                <a:cs typeface="Consolas" pitchFamily="49" charset="0"/>
              </a:rPr>
              <a:t>Acord</a:t>
            </a:r>
            <a:r>
              <a:rPr lang="ro-RO" b="1" dirty="0">
                <a:latin typeface="Constantia" pitchFamily="18" charset="0"/>
                <a:cs typeface="Consolas" pitchFamily="49" charset="0"/>
              </a:rPr>
              <a:t>ului</a:t>
            </a:r>
            <a:r>
              <a:rPr lang="vi-VN" b="1" dirty="0">
                <a:latin typeface="Constantia" pitchFamily="18" charset="0"/>
                <a:cs typeface="Consolas" pitchFamily="49" charset="0"/>
              </a:rPr>
              <a:t>.</a:t>
            </a:r>
            <a:endParaRPr lang="ro-RO" b="1" dirty="0">
              <a:latin typeface="Constantia" pitchFamily="18" charset="0"/>
              <a:cs typeface="Consolas" pitchFamily="49" charset="0"/>
            </a:endParaRPr>
          </a:p>
        </p:txBody>
      </p:sp>
    </p:spTree>
    <p:extLst>
      <p:ext uri="{BB962C8B-B14F-4D97-AF65-F5344CB8AC3E}">
        <p14:creationId xmlns:p14="http://schemas.microsoft.com/office/powerpoint/2010/main" val="16078263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467544" y="476672"/>
            <a:ext cx="8229600" cy="1143000"/>
          </a:xfrm>
        </p:spPr>
        <p:txBody>
          <a:bodyPr>
            <a:noAutofit/>
          </a:bodyPr>
          <a:lstStyle/>
          <a:p>
            <a:pPr algn="ctr"/>
            <a:r>
              <a:rPr lang="en-US" sz="3200" b="1" dirty="0">
                <a:effectLst>
                  <a:outerShdw blurRad="38100" dist="38100" dir="2700000" algn="tl">
                    <a:srgbClr val="000000">
                      <a:alpha val="43137"/>
                    </a:srgbClr>
                  </a:outerShdw>
                </a:effectLst>
                <a:latin typeface="+mn-lt"/>
              </a:rPr>
              <a:t>MĂSURILE SANITARE ŞI FITOSANITARE</a:t>
            </a:r>
            <a:r>
              <a:rPr lang="en-US" sz="3200" b="1" dirty="0" smtClean="0">
                <a:effectLst>
                  <a:outerShdw blurRad="38100" dist="38100" dir="2700000" algn="tl">
                    <a:srgbClr val="000000">
                      <a:alpha val="43137"/>
                    </a:srgbClr>
                  </a:outerShdw>
                </a:effectLst>
                <a:latin typeface="Cambria" pitchFamily="18" charset="0"/>
              </a:rPr>
              <a:t/>
            </a:r>
            <a:br>
              <a:rPr lang="en-US" sz="3200" b="1" dirty="0" smtClean="0">
                <a:effectLst>
                  <a:outerShdw blurRad="38100" dist="38100" dir="2700000" algn="tl">
                    <a:srgbClr val="000000">
                      <a:alpha val="43137"/>
                    </a:srgbClr>
                  </a:outerShdw>
                </a:effectLst>
                <a:latin typeface="Cambria" pitchFamily="18" charset="0"/>
              </a:rPr>
            </a:br>
            <a:r>
              <a:rPr lang="en-US" sz="3200" b="1" dirty="0" smtClean="0">
                <a:effectLst>
                  <a:outerShdw blurRad="38100" dist="38100" dir="2700000" algn="tl">
                    <a:srgbClr val="000000">
                      <a:alpha val="43137"/>
                    </a:srgbClr>
                  </a:outerShdw>
                </a:effectLst>
                <a:latin typeface="+mn-lt"/>
              </a:rPr>
              <a:t>(</a:t>
            </a:r>
            <a:r>
              <a:rPr lang="ro-RO" sz="3200" b="1" dirty="0" smtClean="0">
                <a:effectLst>
                  <a:outerShdw blurRad="38100" dist="38100" dir="2700000" algn="tl">
                    <a:srgbClr val="000000">
                      <a:alpha val="43137"/>
                    </a:srgbClr>
                  </a:outerShdw>
                </a:effectLst>
                <a:latin typeface="+mn-lt"/>
              </a:rPr>
              <a:t>SPS</a:t>
            </a:r>
            <a:r>
              <a:rPr lang="en-US" sz="3200" b="1" dirty="0" smtClean="0">
                <a:effectLst>
                  <a:outerShdw blurRad="38100" dist="38100" dir="2700000" algn="tl">
                    <a:srgbClr val="000000">
                      <a:alpha val="43137"/>
                    </a:srgbClr>
                  </a:outerShdw>
                </a:effectLst>
                <a:latin typeface="+mn-lt"/>
              </a:rPr>
              <a:t>)</a:t>
            </a:r>
            <a:endParaRPr lang="ru-RU" sz="3200" b="1" dirty="0">
              <a:effectLst>
                <a:outerShdw blurRad="38100" dist="38100" dir="2700000" algn="tl">
                  <a:srgbClr val="000000">
                    <a:alpha val="43137"/>
                  </a:srgbClr>
                </a:outerShdw>
              </a:effectLst>
              <a:latin typeface="+mn-lt"/>
            </a:endParaRPr>
          </a:p>
        </p:txBody>
      </p:sp>
      <p:sp>
        <p:nvSpPr>
          <p:cNvPr id="8" name="Объект 7"/>
          <p:cNvSpPr>
            <a:spLocks noGrp="1"/>
          </p:cNvSpPr>
          <p:nvPr>
            <p:ph idx="1"/>
          </p:nvPr>
        </p:nvSpPr>
        <p:spPr/>
        <p:txBody>
          <a:bodyPr/>
          <a:lstStyle/>
          <a:p>
            <a:pPr marL="0" indent="0" algn="just">
              <a:buNone/>
            </a:pPr>
            <a:r>
              <a:rPr lang="ro-RO" sz="2000" dirty="0" smtClean="0"/>
              <a:t>F</a:t>
            </a:r>
            <a:r>
              <a:rPr lang="it-IT" sz="2000" dirty="0" smtClean="0"/>
              <a:t>acilita</a:t>
            </a:r>
            <a:r>
              <a:rPr lang="ro-RO" sz="2000" dirty="0" smtClean="0"/>
              <a:t>rea</a:t>
            </a:r>
            <a:r>
              <a:rPr lang="it-IT" sz="2000" dirty="0" smtClean="0"/>
              <a:t> comerţul</a:t>
            </a:r>
            <a:r>
              <a:rPr lang="ro-RO" sz="2000" dirty="0" smtClean="0"/>
              <a:t>ui</a:t>
            </a:r>
            <a:r>
              <a:rPr lang="it-IT" sz="2000" dirty="0" smtClean="0"/>
              <a:t> </a:t>
            </a:r>
            <a:r>
              <a:rPr lang="it-IT" sz="2000" dirty="0"/>
              <a:t>cu mărfuri care fac </a:t>
            </a:r>
            <a:r>
              <a:rPr lang="it-IT" sz="2000" dirty="0" smtClean="0"/>
              <a:t>obiectul</a:t>
            </a:r>
            <a:r>
              <a:rPr lang="ro-RO" sz="2000" dirty="0" smtClean="0"/>
              <a:t> </a:t>
            </a:r>
            <a:r>
              <a:rPr lang="vi-VN" sz="2000" dirty="0" smtClean="0">
                <a:latin typeface="Constantia" pitchFamily="18" charset="0"/>
              </a:rPr>
              <a:t>măsurilor </a:t>
            </a:r>
            <a:r>
              <a:rPr lang="vi-VN" sz="2000" dirty="0">
                <a:latin typeface="Constantia" pitchFamily="18" charset="0"/>
              </a:rPr>
              <a:t>sanitare şi fitosanitare </a:t>
            </a:r>
            <a:r>
              <a:rPr lang="vi-VN" sz="2000" dirty="0" smtClean="0">
                <a:latin typeface="Constantia" pitchFamily="18" charset="0"/>
              </a:rPr>
              <a:t>între </a:t>
            </a:r>
            <a:r>
              <a:rPr lang="vi-VN" sz="2000" dirty="0">
                <a:latin typeface="Constantia" pitchFamily="18" charset="0"/>
              </a:rPr>
              <a:t>Părţi, în timp ce are loc </a:t>
            </a:r>
            <a:r>
              <a:rPr lang="vi-VN" sz="2000" dirty="0" smtClean="0">
                <a:latin typeface="Constantia" pitchFamily="18" charset="0"/>
              </a:rPr>
              <a:t>protejarea</a:t>
            </a:r>
            <a:r>
              <a:rPr lang="ro-RO" sz="2000" dirty="0" smtClean="0">
                <a:latin typeface="Constantia" pitchFamily="18" charset="0"/>
              </a:rPr>
              <a:t> </a:t>
            </a:r>
            <a:r>
              <a:rPr lang="vi-VN" sz="2000" dirty="0" smtClean="0">
                <a:latin typeface="Constantia" pitchFamily="18" charset="0"/>
              </a:rPr>
              <a:t>vieţii </a:t>
            </a:r>
            <a:r>
              <a:rPr lang="vi-VN" sz="2000" dirty="0">
                <a:latin typeface="Constantia" pitchFamily="18" charset="0"/>
              </a:rPr>
              <a:t>sau </a:t>
            </a:r>
            <a:r>
              <a:rPr lang="vi-VN" sz="2000" dirty="0" smtClean="0">
                <a:latin typeface="Constantia" pitchFamily="18" charset="0"/>
              </a:rPr>
              <a:t>sănătăţii</a:t>
            </a:r>
            <a:r>
              <a:rPr lang="ro-RO" sz="2000" dirty="0" smtClean="0">
                <a:latin typeface="Constantia" pitchFamily="18" charset="0"/>
              </a:rPr>
              <a:t> </a:t>
            </a:r>
            <a:r>
              <a:rPr lang="vi-VN" sz="2000" dirty="0" smtClean="0">
                <a:latin typeface="Constantia" pitchFamily="18" charset="0"/>
              </a:rPr>
              <a:t>oamenilor</a:t>
            </a:r>
            <a:r>
              <a:rPr lang="vi-VN" sz="2000" dirty="0">
                <a:latin typeface="Constantia" pitchFamily="18" charset="0"/>
              </a:rPr>
              <a:t>, animalelor sau plantelor, </a:t>
            </a:r>
            <a:r>
              <a:rPr lang="vi-VN" sz="2000" dirty="0" smtClean="0">
                <a:latin typeface="Constantia" pitchFamily="18" charset="0"/>
              </a:rPr>
              <a:t>prin</a:t>
            </a:r>
            <a:r>
              <a:rPr lang="ro-RO" sz="2000" dirty="0" smtClean="0">
                <a:latin typeface="Constantia" pitchFamily="18" charset="0"/>
              </a:rPr>
              <a:t>:</a:t>
            </a:r>
            <a:endParaRPr lang="ro-RO" sz="2000" dirty="0">
              <a:latin typeface="Constantia" pitchFamily="18" charset="0"/>
            </a:endParaRPr>
          </a:p>
          <a:p>
            <a:pPr algn="just">
              <a:buFont typeface="Wingdings" pitchFamily="2" charset="2"/>
              <a:buChar char="ü"/>
            </a:pPr>
            <a:r>
              <a:rPr lang="ro-RO" sz="2000" b="1" dirty="0" smtClean="0"/>
              <a:t>A</a:t>
            </a:r>
            <a:r>
              <a:rPr lang="en-US" sz="2000" b="1" dirty="0" err="1" smtClean="0"/>
              <a:t>sigurarea</a:t>
            </a:r>
            <a:r>
              <a:rPr lang="en-US" sz="2000" b="1" dirty="0" smtClean="0"/>
              <a:t> </a:t>
            </a:r>
            <a:r>
              <a:rPr lang="en-US" sz="2000" b="1" dirty="0" err="1"/>
              <a:t>transparenţei</a:t>
            </a:r>
            <a:r>
              <a:rPr lang="en-US" sz="2000" b="1" dirty="0"/>
              <a:t> </a:t>
            </a:r>
            <a:r>
              <a:rPr lang="en-US" sz="2000" b="1" dirty="0" err="1" smtClean="0"/>
              <a:t>depline</a:t>
            </a:r>
            <a:r>
              <a:rPr lang="ro-RO" sz="2000" b="1" dirty="0" smtClean="0"/>
              <a:t>;</a:t>
            </a:r>
          </a:p>
          <a:p>
            <a:pPr algn="just">
              <a:buFont typeface="Wingdings" pitchFamily="2" charset="2"/>
              <a:buChar char="ü"/>
            </a:pPr>
            <a:r>
              <a:rPr lang="ro-RO" sz="2000" b="1" dirty="0" smtClean="0"/>
              <a:t>A</a:t>
            </a:r>
            <a:r>
              <a:rPr lang="en-US" sz="2000" b="1" dirty="0" err="1" smtClean="0"/>
              <a:t>propierea</a:t>
            </a:r>
            <a:r>
              <a:rPr lang="en-US" sz="2000" b="1" dirty="0" smtClean="0"/>
              <a:t> </a:t>
            </a:r>
            <a:r>
              <a:rPr lang="en-US" sz="2000" b="1" dirty="0" err="1"/>
              <a:t>sistemului</a:t>
            </a:r>
            <a:r>
              <a:rPr lang="en-US" sz="2000" b="1" dirty="0"/>
              <a:t> de </a:t>
            </a:r>
            <a:r>
              <a:rPr lang="en-US" sz="2000" b="1" dirty="0" err="1"/>
              <a:t>reglementare</a:t>
            </a:r>
            <a:r>
              <a:rPr lang="en-US" sz="2000" b="1" dirty="0"/>
              <a:t> </a:t>
            </a:r>
            <a:r>
              <a:rPr lang="en-US" sz="2000" dirty="0"/>
              <a:t>al </a:t>
            </a:r>
            <a:r>
              <a:rPr lang="en-US" sz="2000" dirty="0" err="1"/>
              <a:t>Republicii</a:t>
            </a:r>
            <a:r>
              <a:rPr lang="en-US" sz="2000" dirty="0"/>
              <a:t> Moldova cu </a:t>
            </a:r>
            <a:r>
              <a:rPr lang="en-US" sz="2000" dirty="0" err="1" smtClean="0"/>
              <a:t>cel</a:t>
            </a:r>
            <a:r>
              <a:rPr lang="en-US" sz="2000" dirty="0" smtClean="0"/>
              <a:t> </a:t>
            </a:r>
            <a:r>
              <a:rPr lang="en-US" sz="2000" dirty="0"/>
              <a:t>al </a:t>
            </a:r>
            <a:r>
              <a:rPr lang="en-US" sz="2000" dirty="0" err="1" smtClean="0"/>
              <a:t>Uniuni</a:t>
            </a:r>
            <a:r>
              <a:rPr lang="ro-RO" sz="2000" dirty="0" smtClean="0"/>
              <a:t>i</a:t>
            </a:r>
          </a:p>
          <a:p>
            <a:pPr algn="just">
              <a:buFont typeface="Wingdings" pitchFamily="2" charset="2"/>
              <a:buChar char="ü"/>
            </a:pPr>
            <a:r>
              <a:rPr lang="ro-RO" sz="2000" b="1" dirty="0" smtClean="0">
                <a:latin typeface="Constantia" pitchFamily="18" charset="0"/>
              </a:rPr>
              <a:t>S</a:t>
            </a:r>
            <a:r>
              <a:rPr lang="vi-VN" sz="2000" b="1" dirty="0" smtClean="0">
                <a:latin typeface="Constantia" pitchFamily="18" charset="0"/>
              </a:rPr>
              <a:t>tabilirea </a:t>
            </a:r>
            <a:r>
              <a:rPr lang="vi-VN" sz="2000" b="1" dirty="0">
                <a:latin typeface="Constantia" pitchFamily="18" charset="0"/>
              </a:rPr>
              <a:t>unui mecanism pentru recunoaşterea </a:t>
            </a:r>
            <a:r>
              <a:rPr lang="vi-VN" sz="2000" b="1" dirty="0" smtClean="0">
                <a:latin typeface="Constantia" pitchFamily="18" charset="0"/>
              </a:rPr>
              <a:t>echivalenţei</a:t>
            </a:r>
            <a:r>
              <a:rPr lang="ro-RO" sz="2000" dirty="0" smtClean="0">
                <a:latin typeface="Constantia" pitchFamily="18" charset="0"/>
              </a:rPr>
              <a:t> </a:t>
            </a:r>
            <a:r>
              <a:rPr lang="vi-VN" sz="2000" dirty="0" smtClean="0">
                <a:latin typeface="Constantia" pitchFamily="18" charset="0"/>
              </a:rPr>
              <a:t>măsurilor</a:t>
            </a:r>
            <a:r>
              <a:rPr lang="ro-RO" sz="2000" dirty="0" smtClean="0">
                <a:latin typeface="Constantia" pitchFamily="18" charset="0"/>
              </a:rPr>
              <a:t>;</a:t>
            </a:r>
          </a:p>
          <a:p>
            <a:pPr algn="just">
              <a:buFont typeface="Wingdings" pitchFamily="2" charset="2"/>
              <a:buChar char="ü"/>
            </a:pPr>
            <a:r>
              <a:rPr lang="ro-RO" sz="2000" b="1" dirty="0" smtClean="0">
                <a:latin typeface="Constantia" pitchFamily="18" charset="0"/>
              </a:rPr>
              <a:t>R</a:t>
            </a:r>
            <a:r>
              <a:rPr lang="vi-VN" sz="2000" b="1" dirty="0" smtClean="0">
                <a:latin typeface="Constantia" pitchFamily="18" charset="0"/>
              </a:rPr>
              <a:t>ecunoaşterea </a:t>
            </a:r>
            <a:r>
              <a:rPr lang="vi-VN" sz="2000" b="1" dirty="0">
                <a:latin typeface="Constantia" pitchFamily="18" charset="0"/>
              </a:rPr>
              <a:t>stării de sănătate</a:t>
            </a:r>
            <a:r>
              <a:rPr lang="vi-VN" sz="2000" dirty="0">
                <a:latin typeface="Constantia" pitchFamily="18" charset="0"/>
              </a:rPr>
              <a:t> a animalelor şi plantelor </a:t>
            </a:r>
            <a:r>
              <a:rPr lang="vi-VN" sz="2000" dirty="0" smtClean="0">
                <a:latin typeface="Constantia" pitchFamily="18" charset="0"/>
              </a:rPr>
              <a:t>a</a:t>
            </a:r>
            <a:r>
              <a:rPr lang="ro-RO" sz="2000" dirty="0" smtClean="0">
                <a:latin typeface="Constantia" pitchFamily="18" charset="0"/>
              </a:rPr>
              <a:t> </a:t>
            </a:r>
            <a:r>
              <a:rPr lang="vi-VN" sz="2000" dirty="0" smtClean="0">
                <a:latin typeface="Constantia" pitchFamily="18" charset="0"/>
              </a:rPr>
              <a:t>Părţilor </a:t>
            </a:r>
            <a:r>
              <a:rPr lang="vi-VN" sz="2000" dirty="0">
                <a:latin typeface="Constantia" pitchFamily="18" charset="0"/>
              </a:rPr>
              <a:t>şi </a:t>
            </a:r>
            <a:r>
              <a:rPr lang="vi-VN" sz="2000" b="1" dirty="0" smtClean="0">
                <a:latin typeface="Constantia" pitchFamily="18" charset="0"/>
              </a:rPr>
              <a:t>aplicarea</a:t>
            </a:r>
            <a:r>
              <a:rPr lang="ro-RO" sz="2000" b="1" dirty="0" smtClean="0">
                <a:latin typeface="Constantia" pitchFamily="18" charset="0"/>
              </a:rPr>
              <a:t> </a:t>
            </a:r>
            <a:r>
              <a:rPr lang="en-US" sz="2000" b="1" dirty="0" err="1" smtClean="0">
                <a:latin typeface="Constantia" pitchFamily="18" charset="0"/>
              </a:rPr>
              <a:t>principiului</a:t>
            </a:r>
            <a:r>
              <a:rPr lang="en-US" sz="2000" b="1" dirty="0" smtClean="0">
                <a:latin typeface="Constantia" pitchFamily="18" charset="0"/>
              </a:rPr>
              <a:t> </a:t>
            </a:r>
            <a:r>
              <a:rPr lang="en-US" sz="2000" b="1" dirty="0">
                <a:latin typeface="Constantia" pitchFamily="18" charset="0"/>
              </a:rPr>
              <a:t>de </a:t>
            </a:r>
            <a:r>
              <a:rPr lang="en-US" sz="2000" b="1" dirty="0" err="1">
                <a:latin typeface="Constantia" pitchFamily="18" charset="0"/>
              </a:rPr>
              <a:t>regionalizare</a:t>
            </a:r>
            <a:r>
              <a:rPr lang="en-US" sz="2000" dirty="0">
                <a:latin typeface="Constantia" pitchFamily="18" charset="0"/>
              </a:rPr>
              <a:t>;</a:t>
            </a:r>
            <a:endParaRPr lang="ro-RO" sz="2000" dirty="0" smtClean="0">
              <a:latin typeface="Constantia" pitchFamily="18" charset="0"/>
            </a:endParaRPr>
          </a:p>
          <a:p>
            <a:pPr algn="just">
              <a:buFont typeface="Wingdings" pitchFamily="2" charset="2"/>
              <a:buChar char="ü"/>
            </a:pPr>
            <a:r>
              <a:rPr lang="ro-RO" sz="2000" b="1" dirty="0" smtClean="0"/>
              <a:t>C</a:t>
            </a:r>
            <a:r>
              <a:rPr lang="en-US" sz="2000" b="1" dirty="0" err="1" smtClean="0"/>
              <a:t>ontinuarea</a:t>
            </a:r>
            <a:r>
              <a:rPr lang="en-US" sz="2000" b="1" dirty="0" smtClean="0"/>
              <a:t> </a:t>
            </a:r>
            <a:r>
              <a:rPr lang="en-US" sz="2000" b="1" dirty="0" err="1"/>
              <a:t>punerii</a:t>
            </a:r>
            <a:r>
              <a:rPr lang="en-US" sz="2000" b="1" dirty="0"/>
              <a:t> </a:t>
            </a:r>
            <a:r>
              <a:rPr lang="en-US" sz="2000" b="1" dirty="0" err="1"/>
              <a:t>în</a:t>
            </a:r>
            <a:r>
              <a:rPr lang="en-US" sz="2000" b="1" dirty="0"/>
              <a:t> </a:t>
            </a:r>
            <a:r>
              <a:rPr lang="en-US" sz="2000" b="1" dirty="0" err="1"/>
              <a:t>aplicare</a:t>
            </a:r>
            <a:r>
              <a:rPr lang="en-US" sz="2000" b="1" dirty="0"/>
              <a:t> a </a:t>
            </a:r>
            <a:r>
              <a:rPr lang="en-US" sz="2000" b="1" dirty="0" err="1"/>
              <a:t>Acordului</a:t>
            </a:r>
            <a:r>
              <a:rPr lang="en-US" sz="2000" b="1" dirty="0"/>
              <a:t> </a:t>
            </a:r>
            <a:r>
              <a:rPr lang="en-US" sz="2000" b="1" dirty="0" smtClean="0"/>
              <a:t>SFS</a:t>
            </a:r>
            <a:r>
              <a:rPr lang="en-US" sz="2000" dirty="0" smtClean="0"/>
              <a:t>;</a:t>
            </a:r>
            <a:endParaRPr lang="ro-RO" sz="2000" dirty="0"/>
          </a:p>
          <a:p>
            <a:pPr algn="just">
              <a:buFont typeface="Wingdings" pitchFamily="2" charset="2"/>
              <a:buChar char="ü"/>
            </a:pPr>
            <a:r>
              <a:rPr lang="ro-RO" sz="2000" b="1" dirty="0" smtClean="0"/>
              <a:t>S</a:t>
            </a:r>
            <a:r>
              <a:rPr lang="it-IT" sz="2000" b="1" dirty="0" smtClean="0"/>
              <a:t>tabilirea </a:t>
            </a:r>
            <a:r>
              <a:rPr lang="it-IT" sz="2000" b="1" dirty="0"/>
              <a:t>mecanismelor şi procedurilor pentru facilitarea </a:t>
            </a:r>
            <a:r>
              <a:rPr lang="it-IT" sz="2000" b="1" dirty="0" smtClean="0"/>
              <a:t>comerţului</a:t>
            </a:r>
            <a:r>
              <a:rPr lang="en-US" sz="2000" dirty="0" smtClean="0"/>
              <a:t>;</a:t>
            </a:r>
            <a:endParaRPr lang="ro-RO" sz="2000" dirty="0" smtClean="0"/>
          </a:p>
          <a:p>
            <a:pPr algn="just">
              <a:buFont typeface="Wingdings" pitchFamily="2" charset="2"/>
              <a:buChar char="ü"/>
            </a:pPr>
            <a:endParaRPr lang="en-US" sz="2000" dirty="0" smtClean="0"/>
          </a:p>
          <a:p>
            <a:pPr lvl="2" algn="just">
              <a:buFont typeface="Arial" pitchFamily="34" charset="0"/>
              <a:buChar char="•"/>
            </a:pPr>
            <a:endParaRPr lang="en-US" sz="1300" dirty="0"/>
          </a:p>
          <a:p>
            <a:pPr lvl="2" algn="just">
              <a:buFont typeface="Arial" pitchFamily="34" charset="0"/>
              <a:buChar char="•"/>
            </a:pPr>
            <a:endParaRPr lang="en-US" sz="1300" dirty="0"/>
          </a:p>
          <a:p>
            <a:pPr lvl="2" algn="just">
              <a:buFont typeface="Arial" pitchFamily="34" charset="0"/>
              <a:buChar char="•"/>
            </a:pPr>
            <a:endParaRPr lang="en-US" sz="1300" dirty="0"/>
          </a:p>
          <a:p>
            <a:pPr algn="just">
              <a:buFont typeface="Wingdings" pitchFamily="2" charset="2"/>
              <a:buChar char="Ø"/>
            </a:pPr>
            <a:endParaRPr lang="ru-RU" sz="1800" dirty="0"/>
          </a:p>
        </p:txBody>
      </p:sp>
    </p:spTree>
    <p:extLst>
      <p:ext uri="{BB962C8B-B14F-4D97-AF65-F5344CB8AC3E}">
        <p14:creationId xmlns:p14="http://schemas.microsoft.com/office/powerpoint/2010/main" val="30987542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403648" y="260648"/>
            <a:ext cx="6449615" cy="730250"/>
          </a:xfrm>
        </p:spPr>
        <p:txBody>
          <a:bodyPr>
            <a:normAutofit/>
          </a:bodyPr>
          <a:lstStyle/>
          <a:p>
            <a:pPr eaLnBrk="1" hangingPunct="1"/>
            <a:r>
              <a:rPr lang="ro-RO" sz="3000" b="1" dirty="0" smtClean="0">
                <a:effectLst>
                  <a:outerShdw blurRad="38100" dist="38100" dir="2700000" algn="tl">
                    <a:srgbClr val="000000">
                      <a:alpha val="43137"/>
                    </a:srgbClr>
                  </a:outerShdw>
                </a:effectLst>
                <a:latin typeface="+mn-lt"/>
              </a:rPr>
              <a:t>Măsuri sanitare şi fitosanitare (SPS)</a:t>
            </a:r>
            <a:endParaRPr lang="ru-RU" sz="3000" b="1" dirty="0" smtClean="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201216" y="1292772"/>
            <a:ext cx="8619256" cy="5171090"/>
          </a:xfrm>
        </p:spPr>
        <p:txBody>
          <a:bodyPr rtlCol="0">
            <a:normAutofit fontScale="92500" lnSpcReduction="20000"/>
          </a:bodyPr>
          <a:lstStyle/>
          <a:p>
            <a:pPr eaLnBrk="1" hangingPunct="1">
              <a:buFont typeface="Wingdings 2" pitchFamily="18" charset="2"/>
              <a:buNone/>
            </a:pPr>
            <a:r>
              <a:rPr lang="ro-RO" sz="2800" b="1" dirty="0" smtClean="0">
                <a:solidFill>
                  <a:schemeClr val="tx1"/>
                </a:solidFill>
              </a:rPr>
              <a:t>Condiţii de bază:</a:t>
            </a:r>
          </a:p>
          <a:p>
            <a:pPr eaLnBrk="1" hangingPunct="1"/>
            <a:r>
              <a:rPr lang="ro-RO" sz="2500" dirty="0" smtClean="0">
                <a:solidFill>
                  <a:schemeClr val="tx1"/>
                </a:solidFill>
              </a:rPr>
              <a:t>Perioadă de implementare 10 ani,</a:t>
            </a:r>
          </a:p>
          <a:p>
            <a:pPr eaLnBrk="1" hangingPunct="1"/>
            <a:r>
              <a:rPr lang="ro-RO" sz="2500" dirty="0" smtClean="0">
                <a:solidFill>
                  <a:schemeClr val="tx1"/>
                </a:solidFill>
              </a:rPr>
              <a:t>Lista actelor normative ce urmează a fi transpuse în legislaţia naţională urmează a fi elaborată în termeni de 3 luni de la data semnării Acordului,</a:t>
            </a:r>
          </a:p>
          <a:p>
            <a:pPr eaLnBrk="1" hangingPunct="1"/>
            <a:r>
              <a:rPr lang="ro-RO" sz="2500" dirty="0" smtClean="0">
                <a:solidFill>
                  <a:schemeClr val="tx1"/>
                </a:solidFill>
              </a:rPr>
              <a:t>Prevede perspective clare pentru includerea RM în lista de state terţe şi lansarea exporturilor de produse de origine animalieră.  </a:t>
            </a:r>
          </a:p>
          <a:p>
            <a:pPr eaLnBrk="1" hangingPunct="1">
              <a:buFont typeface="Wingdings 2" pitchFamily="18" charset="2"/>
              <a:buNone/>
            </a:pPr>
            <a:endParaRPr lang="ro-RO" sz="2800" b="1" dirty="0" smtClean="0">
              <a:solidFill>
                <a:schemeClr val="tx1"/>
              </a:solidFill>
            </a:endParaRPr>
          </a:p>
          <a:p>
            <a:pPr eaLnBrk="1" hangingPunct="1">
              <a:buFont typeface="Wingdings 2" pitchFamily="18" charset="2"/>
              <a:buNone/>
            </a:pPr>
            <a:r>
              <a:rPr lang="ro-RO" sz="2800" b="1" dirty="0" smtClean="0">
                <a:solidFill>
                  <a:schemeClr val="tx1"/>
                </a:solidFill>
              </a:rPr>
              <a:t>Compartimente de bază:</a:t>
            </a:r>
          </a:p>
          <a:p>
            <a:pPr eaLnBrk="1" hangingPunct="1"/>
            <a:r>
              <a:rPr lang="ro-RO" sz="2600" dirty="0" smtClean="0">
                <a:solidFill>
                  <a:schemeClr val="tx1"/>
                </a:solidFill>
              </a:rPr>
              <a:t>Siguranţa alimentelor;</a:t>
            </a:r>
          </a:p>
          <a:p>
            <a:pPr eaLnBrk="1" hangingPunct="1"/>
            <a:r>
              <a:rPr lang="ro-RO" sz="2600" dirty="0" smtClean="0">
                <a:solidFill>
                  <a:schemeClr val="tx1"/>
                </a:solidFill>
              </a:rPr>
              <a:t>Sănătatea animalelor;</a:t>
            </a:r>
          </a:p>
          <a:p>
            <a:pPr eaLnBrk="1" hangingPunct="1"/>
            <a:r>
              <a:rPr lang="ro-RO" sz="2600" dirty="0" smtClean="0">
                <a:solidFill>
                  <a:schemeClr val="tx1"/>
                </a:solidFill>
              </a:rPr>
              <a:t>Sănătatea plantelor;</a:t>
            </a:r>
          </a:p>
          <a:p>
            <a:pPr eaLnBrk="1" hangingPunct="1"/>
            <a:r>
              <a:rPr lang="ro-RO" sz="2600" dirty="0" smtClean="0">
                <a:solidFill>
                  <a:schemeClr val="tx1"/>
                </a:solidFill>
              </a:rPr>
              <a:t>Bunăstarea animalelor</a:t>
            </a:r>
            <a:r>
              <a:rPr lang="ro-RO" sz="2800" dirty="0" smtClean="0">
                <a:solidFill>
                  <a:schemeClr val="tx1"/>
                </a:solidFill>
              </a:rPr>
              <a:t>.  </a:t>
            </a:r>
          </a:p>
          <a:p>
            <a:pPr eaLnBrk="1" fontAlgn="auto" hangingPunct="1">
              <a:spcBef>
                <a:spcPct val="20000"/>
              </a:spcBef>
              <a:spcAft>
                <a:spcPts val="0"/>
              </a:spcAft>
              <a:buNone/>
              <a:defRPr/>
            </a:pPr>
            <a:r>
              <a:rPr lang="ro-RO" sz="2500" b="1" dirty="0" smtClean="0">
                <a:solidFill>
                  <a:srgbClr val="C00000"/>
                </a:solidFill>
              </a:rPr>
              <a:t> </a:t>
            </a:r>
          </a:p>
          <a:p>
            <a:pPr eaLnBrk="1" fontAlgn="auto" hangingPunct="1">
              <a:spcBef>
                <a:spcPct val="20000"/>
              </a:spcBef>
              <a:spcAft>
                <a:spcPts val="0"/>
              </a:spcAft>
              <a:buFont typeface="Wingdings" pitchFamily="2" charset="2"/>
              <a:buChar char="v"/>
              <a:defRPr/>
            </a:pPr>
            <a:endParaRPr lang="ro-RO" sz="2500" dirty="0" smtClean="0">
              <a:solidFill>
                <a:schemeClr val="tx1">
                  <a:lumMod val="75000"/>
                  <a:lumOff val="25000"/>
                </a:schemeClr>
              </a:solidFill>
            </a:endParaRPr>
          </a:p>
          <a:p>
            <a:pPr eaLnBrk="1" fontAlgn="auto" hangingPunct="1">
              <a:spcBef>
                <a:spcPct val="20000"/>
              </a:spcBef>
              <a:spcAft>
                <a:spcPts val="0"/>
              </a:spcAft>
              <a:buFont typeface="Wingdings" pitchFamily="2" charset="2"/>
              <a:buChar char="v"/>
              <a:defRPr/>
            </a:pPr>
            <a:endParaRPr lang="ro-RO" sz="2500" dirty="0" smtClean="0">
              <a:solidFill>
                <a:schemeClr val="tx1">
                  <a:lumMod val="75000"/>
                  <a:lumOff val="25000"/>
                </a:schemeClr>
              </a:solidFill>
            </a:endParaRPr>
          </a:p>
          <a:p>
            <a:pPr eaLnBrk="1" fontAlgn="auto" hangingPunct="1">
              <a:spcBef>
                <a:spcPct val="20000"/>
              </a:spcBef>
              <a:spcAft>
                <a:spcPts val="0"/>
              </a:spcAft>
              <a:buFont typeface="Wingdings" pitchFamily="2" charset="2"/>
              <a:buChar char="v"/>
              <a:defRPr/>
            </a:pPr>
            <a:endParaRPr lang="ro-RO" dirty="0" smtClean="0">
              <a:solidFill>
                <a:schemeClr val="tx1">
                  <a:lumMod val="75000"/>
                  <a:lumOff val="25000"/>
                </a:schemeClr>
              </a:solidFill>
            </a:endParaRPr>
          </a:p>
          <a:p>
            <a:pPr eaLnBrk="1" fontAlgn="auto" hangingPunct="1">
              <a:spcBef>
                <a:spcPct val="20000"/>
              </a:spcBef>
              <a:spcAft>
                <a:spcPts val="0"/>
              </a:spcAft>
              <a:buFont typeface="Wingdings" pitchFamily="2" charset="2"/>
              <a:buChar char="v"/>
              <a:defRPr/>
            </a:pPr>
            <a:endParaRPr lang="en-US" dirty="0" smtClean="0">
              <a:solidFill>
                <a:schemeClr val="tx1">
                  <a:lumMod val="75000"/>
                  <a:lumOff val="25000"/>
                </a:schemeClr>
              </a:solidFill>
            </a:endParaRPr>
          </a:p>
          <a:p>
            <a:pPr eaLnBrk="1" fontAlgn="auto" hangingPunct="1">
              <a:spcAft>
                <a:spcPts val="0"/>
              </a:spcAft>
              <a:buFont typeface="Wingdings 3" charset="2"/>
              <a:buNone/>
              <a:defRPr/>
            </a:pPr>
            <a:endParaRPr lang="en-US" dirty="0" smtClean="0">
              <a:solidFill>
                <a:schemeClr val="tx1">
                  <a:lumMod val="75000"/>
                  <a:lumOff val="25000"/>
                </a:schemeClr>
              </a:solidFill>
            </a:endParaRPr>
          </a:p>
          <a:p>
            <a:pPr eaLnBrk="1" fontAlgn="auto" hangingPunct="1">
              <a:spcAft>
                <a:spcPts val="0"/>
              </a:spcAft>
              <a:buFont typeface="Wingdings 3" charset="2"/>
              <a:buChar char=""/>
              <a:defRPr/>
            </a:pPr>
            <a:endParaRPr lang="ru-RU" dirty="0">
              <a:solidFill>
                <a:schemeClr val="tx1">
                  <a:lumMod val="75000"/>
                  <a:lumOff val="25000"/>
                </a:schemeClr>
              </a:solidFill>
            </a:endParaRPr>
          </a:p>
        </p:txBody>
      </p:sp>
    </p:spTree>
    <p:extLst>
      <p:ext uri="{BB962C8B-B14F-4D97-AF65-F5344CB8AC3E}">
        <p14:creationId xmlns:p14="http://schemas.microsoft.com/office/powerpoint/2010/main" val="36012905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389335" y="247650"/>
            <a:ext cx="8503145" cy="730250"/>
          </a:xfrm>
        </p:spPr>
        <p:txBody>
          <a:bodyPr>
            <a:noAutofit/>
          </a:bodyPr>
          <a:lstStyle/>
          <a:p>
            <a:pPr eaLnBrk="1" hangingPunct="1"/>
            <a:r>
              <a:rPr lang="ro-RO" sz="3000" b="1" dirty="0" smtClean="0">
                <a:effectLst>
                  <a:outerShdw blurRad="38100" dist="38100" dir="2700000" algn="tl">
                    <a:srgbClr val="000000">
                      <a:alpha val="43137"/>
                    </a:srgbClr>
                  </a:outerShdw>
                </a:effectLst>
                <a:latin typeface="+mn-lt"/>
              </a:rPr>
              <a:t>Măsuri sanitare şi fitosanitare (SPS), obiective</a:t>
            </a:r>
            <a:endParaRPr lang="ru-RU" sz="3000" b="1" dirty="0" smtClean="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201216" y="1292772"/>
            <a:ext cx="8763272" cy="5171090"/>
          </a:xfrm>
        </p:spPr>
        <p:txBody>
          <a:bodyPr rtlCol="0">
            <a:normAutofit fontScale="62500" lnSpcReduction="20000"/>
          </a:bodyPr>
          <a:lstStyle/>
          <a:p>
            <a:pPr eaLnBrk="1" fontAlgn="auto" hangingPunct="1">
              <a:spcBef>
                <a:spcPct val="20000"/>
              </a:spcBef>
              <a:spcAft>
                <a:spcPts val="0"/>
              </a:spcAft>
              <a:buNone/>
              <a:defRPr/>
            </a:pPr>
            <a:r>
              <a:rPr lang="ro-RO" sz="2500" b="1" dirty="0" smtClean="0">
                <a:solidFill>
                  <a:schemeClr val="tx1"/>
                </a:solidFill>
              </a:rPr>
              <a:t>Capitolul IV al Titlului V şi anexele XVII - XXV stabilesc:</a:t>
            </a:r>
          </a:p>
          <a:p>
            <a:pPr eaLnBrk="1" fontAlgn="auto" hangingPunct="1">
              <a:spcBef>
                <a:spcPct val="20000"/>
              </a:spcBef>
              <a:spcAft>
                <a:spcPts val="0"/>
              </a:spcAft>
              <a:buFont typeface="Wingdings" pitchFamily="2" charset="2"/>
              <a:buChar char="Ø"/>
              <a:defRPr/>
            </a:pPr>
            <a:r>
              <a:rPr lang="ro-RO" sz="2500" b="1" dirty="0" smtClean="0">
                <a:solidFill>
                  <a:schemeClr val="tx1"/>
                </a:solidFill>
              </a:rPr>
              <a:t>Crearea unui subcomitet de cooperare în domeniul SPS</a:t>
            </a:r>
          </a:p>
          <a:p>
            <a:pPr eaLnBrk="1" fontAlgn="auto" hangingPunct="1">
              <a:spcBef>
                <a:spcPct val="20000"/>
              </a:spcBef>
              <a:spcAft>
                <a:spcPts val="0"/>
              </a:spcAft>
              <a:buFont typeface="Wingdings" pitchFamily="2" charset="2"/>
              <a:buChar char="Ø"/>
              <a:defRPr/>
            </a:pPr>
            <a:r>
              <a:rPr lang="ro-RO" sz="2500" b="1" dirty="0" smtClean="0">
                <a:solidFill>
                  <a:schemeClr val="tx1"/>
                </a:solidFill>
              </a:rPr>
              <a:t>Aproximarea graduală a legislaţiei Republicii Moldova la cea Europeană </a:t>
            </a:r>
          </a:p>
          <a:p>
            <a:pPr marL="0" indent="0" eaLnBrk="1" fontAlgn="auto" hangingPunct="1">
              <a:spcBef>
                <a:spcPct val="20000"/>
              </a:spcBef>
              <a:spcAft>
                <a:spcPts val="0"/>
              </a:spcAft>
              <a:buNone/>
              <a:defRPr/>
            </a:pPr>
            <a:r>
              <a:rPr lang="ro-RO" sz="2500" b="1" dirty="0" smtClean="0">
                <a:solidFill>
                  <a:schemeClr val="tx1"/>
                </a:solidFill>
              </a:rPr>
              <a:t>Nu mai </a:t>
            </a:r>
            <a:r>
              <a:rPr lang="ro-RO" sz="2500" b="1" dirty="0" err="1" smtClean="0">
                <a:solidFill>
                  <a:schemeClr val="tx1"/>
                </a:solidFill>
              </a:rPr>
              <a:t>tîrziu</a:t>
            </a:r>
            <a:r>
              <a:rPr lang="ro-RO" sz="2500" b="1" dirty="0" smtClean="0">
                <a:solidFill>
                  <a:schemeClr val="tx1"/>
                </a:solidFill>
              </a:rPr>
              <a:t> de trei luni de la data intrării în vigoare a Acordului Republica Moldova va pune la dispoziţie lista de acte normative în domeniul SPS, bunăstării animalelor şi a altor măsuri relevante care urmează a fi implementate în legislaţia Republicii Moldova (va constitui Anexa XXIV B)</a:t>
            </a:r>
          </a:p>
          <a:p>
            <a:pPr eaLnBrk="1" fontAlgn="auto" hangingPunct="1">
              <a:spcBef>
                <a:spcPct val="20000"/>
              </a:spcBef>
              <a:spcAft>
                <a:spcPts val="0"/>
              </a:spcAft>
              <a:buFont typeface="Wingdings" pitchFamily="2" charset="2"/>
              <a:buChar char="Ø"/>
              <a:defRPr/>
            </a:pPr>
            <a:r>
              <a:rPr lang="ro-RO" sz="2500" b="1" dirty="0" smtClean="0">
                <a:solidFill>
                  <a:schemeClr val="tx1"/>
                </a:solidFill>
              </a:rPr>
              <a:t>Mecanismul de recunoaşterea în scopuri comerciale a statutului de sănătate a animalelor, plantelor şi condiţii regionale</a:t>
            </a:r>
          </a:p>
          <a:p>
            <a:pPr eaLnBrk="1" fontAlgn="auto" hangingPunct="1">
              <a:spcBef>
                <a:spcPct val="20000"/>
              </a:spcBef>
              <a:spcAft>
                <a:spcPts val="0"/>
              </a:spcAft>
              <a:buFont typeface="Wingdings" pitchFamily="2" charset="2"/>
              <a:buChar char="Ø"/>
              <a:defRPr/>
            </a:pPr>
            <a:r>
              <a:rPr lang="ro-RO" sz="2500" b="1" dirty="0" smtClean="0">
                <a:solidFill>
                  <a:schemeClr val="tx1"/>
                </a:solidFill>
              </a:rPr>
              <a:t>Criterii pentru recunoaşterea echivalenţei măsurilor individuale, a unui grup sau a sistemului de măsuri aplicate sectorului, unui sub-sector sau grup de bunuri </a:t>
            </a:r>
          </a:p>
          <a:p>
            <a:pPr eaLnBrk="1" fontAlgn="auto" hangingPunct="1">
              <a:spcBef>
                <a:spcPct val="20000"/>
              </a:spcBef>
              <a:spcAft>
                <a:spcPts val="0"/>
              </a:spcAft>
              <a:buFont typeface="Wingdings" pitchFamily="2" charset="2"/>
              <a:buChar char="Ø"/>
              <a:defRPr/>
            </a:pPr>
            <a:r>
              <a:rPr lang="ro-RO" sz="2500" b="1" dirty="0" smtClean="0">
                <a:solidFill>
                  <a:schemeClr val="tx1"/>
                </a:solidFill>
              </a:rPr>
              <a:t>Sistemul de verificare şi inspectare</a:t>
            </a:r>
          </a:p>
          <a:p>
            <a:pPr eaLnBrk="1" fontAlgn="auto" hangingPunct="1">
              <a:spcBef>
                <a:spcPct val="20000"/>
              </a:spcBef>
              <a:spcAft>
                <a:spcPts val="0"/>
              </a:spcAft>
              <a:buFont typeface="Wingdings" pitchFamily="2" charset="2"/>
              <a:buChar char="Ø"/>
              <a:defRPr/>
            </a:pPr>
            <a:r>
              <a:rPr lang="ro-RO" sz="2500" b="1" dirty="0" smtClean="0">
                <a:solidFill>
                  <a:schemeClr val="tx1"/>
                </a:solidFill>
              </a:rPr>
              <a:t>Cerinţe </a:t>
            </a:r>
            <a:r>
              <a:rPr lang="ro-RO" sz="2500" b="1" dirty="0" err="1" smtClean="0">
                <a:solidFill>
                  <a:schemeClr val="tx1"/>
                </a:solidFill>
              </a:rPr>
              <a:t>vis-a-vis</a:t>
            </a:r>
            <a:r>
              <a:rPr lang="ro-RO" sz="2500" b="1" dirty="0" smtClean="0">
                <a:solidFill>
                  <a:schemeClr val="tx1"/>
                </a:solidFill>
              </a:rPr>
              <a:t> de sistemul de certificare</a:t>
            </a:r>
          </a:p>
          <a:p>
            <a:pPr eaLnBrk="1" fontAlgn="auto" hangingPunct="1">
              <a:spcBef>
                <a:spcPct val="20000"/>
              </a:spcBef>
              <a:spcAft>
                <a:spcPts val="0"/>
              </a:spcAft>
              <a:buFont typeface="Wingdings" pitchFamily="2" charset="2"/>
              <a:buChar char="Ø"/>
              <a:defRPr/>
            </a:pPr>
            <a:r>
              <a:rPr lang="ro-RO" sz="2500" b="1" dirty="0" smtClean="0">
                <a:solidFill>
                  <a:schemeClr val="tx1"/>
                </a:solidFill>
              </a:rPr>
              <a:t>Schimbul de informaţii, sistemul de notificare şi consultare     </a:t>
            </a:r>
          </a:p>
          <a:p>
            <a:pPr eaLnBrk="1" fontAlgn="auto" hangingPunct="1">
              <a:spcBef>
                <a:spcPct val="20000"/>
              </a:spcBef>
              <a:spcAft>
                <a:spcPts val="0"/>
              </a:spcAft>
              <a:buFont typeface="Wingdings" pitchFamily="2" charset="2"/>
              <a:buChar char="Ø"/>
              <a:defRPr/>
            </a:pPr>
            <a:r>
              <a:rPr lang="ro-RO" sz="2500" b="1" dirty="0" smtClean="0">
                <a:solidFill>
                  <a:schemeClr val="tx1"/>
                </a:solidFill>
              </a:rPr>
              <a:t>Îmbunătățirea  comunicării şi cooperării între părţi privind standardele de bunăstare a animalelor.</a:t>
            </a:r>
          </a:p>
          <a:p>
            <a:pPr marL="0" indent="0" eaLnBrk="1" fontAlgn="auto" hangingPunct="1">
              <a:spcBef>
                <a:spcPct val="20000"/>
              </a:spcBef>
              <a:spcAft>
                <a:spcPts val="0"/>
              </a:spcAft>
              <a:buNone/>
              <a:defRPr/>
            </a:pPr>
            <a:r>
              <a:rPr lang="ro-RO" sz="2500" b="1" dirty="0" smtClean="0">
                <a:solidFill>
                  <a:schemeClr val="tx1"/>
                </a:solidFill>
              </a:rPr>
              <a:t>Prevede posibilitatea stabilirii unor derogări de la graficul de implementare în a Acquisu-lui comunitar reieşind din posibilităţile tehnice şi de finanţare. Aceasta nu presupune derogări de la necesitatea întrunirii cerinţelor stabilite de către UE pentru importul de produse din statele terţe.  </a:t>
            </a:r>
          </a:p>
          <a:p>
            <a:pPr eaLnBrk="1" fontAlgn="auto" hangingPunct="1">
              <a:spcBef>
                <a:spcPct val="20000"/>
              </a:spcBef>
              <a:spcAft>
                <a:spcPts val="0"/>
              </a:spcAft>
              <a:buFont typeface="Wingdings" pitchFamily="2" charset="2"/>
              <a:buChar char="v"/>
              <a:defRPr/>
            </a:pPr>
            <a:endParaRPr lang="ro-RO" sz="2500" dirty="0" smtClean="0">
              <a:solidFill>
                <a:schemeClr val="tx1">
                  <a:lumMod val="75000"/>
                  <a:lumOff val="25000"/>
                </a:schemeClr>
              </a:solidFill>
            </a:endParaRPr>
          </a:p>
          <a:p>
            <a:pPr eaLnBrk="1" fontAlgn="auto" hangingPunct="1">
              <a:spcBef>
                <a:spcPct val="20000"/>
              </a:spcBef>
              <a:spcAft>
                <a:spcPts val="0"/>
              </a:spcAft>
              <a:buFont typeface="Wingdings" pitchFamily="2" charset="2"/>
              <a:buChar char="v"/>
              <a:defRPr/>
            </a:pPr>
            <a:endParaRPr lang="ro-RO" sz="2500" dirty="0" smtClean="0">
              <a:solidFill>
                <a:schemeClr val="tx1">
                  <a:lumMod val="75000"/>
                  <a:lumOff val="25000"/>
                </a:schemeClr>
              </a:solidFill>
            </a:endParaRPr>
          </a:p>
          <a:p>
            <a:pPr eaLnBrk="1" fontAlgn="auto" hangingPunct="1">
              <a:spcBef>
                <a:spcPct val="20000"/>
              </a:spcBef>
              <a:spcAft>
                <a:spcPts val="0"/>
              </a:spcAft>
              <a:buFont typeface="Wingdings" pitchFamily="2" charset="2"/>
              <a:buChar char="v"/>
              <a:defRPr/>
            </a:pPr>
            <a:endParaRPr lang="ro-RO" dirty="0" smtClean="0">
              <a:solidFill>
                <a:schemeClr val="tx1">
                  <a:lumMod val="75000"/>
                  <a:lumOff val="25000"/>
                </a:schemeClr>
              </a:solidFill>
            </a:endParaRPr>
          </a:p>
          <a:p>
            <a:pPr eaLnBrk="1" fontAlgn="auto" hangingPunct="1">
              <a:spcBef>
                <a:spcPct val="20000"/>
              </a:spcBef>
              <a:spcAft>
                <a:spcPts val="0"/>
              </a:spcAft>
              <a:buFont typeface="Wingdings" pitchFamily="2" charset="2"/>
              <a:buChar char="v"/>
              <a:defRPr/>
            </a:pPr>
            <a:endParaRPr lang="en-US" dirty="0" smtClean="0">
              <a:solidFill>
                <a:schemeClr val="tx1">
                  <a:lumMod val="75000"/>
                  <a:lumOff val="25000"/>
                </a:schemeClr>
              </a:solidFill>
            </a:endParaRPr>
          </a:p>
          <a:p>
            <a:pPr eaLnBrk="1" fontAlgn="auto" hangingPunct="1">
              <a:spcAft>
                <a:spcPts val="0"/>
              </a:spcAft>
              <a:buFont typeface="Wingdings 3" charset="2"/>
              <a:buNone/>
              <a:defRPr/>
            </a:pPr>
            <a:endParaRPr lang="en-US" dirty="0" smtClean="0">
              <a:solidFill>
                <a:schemeClr val="tx1">
                  <a:lumMod val="75000"/>
                  <a:lumOff val="25000"/>
                </a:schemeClr>
              </a:solidFill>
            </a:endParaRPr>
          </a:p>
          <a:p>
            <a:pPr eaLnBrk="1" fontAlgn="auto" hangingPunct="1">
              <a:spcAft>
                <a:spcPts val="0"/>
              </a:spcAft>
              <a:buFont typeface="Wingdings 3" charset="2"/>
              <a:buChar char=""/>
              <a:defRPr/>
            </a:pPr>
            <a:endParaRPr lang="ru-RU" dirty="0">
              <a:solidFill>
                <a:schemeClr val="tx1">
                  <a:lumMod val="75000"/>
                  <a:lumOff val="25000"/>
                </a:schemeClr>
              </a:solidFill>
            </a:endParaRPr>
          </a:p>
        </p:txBody>
      </p:sp>
    </p:spTree>
    <p:extLst>
      <p:ext uri="{BB962C8B-B14F-4D97-AF65-F5344CB8AC3E}">
        <p14:creationId xmlns:p14="http://schemas.microsoft.com/office/powerpoint/2010/main" val="7033425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060848"/>
            <a:ext cx="8229600" cy="1143000"/>
          </a:xfrm>
        </p:spPr>
        <p:txBody>
          <a:bodyPr/>
          <a:lstStyle/>
          <a:p>
            <a:r>
              <a:rPr lang="ro-RO" sz="4000" b="1" dirty="0" smtClean="0">
                <a:latin typeface="+mn-lt"/>
              </a:rPr>
              <a:t>Regulile de Origine a Mărfurilor</a:t>
            </a:r>
            <a:endParaRPr lang="en-US" sz="4000" b="1" dirty="0" smtClean="0">
              <a:latin typeface="+mn-lt"/>
            </a:endParaRPr>
          </a:p>
        </p:txBody>
      </p:sp>
    </p:spTree>
    <p:extLst>
      <p:ext uri="{BB962C8B-B14F-4D97-AF65-F5344CB8AC3E}">
        <p14:creationId xmlns:p14="http://schemas.microsoft.com/office/powerpoint/2010/main" val="5976322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656"/>
            <a:ext cx="8229600" cy="1515194"/>
          </a:xfrm>
        </p:spPr>
        <p:txBody>
          <a:bodyPr>
            <a:noAutofit/>
          </a:bodyPr>
          <a:lstStyle/>
          <a:p>
            <a:pPr algn="ctr"/>
            <a:r>
              <a:rPr lang="ro-RO" b="1" dirty="0" smtClean="0">
                <a:solidFill>
                  <a:schemeClr val="tx1"/>
                </a:solidFill>
                <a:latin typeface="Times New Roman" pitchFamily="18" charset="0"/>
                <a:cs typeface="Times New Roman" pitchFamily="18" charset="0"/>
              </a:rPr>
              <a:t/>
            </a:r>
            <a:br>
              <a:rPr lang="ro-RO" b="1" dirty="0" smtClean="0">
                <a:solidFill>
                  <a:schemeClr val="tx1"/>
                </a:solidFill>
                <a:latin typeface="Times New Roman" pitchFamily="18" charset="0"/>
                <a:cs typeface="Times New Roman" pitchFamily="18" charset="0"/>
              </a:rPr>
            </a:br>
            <a:r>
              <a:rPr lang="ro-RO" sz="4000" b="1" dirty="0" smtClean="0">
                <a:latin typeface="+mn-lt"/>
              </a:rPr>
              <a:t>Definirea</a:t>
            </a:r>
            <a:r>
              <a:rPr lang="ro-RO" b="1" dirty="0" smtClean="0">
                <a:solidFill>
                  <a:schemeClr val="tx1"/>
                </a:solidFill>
                <a:latin typeface="Times New Roman" pitchFamily="18" charset="0"/>
                <a:cs typeface="Times New Roman" pitchFamily="18" charset="0"/>
              </a:rPr>
              <a:t> </a:t>
            </a:r>
            <a:r>
              <a:rPr lang="ro-RO" sz="4000" b="1" dirty="0" err="1" smtClean="0">
                <a:latin typeface="+mn-lt"/>
              </a:rPr>
              <a:t>RoO</a:t>
            </a:r>
            <a:r>
              <a:rPr lang="ro-RO" sz="4000" b="1" dirty="0" smtClean="0">
                <a:latin typeface="+mn-lt"/>
              </a:rPr>
              <a:t> preferenţiale</a:t>
            </a:r>
            <a:r>
              <a:rPr lang="ro-RO" dirty="0" smtClean="0">
                <a:solidFill>
                  <a:schemeClr val="tx1"/>
                </a:solidFill>
                <a:latin typeface="Times New Roman" pitchFamily="18" charset="0"/>
                <a:cs typeface="Times New Roman" pitchFamily="18" charset="0"/>
              </a:rPr>
              <a:t/>
            </a:r>
            <a:br>
              <a:rPr lang="ro-RO" dirty="0" smtClean="0">
                <a:solidFill>
                  <a:schemeClr val="tx1"/>
                </a:solidFill>
                <a:latin typeface="Times New Roman" pitchFamily="18" charset="0"/>
                <a:cs typeface="Times New Roman" pitchFamily="18" charset="0"/>
              </a:rPr>
            </a:br>
            <a:endParaRPr lang="ro-RO"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r>
              <a:rPr lang="ro-RO" b="1" dirty="0" smtClean="0">
                <a:latin typeface="Times New Roman" pitchFamily="18" charset="0"/>
                <a:cs typeface="Times New Roman" pitchFamily="18" charset="0"/>
              </a:rPr>
              <a:t>Naţionalitatea economică a produselor </a:t>
            </a:r>
          </a:p>
          <a:p>
            <a:pPr>
              <a:buNone/>
            </a:pPr>
            <a:endParaRPr lang="ro-RO" b="1" dirty="0" smtClean="0">
              <a:latin typeface="Times New Roman" pitchFamily="18" charset="0"/>
              <a:cs typeface="Times New Roman" pitchFamily="18" charset="0"/>
            </a:endParaRPr>
          </a:p>
          <a:p>
            <a:r>
              <a:rPr lang="ro-RO" b="1" dirty="0" smtClean="0">
                <a:latin typeface="Times New Roman" pitchFamily="18" charset="0"/>
                <a:cs typeface="Times New Roman" pitchFamily="18" charset="0"/>
              </a:rPr>
              <a:t>Pe baza</a:t>
            </a:r>
          </a:p>
          <a:p>
            <a:pPr>
              <a:buNone/>
            </a:pPr>
            <a:r>
              <a:rPr lang="ro-RO" b="1" dirty="0" smtClean="0">
                <a:latin typeface="Times New Roman" pitchFamily="18" charset="0"/>
                <a:cs typeface="Times New Roman" pitchFamily="18" charset="0"/>
              </a:rPr>
              <a:t> 	-	locului de producere </a:t>
            </a:r>
          </a:p>
          <a:p>
            <a:pPr>
              <a:buNone/>
            </a:pPr>
            <a:r>
              <a:rPr lang="ro-RO" b="1" dirty="0" smtClean="0">
                <a:latin typeface="Times New Roman" pitchFamily="18" charset="0"/>
                <a:cs typeface="Times New Roman" pitchFamily="18" charset="0"/>
              </a:rPr>
              <a:t>	-	condiţiilor de producere</a:t>
            </a:r>
          </a:p>
          <a:p>
            <a:pPr>
              <a:buNone/>
            </a:pPr>
            <a:endParaRPr lang="ro-RO" b="1" dirty="0" smtClean="0">
              <a:latin typeface="Times New Roman" pitchFamily="18" charset="0"/>
              <a:cs typeface="Times New Roman" pitchFamily="18" charset="0"/>
            </a:endParaRPr>
          </a:p>
          <a:p>
            <a:r>
              <a:rPr lang="ro-RO" b="1" dirty="0" smtClean="0">
                <a:latin typeface="Times New Roman" pitchFamily="18" charset="0"/>
                <a:cs typeface="Times New Roman" pitchFamily="18" charset="0"/>
              </a:rPr>
              <a:t> Condiţii pentru un tratament tarifar preferenţial</a:t>
            </a:r>
            <a:endParaRPr lang="ro-RO" b="1" dirty="0">
              <a:latin typeface="Times New Roman" pitchFamily="18" charset="0"/>
              <a:cs typeface="Times New Roman" pitchFamily="18" charset="0"/>
            </a:endParaRPr>
          </a:p>
        </p:txBody>
      </p:sp>
    </p:spTree>
    <p:extLst>
      <p:ext uri="{BB962C8B-B14F-4D97-AF65-F5344CB8AC3E}">
        <p14:creationId xmlns:p14="http://schemas.microsoft.com/office/powerpoint/2010/main" val="31553901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491902"/>
          </a:xfrm>
        </p:spPr>
        <p:txBody>
          <a:bodyPr>
            <a:normAutofit fontScale="90000"/>
          </a:bodyPr>
          <a:lstStyle/>
          <a:p>
            <a:pPr algn="ctr"/>
            <a:r>
              <a:rPr lang="ro-RO" b="1" dirty="0" smtClean="0">
                <a:solidFill>
                  <a:schemeClr val="tx1"/>
                </a:solidFill>
                <a:latin typeface="Times New Roman" pitchFamily="18" charset="0"/>
                <a:ea typeface="Times New Roman"/>
                <a:cs typeface="Times New Roman" pitchFamily="18" charset="0"/>
              </a:rPr>
              <a:t/>
            </a:r>
            <a:br>
              <a:rPr lang="ro-RO" b="1" dirty="0" smtClean="0">
                <a:solidFill>
                  <a:schemeClr val="tx1"/>
                </a:solidFill>
                <a:latin typeface="Times New Roman" pitchFamily="18" charset="0"/>
                <a:ea typeface="Times New Roman"/>
                <a:cs typeface="Times New Roman" pitchFamily="18" charset="0"/>
              </a:rPr>
            </a:br>
            <a:r>
              <a:rPr lang="ro-RO" sz="2900" b="1" dirty="0" smtClean="0">
                <a:solidFill>
                  <a:schemeClr val="accent1">
                    <a:lumMod val="75000"/>
                  </a:schemeClr>
                </a:solidFill>
                <a:effectLst>
                  <a:outerShdw blurRad="38100" dist="38100" dir="2700000" algn="tl">
                    <a:srgbClr val="000000">
                      <a:alpha val="43137"/>
                    </a:srgbClr>
                  </a:outerShdw>
                </a:effectLst>
                <a:latin typeface="+mn-lt"/>
              </a:rPr>
              <a:t>Definirea cumulului de origine </a:t>
            </a:r>
            <a:endParaRPr lang="ro-RO" sz="2900" b="1" dirty="0">
              <a:solidFill>
                <a:schemeClr val="accent1">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sz="quarter" idx="1"/>
          </p:nvPr>
        </p:nvSpPr>
        <p:spPr>
          <a:xfrm>
            <a:off x="539552" y="980728"/>
            <a:ext cx="8153400" cy="5616624"/>
          </a:xfrm>
        </p:spPr>
        <p:txBody>
          <a:bodyPr>
            <a:normAutofit lnSpcReduction="10000"/>
          </a:bodyPr>
          <a:lstStyle/>
          <a:p>
            <a:pPr algn="just"/>
            <a:r>
              <a:rPr lang="ro-RO" sz="2400" dirty="0" smtClean="0">
                <a:ea typeface="Times New Roman"/>
                <a:cs typeface="Times New Roman" pitchFamily="18" charset="0"/>
              </a:rPr>
              <a:t>Criteriile de prelucrare suficientă nu trebuie să fie respectate în cazul în care materialele sunt importate dintro ţară cu care se aplică cumulul;</a:t>
            </a:r>
          </a:p>
          <a:p>
            <a:pPr algn="just"/>
            <a:r>
              <a:rPr lang="ro-RO" sz="2400" dirty="0" smtClean="0">
                <a:ea typeface="Times New Roman"/>
                <a:cs typeface="Times New Roman" pitchFamily="18" charset="0"/>
              </a:rPr>
              <a:t>Materialele importate din ţări partenere sunt considerate ca originare.</a:t>
            </a:r>
            <a:endParaRPr lang="ro-RO" sz="2400" dirty="0" smtClean="0">
              <a:ea typeface="Calibri"/>
              <a:cs typeface="Times New Roman" pitchFamily="18" charset="0"/>
            </a:endParaRPr>
          </a:p>
          <a:p>
            <a:pPr marL="0" indent="0" algn="ctr">
              <a:buNone/>
            </a:pPr>
            <a:endParaRPr lang="ro-RO" b="1" dirty="0" smtClean="0">
              <a:solidFill>
                <a:srgbClr val="FF0000"/>
              </a:solidFill>
              <a:cs typeface="Times New Roman" pitchFamily="18" charset="0"/>
            </a:endParaRPr>
          </a:p>
          <a:p>
            <a:pPr marL="0" indent="0" algn="ctr">
              <a:buNone/>
            </a:pPr>
            <a:r>
              <a:rPr lang="en-US" b="1" dirty="0" err="1" smtClean="0">
                <a:solidFill>
                  <a:schemeClr val="accent1">
                    <a:lumMod val="75000"/>
                  </a:schemeClr>
                </a:solidFill>
                <a:effectLst>
                  <a:outerShdw blurRad="38100" dist="38100" dir="2700000" algn="tl">
                    <a:srgbClr val="000000">
                      <a:alpha val="43137"/>
                    </a:srgbClr>
                  </a:outerShdw>
                </a:effectLst>
                <a:cs typeface="Times New Roman" pitchFamily="18" charset="0"/>
              </a:rPr>
              <a:t>Conceptul</a:t>
            </a:r>
            <a:r>
              <a:rPr lang="en-US" b="1" dirty="0" smtClean="0">
                <a:solidFill>
                  <a:schemeClr val="accent1">
                    <a:lumMod val="75000"/>
                  </a:schemeClr>
                </a:solidFill>
                <a:effectLst>
                  <a:outerShdw blurRad="38100" dist="38100" dir="2700000" algn="tl">
                    <a:srgbClr val="000000">
                      <a:alpha val="43137"/>
                    </a:srgbClr>
                  </a:outerShdw>
                </a:effectLst>
                <a:cs typeface="Times New Roman" pitchFamily="18" charset="0"/>
              </a:rPr>
              <a:t> </a:t>
            </a:r>
            <a:r>
              <a:rPr lang="en-US" b="1" dirty="0" err="1" smtClean="0">
                <a:solidFill>
                  <a:schemeClr val="accent1">
                    <a:lumMod val="75000"/>
                  </a:schemeClr>
                </a:solidFill>
                <a:effectLst>
                  <a:outerShdw blurRad="38100" dist="38100" dir="2700000" algn="tl">
                    <a:srgbClr val="000000">
                      <a:alpha val="43137"/>
                    </a:srgbClr>
                  </a:outerShdw>
                </a:effectLst>
                <a:cs typeface="Times New Roman" pitchFamily="18" charset="0"/>
              </a:rPr>
              <a:t>Cumul</a:t>
            </a:r>
            <a:r>
              <a:rPr lang="ro-RO" b="1" dirty="0" err="1" smtClean="0">
                <a:solidFill>
                  <a:schemeClr val="accent1">
                    <a:lumMod val="75000"/>
                  </a:schemeClr>
                </a:solidFill>
                <a:effectLst>
                  <a:outerShdw blurRad="38100" dist="38100" dir="2700000" algn="tl">
                    <a:srgbClr val="000000">
                      <a:alpha val="43137"/>
                    </a:srgbClr>
                  </a:outerShdw>
                </a:effectLst>
                <a:cs typeface="Times New Roman" pitchFamily="18" charset="0"/>
              </a:rPr>
              <a:t>ării</a:t>
            </a:r>
            <a:endParaRPr lang="ro-RO" b="1" dirty="0" smtClean="0">
              <a:solidFill>
                <a:schemeClr val="accent1">
                  <a:lumMod val="75000"/>
                </a:schemeClr>
              </a:solidFill>
              <a:effectLst>
                <a:outerShdw blurRad="38100" dist="38100" dir="2700000" algn="tl">
                  <a:srgbClr val="000000">
                    <a:alpha val="43137"/>
                  </a:srgbClr>
                </a:outerShdw>
              </a:effectLst>
              <a:cs typeface="Times New Roman" pitchFamily="18" charset="0"/>
            </a:endParaRPr>
          </a:p>
          <a:p>
            <a:pPr algn="just">
              <a:buFont typeface="Wingdings" pitchFamily="2" charset="2"/>
              <a:buChar char="§"/>
            </a:pPr>
            <a:r>
              <a:rPr lang="vi-VN" sz="2400" dirty="0">
                <a:latin typeface="Constantia" pitchFamily="18" charset="0"/>
                <a:cs typeface="Times New Roman" pitchFamily="18" charset="0"/>
              </a:rPr>
              <a:t>Concept ce lărgeşte definiţia de produse </a:t>
            </a:r>
            <a:r>
              <a:rPr lang="vi-VN" sz="2400" dirty="0" smtClean="0">
                <a:latin typeface="Constantia" pitchFamily="18" charset="0"/>
                <a:cs typeface="Times New Roman" pitchFamily="18" charset="0"/>
              </a:rPr>
              <a:t>originare</a:t>
            </a:r>
            <a:r>
              <a:rPr lang="ro-RO" sz="2400" dirty="0">
                <a:latin typeface="Constantia" pitchFamily="18" charset="0"/>
                <a:cs typeface="Times New Roman" pitchFamily="18" charset="0"/>
              </a:rPr>
              <a:t>;</a:t>
            </a:r>
            <a:endParaRPr lang="ro-RO" sz="2400" dirty="0" smtClean="0">
              <a:latin typeface="Constantia" pitchFamily="18" charset="0"/>
              <a:cs typeface="Times New Roman" pitchFamily="18" charset="0"/>
            </a:endParaRPr>
          </a:p>
          <a:p>
            <a:pPr algn="just">
              <a:buFont typeface="Wingdings" pitchFamily="2" charset="2"/>
              <a:buChar char="§"/>
            </a:pPr>
            <a:r>
              <a:rPr lang="vi-VN" sz="2400" dirty="0" smtClean="0">
                <a:latin typeface="Constantia" pitchFamily="18" charset="0"/>
                <a:cs typeface="Times New Roman" pitchFamily="18" charset="0"/>
              </a:rPr>
              <a:t>Aplicabil </a:t>
            </a:r>
            <a:r>
              <a:rPr lang="vi-VN" sz="2400" dirty="0">
                <a:latin typeface="Constantia" pitchFamily="18" charset="0"/>
                <a:cs typeface="Times New Roman" pitchFamily="18" charset="0"/>
              </a:rPr>
              <a:t>numai între ţările cu reguli de origine identice şi care au între ele acorduri de comerţ </a:t>
            </a:r>
            <a:r>
              <a:rPr lang="vi-VN" sz="2400" dirty="0" smtClean="0">
                <a:latin typeface="Constantia" pitchFamily="18" charset="0"/>
                <a:cs typeface="Times New Roman" pitchFamily="18" charset="0"/>
              </a:rPr>
              <a:t>liber</a:t>
            </a:r>
            <a:r>
              <a:rPr lang="ro-RO" sz="2400" dirty="0" smtClean="0">
                <a:latin typeface="Constantia" pitchFamily="18" charset="0"/>
                <a:cs typeface="Times New Roman" pitchFamily="18" charset="0"/>
              </a:rPr>
              <a:t>;</a:t>
            </a:r>
          </a:p>
          <a:p>
            <a:pPr algn="just">
              <a:buFont typeface="Wingdings" pitchFamily="2" charset="2"/>
              <a:buChar char="§"/>
            </a:pPr>
            <a:r>
              <a:rPr lang="vi-VN" sz="2400" dirty="0" smtClean="0">
                <a:latin typeface="Constantia" pitchFamily="18" charset="0"/>
                <a:cs typeface="Times New Roman" pitchFamily="18" charset="0"/>
              </a:rPr>
              <a:t>Regulile </a:t>
            </a:r>
            <a:r>
              <a:rPr lang="vi-VN" sz="2400" dirty="0">
                <a:latin typeface="Constantia" pitchFamily="18" charset="0"/>
                <a:cs typeface="Times New Roman" pitchFamily="18" charset="0"/>
              </a:rPr>
              <a:t>din lista </a:t>
            </a:r>
            <a:r>
              <a:rPr lang="vi-VN" sz="2400" u="sng" dirty="0">
                <a:solidFill>
                  <a:srgbClr val="00B050"/>
                </a:solidFill>
                <a:latin typeface="Constantia" pitchFamily="18" charset="0"/>
                <a:cs typeface="Times New Roman" pitchFamily="18" charset="0"/>
              </a:rPr>
              <a:t>nu trebuie să </a:t>
            </a:r>
            <a:r>
              <a:rPr lang="vi-VN" sz="2400" u="sng" dirty="0" smtClean="0">
                <a:solidFill>
                  <a:srgbClr val="00B050"/>
                </a:solidFill>
                <a:latin typeface="Constantia" pitchFamily="18" charset="0"/>
                <a:cs typeface="Times New Roman" pitchFamily="18" charset="0"/>
              </a:rPr>
              <a:t>fie </a:t>
            </a:r>
            <a:r>
              <a:rPr lang="vi-VN" sz="2400" u="sng" dirty="0">
                <a:solidFill>
                  <a:srgbClr val="00B050"/>
                </a:solidFill>
                <a:latin typeface="Constantia" pitchFamily="18" charset="0"/>
                <a:cs typeface="Times New Roman" pitchFamily="18" charset="0"/>
              </a:rPr>
              <a:t>îndeplinite</a:t>
            </a:r>
            <a:r>
              <a:rPr lang="vi-VN" sz="2400" dirty="0">
                <a:solidFill>
                  <a:srgbClr val="FF0000"/>
                </a:solidFill>
                <a:latin typeface="Constantia" pitchFamily="18" charset="0"/>
                <a:cs typeface="Times New Roman" pitchFamily="18" charset="0"/>
              </a:rPr>
              <a:t> </a:t>
            </a:r>
            <a:r>
              <a:rPr lang="vi-VN" sz="2400" dirty="0">
                <a:latin typeface="Constantia" pitchFamily="18" charset="0"/>
                <a:cs typeface="Times New Roman" pitchFamily="18" charset="0"/>
              </a:rPr>
              <a:t>pentru mărfurile </a:t>
            </a:r>
            <a:r>
              <a:rPr lang="vi-VN" sz="2400" dirty="0" smtClean="0">
                <a:latin typeface="Constantia" pitchFamily="18" charset="0"/>
                <a:cs typeface="Times New Roman" pitchFamily="18" charset="0"/>
              </a:rPr>
              <a:t>originare</a:t>
            </a:r>
            <a:r>
              <a:rPr lang="ro-RO" sz="2400" dirty="0">
                <a:latin typeface="Constantia" pitchFamily="18" charset="0"/>
                <a:cs typeface="Times New Roman" pitchFamily="18" charset="0"/>
              </a:rPr>
              <a:t>;</a:t>
            </a:r>
            <a:endParaRPr lang="ro-RO" sz="2400" dirty="0" smtClean="0">
              <a:latin typeface="Constantia" pitchFamily="18" charset="0"/>
              <a:cs typeface="Times New Roman" pitchFamily="18" charset="0"/>
            </a:endParaRPr>
          </a:p>
          <a:p>
            <a:pPr algn="just">
              <a:buFont typeface="Wingdings" pitchFamily="2" charset="2"/>
              <a:buChar char="§"/>
            </a:pPr>
            <a:r>
              <a:rPr lang="vi-VN" sz="2400" dirty="0" smtClean="0">
                <a:latin typeface="Constantia" pitchFamily="18" charset="0"/>
                <a:cs typeface="Times New Roman" pitchFamily="18" charset="0"/>
              </a:rPr>
              <a:t>Regulile </a:t>
            </a:r>
            <a:r>
              <a:rPr lang="vi-VN" sz="2400" dirty="0">
                <a:latin typeface="Constantia" pitchFamily="18" charset="0"/>
                <a:cs typeface="Times New Roman" pitchFamily="18" charset="0"/>
              </a:rPr>
              <a:t>din listă </a:t>
            </a:r>
            <a:r>
              <a:rPr lang="vi-VN" sz="2400" u="sng" dirty="0">
                <a:solidFill>
                  <a:srgbClr val="FF0000"/>
                </a:solidFill>
                <a:latin typeface="Constantia" pitchFamily="18" charset="0"/>
                <a:cs typeface="Times New Roman" pitchFamily="18" charset="0"/>
              </a:rPr>
              <a:t>trebuie să fie îndeplinite</a:t>
            </a:r>
            <a:r>
              <a:rPr lang="vi-VN" sz="2400" dirty="0">
                <a:latin typeface="Constantia" pitchFamily="18" charset="0"/>
                <a:cs typeface="Times New Roman" pitchFamily="18" charset="0"/>
              </a:rPr>
              <a:t> pentru mărfurile </a:t>
            </a:r>
            <a:r>
              <a:rPr lang="vi-VN" sz="2400" dirty="0" smtClean="0">
                <a:latin typeface="Constantia" pitchFamily="18" charset="0"/>
                <a:cs typeface="Times New Roman" pitchFamily="18" charset="0"/>
              </a:rPr>
              <a:t>ne-originare</a:t>
            </a:r>
            <a:r>
              <a:rPr lang="ro-RO" sz="2400" dirty="0" smtClean="0">
                <a:latin typeface="Constantia" pitchFamily="18" charset="0"/>
                <a:cs typeface="Times New Roman" pitchFamily="18" charset="0"/>
              </a:rPr>
              <a:t>.</a:t>
            </a:r>
            <a:endParaRPr lang="vi-VN" sz="2400" dirty="0">
              <a:latin typeface="Constantia" pitchFamily="18" charset="0"/>
              <a:cs typeface="Times New Roman" pitchFamily="18" charset="0"/>
            </a:endParaRPr>
          </a:p>
          <a:p>
            <a:pPr marL="0" indent="0">
              <a:buNone/>
            </a:pPr>
            <a:endParaRPr lang="ro-RO" b="1" dirty="0">
              <a:solidFill>
                <a:schemeClr val="bg2">
                  <a:lumMod val="2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7755259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229600" cy="579090"/>
          </a:xfrm>
        </p:spPr>
        <p:txBody>
          <a:bodyPr>
            <a:normAutofit fontScale="90000"/>
          </a:bodyPr>
          <a:lstStyle/>
          <a:p>
            <a:pPr algn="ctr"/>
            <a:r>
              <a:rPr lang="ro-RO" b="1" dirty="0" smtClean="0">
                <a:solidFill>
                  <a:schemeClr val="tx1"/>
                </a:solidFill>
                <a:latin typeface="Times New Roman" pitchFamily="18" charset="0"/>
                <a:ea typeface="Times New Roman"/>
                <a:cs typeface="Times New Roman" pitchFamily="18" charset="0"/>
              </a:rPr>
              <a:t/>
            </a:r>
            <a:br>
              <a:rPr lang="ro-RO" b="1" dirty="0" smtClean="0">
                <a:solidFill>
                  <a:schemeClr val="tx1"/>
                </a:solidFill>
                <a:latin typeface="Times New Roman" pitchFamily="18" charset="0"/>
                <a:ea typeface="Times New Roman"/>
                <a:cs typeface="Times New Roman" pitchFamily="18" charset="0"/>
              </a:rPr>
            </a:br>
            <a:r>
              <a:rPr lang="ro-RO" sz="3300" b="1" dirty="0" smtClean="0">
                <a:solidFill>
                  <a:srgbClr val="00B050"/>
                </a:solidFill>
                <a:effectLst>
                  <a:outerShdw blurRad="38100" dist="38100" dir="2700000" algn="tl">
                    <a:srgbClr val="000000">
                      <a:alpha val="43137"/>
                    </a:srgbClr>
                  </a:outerShdw>
                </a:effectLst>
                <a:latin typeface="+mn-lt"/>
              </a:rPr>
              <a:t>Cumulul</a:t>
            </a:r>
            <a:r>
              <a:rPr lang="ro-RO" sz="3300" b="1" dirty="0" smtClean="0">
                <a:solidFill>
                  <a:srgbClr val="00B050"/>
                </a:solidFill>
                <a:effectLst>
                  <a:outerShdw blurRad="38100" dist="38100" dir="2700000" algn="tl">
                    <a:srgbClr val="000000">
                      <a:alpha val="43137"/>
                    </a:srgbClr>
                  </a:outerShdw>
                </a:effectLst>
                <a:latin typeface="Times New Roman" pitchFamily="18" charset="0"/>
                <a:ea typeface="Times New Roman"/>
                <a:cs typeface="Times New Roman" pitchFamily="18" charset="0"/>
              </a:rPr>
              <a:t> </a:t>
            </a:r>
            <a:r>
              <a:rPr lang="ro-RO" sz="3300" b="1" dirty="0" err="1" smtClean="0">
                <a:solidFill>
                  <a:srgbClr val="00B050"/>
                </a:solidFill>
                <a:effectLst>
                  <a:outerShdw blurRad="38100" dist="38100" dir="2700000" algn="tl">
                    <a:srgbClr val="000000">
                      <a:alpha val="43137"/>
                    </a:srgbClr>
                  </a:outerShdw>
                </a:effectLst>
                <a:latin typeface="+mn-lt"/>
              </a:rPr>
              <a:t>Pan-Euro-Med</a:t>
            </a:r>
            <a:endParaRPr lang="ro-RO" sz="3300" dirty="0">
              <a:solidFill>
                <a:srgbClr val="00B05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sz="quarter" idx="1"/>
          </p:nvPr>
        </p:nvSpPr>
        <p:spPr>
          <a:xfrm>
            <a:off x="539552" y="764704"/>
            <a:ext cx="8604448" cy="5688632"/>
          </a:xfrm>
        </p:spPr>
        <p:txBody>
          <a:bodyPr>
            <a:normAutofit fontScale="70000" lnSpcReduction="20000"/>
          </a:bodyPr>
          <a:lstStyle/>
          <a:p>
            <a:pPr lvl="1"/>
            <a:endParaRPr lang="ro-RO" sz="2000" dirty="0" smtClean="0">
              <a:latin typeface="Times New Roman" pitchFamily="18" charset="0"/>
              <a:cs typeface="Times New Roman" pitchFamily="18" charset="0"/>
            </a:endParaRPr>
          </a:p>
          <a:p>
            <a:pPr lvl="1" algn="just">
              <a:buFont typeface="Wingdings" pitchFamily="2" charset="2"/>
              <a:buChar char="v"/>
            </a:pPr>
            <a:r>
              <a:rPr lang="en-US" sz="2600" dirty="0" err="1" smtClean="0">
                <a:cs typeface="Times New Roman" pitchFamily="18" charset="0"/>
              </a:rPr>
              <a:t>Crearea</a:t>
            </a:r>
            <a:r>
              <a:rPr lang="en-US" sz="2600" dirty="0" smtClean="0">
                <a:cs typeface="Times New Roman" pitchFamily="18" charset="0"/>
              </a:rPr>
              <a:t> </a:t>
            </a:r>
            <a:r>
              <a:rPr lang="en-US" sz="2600" dirty="0" err="1" smtClean="0">
                <a:cs typeface="Times New Roman" pitchFamily="18" charset="0"/>
              </a:rPr>
              <a:t>zonei</a:t>
            </a:r>
            <a:r>
              <a:rPr lang="en-US" sz="2600" dirty="0" smtClean="0">
                <a:cs typeface="Times New Roman" pitchFamily="18" charset="0"/>
              </a:rPr>
              <a:t> de </a:t>
            </a:r>
            <a:r>
              <a:rPr lang="en-US" sz="2600" dirty="0" err="1" smtClean="0">
                <a:cs typeface="Times New Roman" pitchFamily="18" charset="0"/>
              </a:rPr>
              <a:t>cumul</a:t>
            </a:r>
            <a:r>
              <a:rPr lang="en-US" sz="2600" dirty="0" smtClean="0">
                <a:cs typeface="Times New Roman" pitchFamily="18" charset="0"/>
              </a:rPr>
              <a:t> diagonal </a:t>
            </a:r>
            <a:r>
              <a:rPr lang="en-US" sz="2600" dirty="0" err="1" smtClean="0">
                <a:cs typeface="Times New Roman" pitchFamily="18" charset="0"/>
              </a:rPr>
              <a:t>între</a:t>
            </a:r>
            <a:r>
              <a:rPr lang="en-US" sz="2600" dirty="0" smtClean="0">
                <a:cs typeface="Times New Roman" pitchFamily="18" charset="0"/>
              </a:rPr>
              <a:t> 42 de </a:t>
            </a:r>
            <a:r>
              <a:rPr lang="en-US" sz="2600" dirty="0" err="1" smtClean="0">
                <a:cs typeface="Times New Roman" pitchFamily="18" charset="0"/>
              </a:rPr>
              <a:t>ţări</a:t>
            </a:r>
            <a:endParaRPr lang="en-US" sz="2600" dirty="0" smtClean="0">
              <a:cs typeface="Times New Roman" pitchFamily="18" charset="0"/>
            </a:endParaRPr>
          </a:p>
          <a:p>
            <a:pPr lvl="1" algn="just">
              <a:buFont typeface="Wingdings" pitchFamily="2" charset="2"/>
              <a:buChar char="v"/>
            </a:pPr>
            <a:r>
              <a:rPr lang="en-US" sz="2600" dirty="0" err="1" smtClean="0">
                <a:cs typeface="Times New Roman" pitchFamily="18" charset="0"/>
              </a:rPr>
              <a:t>Uniunea</a:t>
            </a:r>
            <a:r>
              <a:rPr lang="en-US" sz="2600" dirty="0" smtClean="0">
                <a:cs typeface="Times New Roman" pitchFamily="18" charset="0"/>
              </a:rPr>
              <a:t> </a:t>
            </a:r>
            <a:r>
              <a:rPr lang="en-US" sz="2600" dirty="0" err="1" smtClean="0">
                <a:cs typeface="Times New Roman" pitchFamily="18" charset="0"/>
              </a:rPr>
              <a:t>Europeană</a:t>
            </a:r>
            <a:r>
              <a:rPr lang="en-US" sz="2600" dirty="0" smtClean="0">
                <a:cs typeface="Times New Roman" pitchFamily="18" charset="0"/>
              </a:rPr>
              <a:t> (2</a:t>
            </a:r>
            <a:r>
              <a:rPr lang="ro-RO" sz="2600" dirty="0" smtClean="0">
                <a:cs typeface="Times New Roman" pitchFamily="18" charset="0"/>
              </a:rPr>
              <a:t>8</a:t>
            </a:r>
            <a:r>
              <a:rPr lang="en-US" sz="2600" dirty="0" smtClean="0">
                <a:cs typeface="Times New Roman" pitchFamily="18" charset="0"/>
              </a:rPr>
              <a:t> de </a:t>
            </a:r>
            <a:r>
              <a:rPr lang="en-US" sz="2600" dirty="0" err="1" smtClean="0">
                <a:cs typeface="Times New Roman" pitchFamily="18" charset="0"/>
              </a:rPr>
              <a:t>membri</a:t>
            </a:r>
            <a:r>
              <a:rPr lang="en-US" sz="2600" dirty="0" smtClean="0">
                <a:cs typeface="Times New Roman" pitchFamily="18" charset="0"/>
              </a:rPr>
              <a:t>)</a:t>
            </a:r>
          </a:p>
          <a:p>
            <a:pPr lvl="1" algn="just">
              <a:buFont typeface="Wingdings" pitchFamily="2" charset="2"/>
              <a:buChar char="v"/>
            </a:pPr>
            <a:r>
              <a:rPr lang="en-US" sz="2600" dirty="0" err="1" smtClean="0">
                <a:cs typeface="Times New Roman" pitchFamily="18" charset="0"/>
              </a:rPr>
              <a:t>Maroc</a:t>
            </a:r>
            <a:r>
              <a:rPr lang="en-US" sz="2600" dirty="0" smtClean="0">
                <a:cs typeface="Times New Roman" pitchFamily="18" charset="0"/>
              </a:rPr>
              <a:t>, Algeria, Tunisia, </a:t>
            </a:r>
            <a:r>
              <a:rPr lang="en-US" sz="2600" dirty="0" err="1" smtClean="0">
                <a:cs typeface="Times New Roman" pitchFamily="18" charset="0"/>
              </a:rPr>
              <a:t>Egipt</a:t>
            </a:r>
            <a:r>
              <a:rPr lang="en-US" sz="2600" dirty="0" smtClean="0">
                <a:cs typeface="Times New Roman" pitchFamily="18" charset="0"/>
              </a:rPr>
              <a:t>, </a:t>
            </a:r>
            <a:r>
              <a:rPr lang="en-US" sz="2600" dirty="0" err="1" smtClean="0">
                <a:cs typeface="Times New Roman" pitchFamily="18" charset="0"/>
              </a:rPr>
              <a:t>teritoriile</a:t>
            </a:r>
            <a:r>
              <a:rPr lang="ro-RO" sz="2600" dirty="0" smtClean="0">
                <a:cs typeface="Times New Roman" pitchFamily="18" charset="0"/>
              </a:rPr>
              <a:t> </a:t>
            </a:r>
            <a:r>
              <a:rPr lang="en-US" sz="2600" dirty="0" err="1" smtClean="0">
                <a:cs typeface="Times New Roman" pitchFamily="18" charset="0"/>
              </a:rPr>
              <a:t>palestiniene</a:t>
            </a:r>
            <a:r>
              <a:rPr lang="en-US" sz="2600" dirty="0" smtClean="0">
                <a:cs typeface="Times New Roman" pitchFamily="18" charset="0"/>
              </a:rPr>
              <a:t> Israel, </a:t>
            </a:r>
            <a:r>
              <a:rPr lang="en-US" sz="2600" dirty="0" err="1" smtClean="0">
                <a:cs typeface="Times New Roman" pitchFamily="18" charset="0"/>
              </a:rPr>
              <a:t>Liban</a:t>
            </a:r>
            <a:r>
              <a:rPr lang="en-US" sz="2600" dirty="0" smtClean="0">
                <a:cs typeface="Times New Roman" pitchFamily="18" charset="0"/>
              </a:rPr>
              <a:t>, </a:t>
            </a:r>
            <a:r>
              <a:rPr lang="en-US" sz="2600" dirty="0" err="1" smtClean="0">
                <a:cs typeface="Times New Roman" pitchFamily="18" charset="0"/>
              </a:rPr>
              <a:t>Siria</a:t>
            </a:r>
            <a:r>
              <a:rPr lang="ro-RO" sz="2600" dirty="0" smtClean="0">
                <a:cs typeface="Times New Roman" pitchFamily="18" charset="0"/>
              </a:rPr>
              <a:t>,</a:t>
            </a:r>
            <a:r>
              <a:rPr lang="en-US" sz="2600" dirty="0" smtClean="0">
                <a:cs typeface="Times New Roman" pitchFamily="18" charset="0"/>
              </a:rPr>
              <a:t> </a:t>
            </a:r>
            <a:r>
              <a:rPr lang="en-US" sz="2600" dirty="0" err="1" smtClean="0">
                <a:cs typeface="Times New Roman" pitchFamily="18" charset="0"/>
              </a:rPr>
              <a:t>Iordania</a:t>
            </a:r>
            <a:endParaRPr lang="en-US" sz="2600" dirty="0" smtClean="0">
              <a:cs typeface="Times New Roman" pitchFamily="18" charset="0"/>
            </a:endParaRPr>
          </a:p>
          <a:p>
            <a:pPr lvl="1" algn="just">
              <a:buFont typeface="Wingdings" pitchFamily="2" charset="2"/>
              <a:buChar char="v"/>
            </a:pPr>
            <a:r>
              <a:rPr lang="en-US" sz="2600" dirty="0" err="1" smtClean="0">
                <a:cs typeface="Times New Roman" pitchFamily="18" charset="0"/>
              </a:rPr>
              <a:t>Islanda</a:t>
            </a:r>
            <a:r>
              <a:rPr lang="en-US" sz="2600" dirty="0" smtClean="0">
                <a:cs typeface="Times New Roman" pitchFamily="18" charset="0"/>
              </a:rPr>
              <a:t>, Lichtenstein, </a:t>
            </a:r>
            <a:r>
              <a:rPr lang="en-US" sz="2600" dirty="0" err="1" smtClean="0">
                <a:cs typeface="Times New Roman" pitchFamily="18" charset="0"/>
              </a:rPr>
              <a:t>Norvegia</a:t>
            </a:r>
            <a:r>
              <a:rPr lang="en-US" sz="2600" dirty="0" smtClean="0">
                <a:cs typeface="Times New Roman" pitchFamily="18" charset="0"/>
              </a:rPr>
              <a:t> </a:t>
            </a:r>
            <a:r>
              <a:rPr lang="en-US" sz="2600" dirty="0" err="1" smtClean="0">
                <a:cs typeface="Times New Roman" pitchFamily="18" charset="0"/>
              </a:rPr>
              <a:t>şi</a:t>
            </a:r>
            <a:r>
              <a:rPr lang="en-US" sz="2600" dirty="0" smtClean="0">
                <a:cs typeface="Times New Roman" pitchFamily="18" charset="0"/>
              </a:rPr>
              <a:t> </a:t>
            </a:r>
            <a:r>
              <a:rPr lang="en-US" sz="2600" dirty="0" err="1" smtClean="0">
                <a:cs typeface="Times New Roman" pitchFamily="18" charset="0"/>
              </a:rPr>
              <a:t>Elveţia</a:t>
            </a:r>
            <a:r>
              <a:rPr lang="en-US" sz="2600" dirty="0" smtClean="0">
                <a:cs typeface="Times New Roman" pitchFamily="18" charset="0"/>
              </a:rPr>
              <a:t> (EFTA)</a:t>
            </a:r>
          </a:p>
          <a:p>
            <a:pPr lvl="1" algn="just">
              <a:buFont typeface="Wingdings" pitchFamily="2" charset="2"/>
              <a:buChar char="v"/>
            </a:pPr>
            <a:r>
              <a:rPr lang="en-US" sz="2600" dirty="0" err="1" smtClean="0">
                <a:cs typeface="Times New Roman" pitchFamily="18" charset="0"/>
              </a:rPr>
              <a:t>Turcia</a:t>
            </a:r>
            <a:endParaRPr lang="en-US" sz="2600" dirty="0" smtClean="0">
              <a:cs typeface="Times New Roman" pitchFamily="18" charset="0"/>
            </a:endParaRPr>
          </a:p>
          <a:p>
            <a:pPr lvl="1" algn="just">
              <a:buFont typeface="Wingdings" pitchFamily="2" charset="2"/>
              <a:buChar char="v"/>
            </a:pPr>
            <a:r>
              <a:rPr lang="en-US" sz="2600" dirty="0" err="1" smtClean="0">
                <a:cs typeface="Times New Roman" pitchFamily="18" charset="0"/>
              </a:rPr>
              <a:t>Insulele</a:t>
            </a:r>
            <a:r>
              <a:rPr lang="en-US" sz="2600" dirty="0" smtClean="0">
                <a:cs typeface="Times New Roman" pitchFamily="18" charset="0"/>
              </a:rPr>
              <a:t> </a:t>
            </a:r>
            <a:r>
              <a:rPr lang="en-US" sz="2600" dirty="0" err="1" smtClean="0">
                <a:cs typeface="Times New Roman" pitchFamily="18" charset="0"/>
              </a:rPr>
              <a:t>Feroe</a:t>
            </a:r>
            <a:endParaRPr lang="en-US" sz="2600" dirty="0" smtClean="0">
              <a:cs typeface="Times New Roman" pitchFamily="18" charset="0"/>
            </a:endParaRPr>
          </a:p>
          <a:p>
            <a:pPr marL="0" indent="0" algn="ctr">
              <a:buNone/>
            </a:pPr>
            <a:r>
              <a:rPr lang="ro-RO" sz="3900" b="1" dirty="0">
                <a:solidFill>
                  <a:srgbClr val="00B050"/>
                </a:solidFill>
                <a:effectLst>
                  <a:outerShdw blurRad="38100" dist="38100" dir="2700000" algn="tl">
                    <a:srgbClr val="000000">
                      <a:alpha val="43137"/>
                    </a:srgbClr>
                  </a:outerShdw>
                </a:effectLst>
                <a:cs typeface="Times New Roman" pitchFamily="18" charset="0"/>
              </a:rPr>
              <a:t>Scopul zonei </a:t>
            </a:r>
            <a:r>
              <a:rPr lang="ro-RO" sz="3900" b="1" dirty="0" err="1">
                <a:solidFill>
                  <a:srgbClr val="00B050"/>
                </a:solidFill>
                <a:effectLst>
                  <a:outerShdw blurRad="38100" dist="38100" dir="2700000" algn="tl">
                    <a:srgbClr val="000000">
                      <a:alpha val="43137"/>
                    </a:srgbClr>
                  </a:outerShdw>
                </a:effectLst>
                <a:cs typeface="Times New Roman" pitchFamily="18" charset="0"/>
              </a:rPr>
              <a:t>Pan-Euro-Med</a:t>
            </a:r>
            <a:r>
              <a:rPr lang="ro-RO" sz="3900" b="1" dirty="0">
                <a:solidFill>
                  <a:srgbClr val="00B050"/>
                </a:solidFill>
                <a:effectLst>
                  <a:outerShdw blurRad="38100" dist="38100" dir="2700000" algn="tl">
                    <a:srgbClr val="000000">
                      <a:alpha val="43137"/>
                    </a:srgbClr>
                  </a:outerShdw>
                </a:effectLst>
                <a:cs typeface="Times New Roman" pitchFamily="18" charset="0"/>
              </a:rPr>
              <a:t> </a:t>
            </a:r>
            <a:endParaRPr lang="ro-RO" sz="3900" b="1" dirty="0" smtClean="0">
              <a:solidFill>
                <a:srgbClr val="00B050"/>
              </a:solidFill>
              <a:effectLst>
                <a:outerShdw blurRad="38100" dist="38100" dir="2700000" algn="tl">
                  <a:srgbClr val="000000">
                    <a:alpha val="43137"/>
                  </a:srgbClr>
                </a:outerShdw>
              </a:effectLst>
              <a:cs typeface="Times New Roman" pitchFamily="18" charset="0"/>
            </a:endParaRPr>
          </a:p>
          <a:p>
            <a:pPr algn="just">
              <a:buFont typeface="Wingdings" pitchFamily="2" charset="2"/>
              <a:buChar char="Ø"/>
            </a:pPr>
            <a:r>
              <a:rPr lang="ro-RO" sz="3100" dirty="0">
                <a:ea typeface="Times New Roman"/>
                <a:cs typeface="Times New Roman" pitchFamily="18" charset="0"/>
              </a:rPr>
              <a:t>Crearea ZCL în spațiul </a:t>
            </a:r>
            <a:r>
              <a:rPr lang="ro-RO" sz="3100" dirty="0" err="1">
                <a:ea typeface="Times New Roman"/>
                <a:cs typeface="Times New Roman" pitchFamily="18" charset="0"/>
              </a:rPr>
              <a:t>pan-euro-mediteranean</a:t>
            </a:r>
            <a:r>
              <a:rPr lang="ro-RO" sz="3100" dirty="0">
                <a:ea typeface="Times New Roman"/>
                <a:cs typeface="Times New Roman" pitchFamily="18" charset="0"/>
              </a:rPr>
              <a:t> </a:t>
            </a:r>
            <a:endParaRPr lang="ro-RO" sz="3100" dirty="0" smtClean="0">
              <a:ea typeface="Times New Roman"/>
              <a:cs typeface="Times New Roman" pitchFamily="18" charset="0"/>
            </a:endParaRPr>
          </a:p>
          <a:p>
            <a:pPr algn="just">
              <a:buFont typeface="Wingdings" pitchFamily="2" charset="2"/>
              <a:buChar char="Ø"/>
            </a:pPr>
            <a:endParaRPr lang="ro-RO" sz="3100" dirty="0">
              <a:ea typeface="Times New Roman"/>
              <a:cs typeface="Times New Roman" pitchFamily="18" charset="0"/>
            </a:endParaRPr>
          </a:p>
          <a:p>
            <a:pPr algn="just">
              <a:buFont typeface="Wingdings" pitchFamily="2" charset="2"/>
              <a:buChar char="Ø"/>
            </a:pPr>
            <a:r>
              <a:rPr lang="ro-RO" sz="3100" dirty="0" smtClean="0">
                <a:ea typeface="Times New Roman"/>
                <a:cs typeface="Times New Roman" pitchFamily="18" charset="0"/>
              </a:rPr>
              <a:t>Liberalizarea </a:t>
            </a:r>
            <a:r>
              <a:rPr lang="ro-RO" sz="3100" dirty="0">
                <a:ea typeface="Times New Roman"/>
                <a:cs typeface="Times New Roman" pitchFamily="18" charset="0"/>
              </a:rPr>
              <a:t>regulilor de origine va:</a:t>
            </a:r>
          </a:p>
          <a:p>
            <a:pPr algn="just">
              <a:buNone/>
            </a:pPr>
            <a:r>
              <a:rPr lang="ro-RO" sz="3100" dirty="0">
                <a:ea typeface="Times New Roman"/>
                <a:cs typeface="Times New Roman" pitchFamily="18" charset="0"/>
              </a:rPr>
              <a:t>	-	Oferi posibilități pentru aprovizionare cu materii prime </a:t>
            </a:r>
          </a:p>
          <a:p>
            <a:pPr algn="just">
              <a:buNone/>
            </a:pPr>
            <a:r>
              <a:rPr lang="ro-RO" sz="3100" dirty="0">
                <a:ea typeface="Times New Roman"/>
                <a:cs typeface="Times New Roman" pitchFamily="18" charset="0"/>
              </a:rPr>
              <a:t>	-	Crea noi pieţe pentru materii prime</a:t>
            </a:r>
          </a:p>
          <a:p>
            <a:pPr algn="just">
              <a:buNone/>
            </a:pPr>
            <a:r>
              <a:rPr lang="ro-RO" sz="3100" dirty="0">
                <a:ea typeface="Times New Roman"/>
                <a:cs typeface="Times New Roman" pitchFamily="18" charset="0"/>
              </a:rPr>
              <a:t>	-	Dinamiza investiţiile în regiune</a:t>
            </a:r>
          </a:p>
          <a:p>
            <a:pPr algn="just">
              <a:buFontTx/>
              <a:buChar char="-"/>
            </a:pPr>
            <a:endParaRPr lang="ro-RO" sz="3100" dirty="0">
              <a:ea typeface="Times New Roman"/>
              <a:cs typeface="Times New Roman" pitchFamily="18" charset="0"/>
            </a:endParaRPr>
          </a:p>
          <a:p>
            <a:pPr algn="just">
              <a:buFont typeface="Wingdings" pitchFamily="2" charset="2"/>
              <a:buChar char="Ø"/>
            </a:pPr>
            <a:r>
              <a:rPr lang="ro-RO" sz="3100" dirty="0">
                <a:ea typeface="Times New Roman"/>
                <a:cs typeface="Times New Roman" pitchFamily="18" charset="0"/>
              </a:rPr>
              <a:t>Armonizarea regulilor de origine </a:t>
            </a:r>
            <a:endParaRPr lang="ro-RO" sz="3100" dirty="0">
              <a:ea typeface="Calibri"/>
              <a:cs typeface="Times New Roman" pitchFamily="18" charset="0"/>
            </a:endParaRPr>
          </a:p>
          <a:p>
            <a:pPr marL="0" indent="0" algn="ctr">
              <a:buNone/>
            </a:pPr>
            <a:endParaRPr lang="ro-RO" sz="3000" b="1" dirty="0">
              <a:solidFill>
                <a:srgbClr val="00B050"/>
              </a:solidFill>
              <a:cs typeface="Times New Roman" pitchFamily="18" charset="0"/>
            </a:endParaRPr>
          </a:p>
        </p:txBody>
      </p:sp>
    </p:spTree>
    <p:extLst>
      <p:ext uri="{BB962C8B-B14F-4D97-AF65-F5344CB8AC3E}">
        <p14:creationId xmlns:p14="http://schemas.microsoft.com/office/powerpoint/2010/main" val="316130730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16632"/>
            <a:ext cx="8856984" cy="1287016"/>
          </a:xfrm>
        </p:spPr>
        <p:txBody>
          <a:bodyPr>
            <a:noAutofit/>
          </a:bodyPr>
          <a:lstStyle/>
          <a:p>
            <a:pPr algn="ctr"/>
            <a:r>
              <a:rPr lang="ro-RO" sz="2600" b="1" dirty="0" smtClean="0">
                <a:effectLst>
                  <a:outerShdw blurRad="38100" dist="38100" dir="2700000" algn="tl">
                    <a:srgbClr val="000000">
                      <a:alpha val="43137"/>
                    </a:srgbClr>
                  </a:outerShdw>
                </a:effectLst>
                <a:latin typeface="Times New Roman" pitchFamily="18" charset="0"/>
                <a:cs typeface="Times New Roman" pitchFamily="18" charset="0"/>
              </a:rPr>
              <a:t>Acordul între Guvernul Republicii Moldova şi Uniunea Europeană cu privire la protecţia indicaţiilor geografice pentru produsele agricole şi alimentare</a:t>
            </a:r>
            <a:endParaRPr lang="ro-RO" sz="2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Объект 2"/>
          <p:cNvSpPr>
            <a:spLocks noGrp="1"/>
          </p:cNvSpPr>
          <p:nvPr>
            <p:ph idx="1"/>
          </p:nvPr>
        </p:nvSpPr>
        <p:spPr>
          <a:xfrm>
            <a:off x="251520" y="1484784"/>
            <a:ext cx="8640960" cy="5112568"/>
          </a:xfrm>
        </p:spPr>
        <p:txBody>
          <a:bodyPr>
            <a:normAutofit fontScale="92500"/>
          </a:bodyPr>
          <a:lstStyle/>
          <a:p>
            <a:pPr algn="just">
              <a:buFont typeface="Wingdings" pitchFamily="2" charset="2"/>
              <a:buChar char="ü"/>
            </a:pPr>
            <a:r>
              <a:rPr lang="ro-RO" sz="2800" dirty="0" smtClean="0">
                <a:latin typeface="Times New Roman" pitchFamily="18" charset="0"/>
                <a:cs typeface="Times New Roman" pitchFamily="18" charset="0"/>
              </a:rPr>
              <a:t>Semnat la </a:t>
            </a:r>
            <a:r>
              <a:rPr lang="ro-RO" sz="2800" dirty="0" smtClean="0">
                <a:effectLst>
                  <a:outerShdw blurRad="38100" dist="38100" dir="2700000" algn="tl">
                    <a:srgbClr val="000000">
                      <a:alpha val="43137"/>
                    </a:srgbClr>
                  </a:outerShdw>
                </a:effectLst>
                <a:latin typeface="Times New Roman" pitchFamily="18" charset="0"/>
                <a:cs typeface="Times New Roman" pitchFamily="18" charset="0"/>
              </a:rPr>
              <a:t>26 iunie 2012</a:t>
            </a:r>
            <a:r>
              <a:rPr lang="ro-RO" sz="2800" dirty="0" smtClean="0">
                <a:latin typeface="Times New Roman" pitchFamily="18" charset="0"/>
                <a:cs typeface="Times New Roman" pitchFamily="18" charset="0"/>
              </a:rPr>
              <a:t>, la Bruxelles. </a:t>
            </a:r>
          </a:p>
          <a:p>
            <a:pPr algn="just">
              <a:buFont typeface="Wingdings" pitchFamily="2" charset="2"/>
              <a:buChar char="ü"/>
            </a:pPr>
            <a:r>
              <a:rPr lang="ro-RO" sz="2800" dirty="0" smtClean="0">
                <a:latin typeface="Times New Roman" pitchFamily="18" charset="0"/>
                <a:cs typeface="Times New Roman" pitchFamily="18" charset="0"/>
              </a:rPr>
              <a:t>Intrat în vigoare, pentru Republica Moldova, la </a:t>
            </a:r>
            <a:r>
              <a:rPr lang="ro-RO" sz="2800" dirty="0" smtClean="0">
                <a:effectLst>
                  <a:outerShdw blurRad="38100" dist="38100" dir="2700000" algn="tl">
                    <a:srgbClr val="000000">
                      <a:alpha val="43137"/>
                    </a:srgbClr>
                  </a:outerShdw>
                </a:effectLst>
                <a:latin typeface="Times New Roman" pitchFamily="18" charset="0"/>
                <a:cs typeface="Times New Roman" pitchFamily="18" charset="0"/>
              </a:rPr>
              <a:t>01.04.2013</a:t>
            </a:r>
            <a:r>
              <a:rPr lang="ro-RO" sz="2800" dirty="0" smtClean="0">
                <a:latin typeface="Times New Roman" pitchFamily="18" charset="0"/>
                <a:cs typeface="Times New Roman" pitchFamily="18" charset="0"/>
              </a:rPr>
              <a:t>.</a:t>
            </a:r>
          </a:p>
          <a:p>
            <a:pPr marL="0" indent="0">
              <a:buNone/>
            </a:pPr>
            <a:r>
              <a:rPr lang="ro-RO" sz="2400" b="1" dirty="0" smtClean="0">
                <a:effectLst>
                  <a:outerShdw blurRad="38100" dist="38100" dir="2700000" algn="tl">
                    <a:srgbClr val="000000">
                      <a:alpha val="43137"/>
                    </a:srgbClr>
                  </a:outerShdw>
                </a:effectLst>
                <a:latin typeface="Times New Roman" pitchFamily="18" charset="0"/>
                <a:ea typeface="+mj-ea"/>
                <a:cs typeface="Times New Roman" pitchFamily="18" charset="0"/>
              </a:rPr>
              <a:t>Avantaje: </a:t>
            </a:r>
          </a:p>
          <a:p>
            <a:pPr algn="just"/>
            <a:r>
              <a:rPr lang="ro-RO" sz="2800" dirty="0" smtClean="0">
                <a:latin typeface="Times New Roman" pitchFamily="18" charset="0"/>
                <a:cs typeface="Times New Roman" pitchFamily="18" charset="0"/>
              </a:rPr>
              <a:t>promovarea şi protejarea produselor de calitate;</a:t>
            </a:r>
          </a:p>
          <a:p>
            <a:pPr algn="just"/>
            <a:r>
              <a:rPr lang="ro-RO" sz="2800" dirty="0" smtClean="0">
                <a:latin typeface="Times New Roman" pitchFamily="18" charset="0"/>
                <a:cs typeface="Times New Roman" pitchFamily="18" charset="0"/>
              </a:rPr>
              <a:t>protejarea reciprocă a indicaţiile geografice (IG) şi denumirile de origine (DO) înregistrate;</a:t>
            </a:r>
          </a:p>
          <a:p>
            <a:pPr algn="just"/>
            <a:r>
              <a:rPr lang="ro-RO" sz="2800" dirty="0" smtClean="0">
                <a:latin typeface="Times New Roman" pitchFamily="18" charset="0"/>
                <a:cs typeface="Times New Roman" pitchFamily="18" charset="0"/>
              </a:rPr>
              <a:t>prevenirea încălcării drepturilor de autor în materie de IG şi DO;</a:t>
            </a:r>
          </a:p>
          <a:p>
            <a:pPr algn="just"/>
            <a:r>
              <a:rPr lang="ro-RO" sz="2800" dirty="0" smtClean="0">
                <a:latin typeface="Times New Roman" pitchFamily="18" charset="0"/>
                <a:cs typeface="Times New Roman" pitchFamily="18" charset="0"/>
              </a:rPr>
              <a:t>mecanism de actualizare periodică, care vor facilita în special introducerea noilor indicaţii geografice şi denumiri de origine, etc.</a:t>
            </a:r>
          </a:p>
          <a:p>
            <a:pPr>
              <a:buFontTx/>
              <a:buChar char="-"/>
            </a:pPr>
            <a:endParaRPr lang="ro-RO" sz="2400" dirty="0" smtClean="0">
              <a:latin typeface="Times New Roman" pitchFamily="18" charset="0"/>
              <a:cs typeface="Times New Roman" pitchFamily="18" charset="0"/>
            </a:endParaRPr>
          </a:p>
          <a:p>
            <a:pPr marL="0" indent="0">
              <a:buNone/>
            </a:pPr>
            <a:endParaRPr lang="ro-RO" dirty="0"/>
          </a:p>
        </p:txBody>
      </p:sp>
    </p:spTree>
    <p:extLst>
      <p:ext uri="{BB962C8B-B14F-4D97-AF65-F5344CB8AC3E}">
        <p14:creationId xmlns:p14="http://schemas.microsoft.com/office/powerpoint/2010/main" val="22321836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5736" y="188640"/>
            <a:ext cx="6501408" cy="504056"/>
          </a:xfrm>
        </p:spPr>
        <p:txBody>
          <a:bodyPr>
            <a:normAutofit/>
          </a:bodyPr>
          <a:lstStyle/>
          <a:p>
            <a:r>
              <a:rPr lang="ro-RO" sz="2600" b="1" dirty="0" smtClean="0">
                <a:effectLst>
                  <a:outerShdw blurRad="38100" dist="38100" dir="2700000" algn="tl">
                    <a:srgbClr val="000000">
                      <a:alpha val="43137"/>
                    </a:srgbClr>
                  </a:outerShdw>
                </a:effectLst>
                <a:latin typeface="Times New Roman" pitchFamily="18" charset="0"/>
                <a:cs typeface="Times New Roman" pitchFamily="18" charset="0"/>
              </a:rPr>
              <a:t>Proces </a:t>
            </a:r>
            <a:r>
              <a:rPr lang="ro-RO" sz="2600" b="1" dirty="0">
                <a:effectLst>
                  <a:outerShdw blurRad="38100" dist="38100" dir="2700000" algn="tl">
                    <a:srgbClr val="000000">
                      <a:alpha val="43137"/>
                    </a:srgbClr>
                  </a:outerShdw>
                </a:effectLst>
                <a:latin typeface="Times New Roman" pitchFamily="18" charset="0"/>
                <a:cs typeface="Times New Roman" pitchFamily="18" charset="0"/>
              </a:rPr>
              <a:t>de </a:t>
            </a:r>
            <a:r>
              <a:rPr lang="ro-RO" sz="2600" b="1" dirty="0" smtClean="0">
                <a:effectLst>
                  <a:outerShdw blurRad="38100" dist="38100" dir="2700000" algn="tl">
                    <a:srgbClr val="000000">
                      <a:alpha val="43137"/>
                    </a:srgbClr>
                  </a:outerShdw>
                </a:effectLst>
                <a:latin typeface="Times New Roman" pitchFamily="18" charset="0"/>
                <a:cs typeface="Times New Roman" pitchFamily="18" charset="0"/>
              </a:rPr>
              <a:t>implementare…</a:t>
            </a:r>
            <a:endParaRPr lang="ro-RO" sz="2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Объект 2"/>
          <p:cNvSpPr>
            <a:spLocks noGrp="1"/>
          </p:cNvSpPr>
          <p:nvPr>
            <p:ph idx="1"/>
          </p:nvPr>
        </p:nvSpPr>
        <p:spPr>
          <a:xfrm>
            <a:off x="107504" y="764704"/>
            <a:ext cx="8928992" cy="5976664"/>
          </a:xfrm>
        </p:spPr>
        <p:txBody>
          <a:bodyPr>
            <a:normAutofit fontScale="92500" lnSpcReduction="10000"/>
          </a:bodyPr>
          <a:lstStyle/>
          <a:p>
            <a:r>
              <a:rPr lang="ro-RO" sz="2600" b="1" dirty="0">
                <a:effectLst>
                  <a:outerShdw blurRad="38100" dist="38100" dir="2700000" algn="tl">
                    <a:srgbClr val="000000">
                      <a:alpha val="43137"/>
                    </a:srgbClr>
                  </a:outerShdw>
                </a:effectLst>
                <a:latin typeface="Times New Roman" pitchFamily="18" charset="0"/>
                <a:ea typeface="+mj-ea"/>
                <a:cs typeface="Times New Roman" pitchFamily="18" charset="0"/>
              </a:rPr>
              <a:t>Conform Acordului:</a:t>
            </a:r>
          </a:p>
          <a:p>
            <a:pPr algn="just">
              <a:buFont typeface="Wingdings" pitchFamily="2" charset="2"/>
              <a:buChar char="ü"/>
            </a:pPr>
            <a:r>
              <a:rPr lang="ro-RO" sz="2400" dirty="0">
                <a:latin typeface="Times New Roman" pitchFamily="18" charset="0"/>
                <a:cs typeface="Times New Roman" pitchFamily="18" charset="0"/>
              </a:rPr>
              <a:t>pe teritoriul Republicii Moldova sunt protejate peste </a:t>
            </a:r>
            <a:r>
              <a:rPr lang="ro-RO" sz="2400" b="1" dirty="0">
                <a:latin typeface="Times New Roman" pitchFamily="18" charset="0"/>
                <a:cs typeface="Times New Roman" pitchFamily="18" charset="0"/>
              </a:rPr>
              <a:t>3100 </a:t>
            </a:r>
            <a:r>
              <a:rPr lang="ro-RO" sz="2400" dirty="0">
                <a:latin typeface="Times New Roman" pitchFamily="18" charset="0"/>
                <a:cs typeface="Times New Roman" pitchFamily="18" charset="0"/>
              </a:rPr>
              <a:t>de indicaţii geografice (IGP) şi denumiri de origine (DOP) </a:t>
            </a:r>
            <a:r>
              <a:rPr lang="ro-RO" sz="2400" dirty="0" smtClean="0">
                <a:latin typeface="Times New Roman" pitchFamily="18" charset="0"/>
                <a:cs typeface="Times New Roman" pitchFamily="18" charset="0"/>
              </a:rPr>
              <a:t>europene</a:t>
            </a:r>
          </a:p>
          <a:p>
            <a:pPr algn="just">
              <a:buFont typeface="Wingdings" pitchFamily="2" charset="2"/>
              <a:buChar char="ü"/>
            </a:pPr>
            <a:r>
              <a:rPr lang="ro-RO" sz="2400" dirty="0" smtClean="0">
                <a:latin typeface="Times New Roman" pitchFamily="18" charset="0"/>
                <a:cs typeface="Times New Roman" pitchFamily="18" charset="0"/>
              </a:rPr>
              <a:t>Pe teritoriul UE sunt protejate </a:t>
            </a:r>
            <a:r>
              <a:rPr lang="ro-RO" sz="2400" dirty="0">
                <a:latin typeface="Times New Roman" pitchFamily="18" charset="0"/>
                <a:cs typeface="Times New Roman" pitchFamily="18" charset="0"/>
              </a:rPr>
              <a:t>2 denumiri de origine moldovenești - „CIUMAI” şi „ROMĂNEŞTI</a:t>
            </a:r>
            <a:r>
              <a:rPr lang="ro-RO" sz="2400" dirty="0" smtClean="0">
                <a:latin typeface="Times New Roman" pitchFamily="18" charset="0"/>
                <a:cs typeface="Times New Roman" pitchFamily="18" charset="0"/>
              </a:rPr>
              <a:t>”.</a:t>
            </a:r>
          </a:p>
          <a:p>
            <a:pPr marL="0" indent="0" algn="just">
              <a:buNone/>
            </a:pPr>
            <a:endParaRPr lang="ro-RO" sz="2400" dirty="0" smtClean="0">
              <a:latin typeface="Times New Roman" pitchFamily="18" charset="0"/>
              <a:cs typeface="Times New Roman" pitchFamily="18" charset="0"/>
            </a:endParaRPr>
          </a:p>
          <a:p>
            <a:r>
              <a:rPr lang="ro-RO" sz="2600" b="1" dirty="0">
                <a:effectLst>
                  <a:outerShdw blurRad="38100" dist="38100" dir="2700000" algn="tl">
                    <a:srgbClr val="000000">
                      <a:alpha val="43137"/>
                    </a:srgbClr>
                  </a:outerShdw>
                </a:effectLst>
                <a:latin typeface="Times New Roman" pitchFamily="18" charset="0"/>
                <a:ea typeface="+mj-ea"/>
                <a:cs typeface="Times New Roman" pitchFamily="18" charset="0"/>
              </a:rPr>
              <a:t>Ulterior primei şedinţe a Comitetului Mixt din 22 ianuarie </a:t>
            </a:r>
            <a:r>
              <a:rPr lang="ro-RO" sz="2600" b="1" dirty="0" smtClean="0">
                <a:effectLst>
                  <a:outerShdw blurRad="38100" dist="38100" dir="2700000" algn="tl">
                    <a:srgbClr val="000000">
                      <a:alpha val="43137"/>
                    </a:srgbClr>
                  </a:outerShdw>
                </a:effectLst>
                <a:latin typeface="Times New Roman" pitchFamily="18" charset="0"/>
                <a:ea typeface="+mj-ea"/>
                <a:cs typeface="Times New Roman" pitchFamily="18" charset="0"/>
              </a:rPr>
              <a:t>2014, Chişinău</a:t>
            </a:r>
            <a:r>
              <a:rPr lang="ro-RO" sz="2500" b="1" dirty="0" smtClean="0">
                <a:effectLst>
                  <a:outerShdw blurRad="38100" dist="38100" dir="2700000" algn="tl">
                    <a:srgbClr val="000000">
                      <a:alpha val="43137"/>
                    </a:srgbClr>
                  </a:outerShdw>
                </a:effectLst>
                <a:latin typeface="Times New Roman" pitchFamily="18" charset="0"/>
                <a:ea typeface="+mj-ea"/>
                <a:cs typeface="Times New Roman" pitchFamily="18" charset="0"/>
              </a:rPr>
              <a:t>:</a:t>
            </a:r>
          </a:p>
          <a:p>
            <a:pPr algn="just">
              <a:buFont typeface="Wingdings" pitchFamily="2" charset="2"/>
              <a:buChar char="ü"/>
            </a:pPr>
            <a:r>
              <a:rPr lang="ro-RO" sz="2400" dirty="0">
                <a:latin typeface="Times New Roman" pitchFamily="18" charset="0"/>
                <a:cs typeface="Times New Roman" pitchFamily="18" charset="0"/>
              </a:rPr>
              <a:t>Republica Moldova a înaintat spre considerare </a:t>
            </a:r>
            <a:r>
              <a:rPr lang="ro-RO" sz="2400" dirty="0" smtClean="0">
                <a:latin typeface="Times New Roman" pitchFamily="18" charset="0"/>
                <a:cs typeface="Times New Roman" pitchFamily="18" charset="0"/>
              </a:rPr>
              <a:t>3 </a:t>
            </a:r>
            <a:r>
              <a:rPr lang="ro-RO" sz="2400" dirty="0">
                <a:latin typeface="Times New Roman" pitchFamily="18" charset="0"/>
                <a:cs typeface="Times New Roman" pitchFamily="18" charset="0"/>
              </a:rPr>
              <a:t>Indicații Geografice înregistrate pe parcursul anului 2013 </a:t>
            </a:r>
            <a:r>
              <a:rPr lang="ro-RO" sz="2400" dirty="0" smtClean="0">
                <a:latin typeface="Times New Roman" pitchFamily="18" charset="0"/>
                <a:cs typeface="Times New Roman" pitchFamily="18" charset="0"/>
              </a:rPr>
              <a:t>pentru vinuri</a:t>
            </a:r>
          </a:p>
          <a:p>
            <a:pPr marL="0" indent="0" algn="just">
              <a:buNone/>
            </a:pPr>
            <a:r>
              <a:rPr lang="ro-RO" sz="2400" b="1" dirty="0" smtClean="0">
                <a:latin typeface="Times New Roman" pitchFamily="18" charset="0"/>
                <a:cs typeface="Times New Roman" pitchFamily="18" charset="0"/>
              </a:rPr>
              <a:t>     - CODRU</a:t>
            </a:r>
            <a:r>
              <a:rPr lang="ro-RO" sz="2400" b="1" dirty="0">
                <a:latin typeface="Times New Roman" pitchFamily="18" charset="0"/>
                <a:cs typeface="Times New Roman" pitchFamily="18" charset="0"/>
              </a:rPr>
              <a:t>, VALUL LUI TRAIAN</a:t>
            </a:r>
            <a:r>
              <a:rPr lang="ro-RO" sz="2400" b="1" dirty="0" smtClean="0">
                <a:latin typeface="Times New Roman" pitchFamily="18" charset="0"/>
                <a:cs typeface="Times New Roman" pitchFamily="18" charset="0"/>
              </a:rPr>
              <a:t>, ŞTEFAN VODĂ</a:t>
            </a:r>
            <a:r>
              <a:rPr lang="ro-RO" sz="2400" dirty="0" smtClean="0">
                <a:latin typeface="Times New Roman" pitchFamily="18" charset="0"/>
                <a:cs typeface="Times New Roman" pitchFamily="18" charset="0"/>
              </a:rPr>
              <a:t>; </a:t>
            </a:r>
            <a:r>
              <a:rPr lang="ro-RO" sz="2400" dirty="0">
                <a:latin typeface="Times New Roman" pitchFamily="18" charset="0"/>
                <a:cs typeface="Times New Roman" pitchFamily="18" charset="0"/>
              </a:rPr>
              <a:t>și </a:t>
            </a:r>
            <a:endParaRPr lang="ro-RO" sz="2400" dirty="0" smtClean="0">
              <a:latin typeface="Times New Roman" pitchFamily="18" charset="0"/>
              <a:cs typeface="Times New Roman" pitchFamily="18" charset="0"/>
            </a:endParaRPr>
          </a:p>
          <a:p>
            <a:pPr marL="0" indent="0" algn="just">
              <a:buNone/>
            </a:pPr>
            <a:r>
              <a:rPr lang="ro-RO" sz="2400" dirty="0" smtClean="0">
                <a:latin typeface="Times New Roman" pitchFamily="18" charset="0"/>
                <a:cs typeface="Times New Roman" pitchFamily="18" charset="0"/>
              </a:rPr>
              <a:t>        1 Indicaţie Geografică pentru băuturi spirtoase</a:t>
            </a:r>
          </a:p>
          <a:p>
            <a:pPr marL="0" indent="0" algn="just">
              <a:buNone/>
            </a:pPr>
            <a:r>
              <a:rPr lang="ro-RO" sz="2400" b="1" dirty="0" smtClean="0">
                <a:latin typeface="Times New Roman" pitchFamily="18" charset="0"/>
                <a:cs typeface="Times New Roman" pitchFamily="18" charset="0"/>
              </a:rPr>
              <a:t>     - DIVIN</a:t>
            </a:r>
            <a:r>
              <a:rPr lang="ro-RO" sz="2400" dirty="0" smtClean="0">
                <a:latin typeface="Times New Roman" pitchFamily="18" charset="0"/>
                <a:cs typeface="Times New Roman" pitchFamily="18" charset="0"/>
              </a:rPr>
              <a:t>.</a:t>
            </a:r>
          </a:p>
          <a:p>
            <a:pPr marL="0" indent="0" algn="just">
              <a:buNone/>
            </a:pPr>
            <a:endParaRPr lang="ro-RO" sz="2400" dirty="0" smtClean="0">
              <a:latin typeface="Times New Roman" pitchFamily="18" charset="0"/>
              <a:cs typeface="Times New Roman" pitchFamily="18" charset="0"/>
            </a:endParaRPr>
          </a:p>
          <a:p>
            <a:pPr marL="0" indent="0" algn="just">
              <a:buNone/>
            </a:pPr>
            <a:r>
              <a:rPr lang="ro-RO" sz="2300" i="1" dirty="0" smtClean="0">
                <a:latin typeface="Times New Roman" pitchFamily="18" charset="0"/>
                <a:cs typeface="Times New Roman" pitchFamily="18" charset="0"/>
              </a:rPr>
              <a:t>Notă: Ulterior </a:t>
            </a:r>
            <a:r>
              <a:rPr lang="ro-RO" sz="2300" i="1" dirty="0">
                <a:latin typeface="Times New Roman" pitchFamily="18" charset="0"/>
                <a:cs typeface="Times New Roman" pitchFamily="18" charset="0"/>
              </a:rPr>
              <a:t>procedurilor de consultare publică, Indicațiile Geografice menționate vor fi incluse în anexele la Acord pentru protecție pe teritoriul UE.</a:t>
            </a:r>
          </a:p>
          <a:p>
            <a:pPr marL="0" indent="0" algn="just">
              <a:buNone/>
            </a:pPr>
            <a:endParaRPr lang="ro-RO" sz="2400" i="1" dirty="0">
              <a:latin typeface="Times New Roman" pitchFamily="18" charset="0"/>
              <a:cs typeface="Times New Roman" pitchFamily="18" charset="0"/>
            </a:endParaRPr>
          </a:p>
        </p:txBody>
      </p:sp>
    </p:spTree>
    <p:extLst>
      <p:ext uri="{BB962C8B-B14F-4D97-AF65-F5344CB8AC3E}">
        <p14:creationId xmlns:p14="http://schemas.microsoft.com/office/powerpoint/2010/main" val="1896666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1"/>
          <p:cNvSpPr>
            <a:spLocks noGrp="1"/>
          </p:cNvSpPr>
          <p:nvPr>
            <p:ph type="title" idx="4294967295"/>
          </p:nvPr>
        </p:nvSpPr>
        <p:spPr>
          <a:xfrm>
            <a:off x="0" y="116632"/>
            <a:ext cx="9144000" cy="1096963"/>
          </a:xfrm>
        </p:spPr>
        <p:txBody>
          <a:bodyPr>
            <a:normAutofit/>
          </a:bodyPr>
          <a:lstStyle/>
          <a:p>
            <a:pPr algn="ctr"/>
            <a:r>
              <a:rPr lang="ro-RO" sz="2800" b="1" dirty="0" smtClean="0">
                <a:effectLst>
                  <a:outerShdw blurRad="38100" dist="38100" dir="2700000" algn="tl">
                    <a:srgbClr val="C0C0C0"/>
                  </a:outerShdw>
                </a:effectLst>
                <a:latin typeface="+mn-lt"/>
              </a:rPr>
              <a:t>Principalii parteneri comerciali ai RM din UE</a:t>
            </a:r>
            <a:r>
              <a:rPr lang="en-US" sz="2800" b="1" dirty="0" smtClean="0">
                <a:effectLst>
                  <a:outerShdw blurRad="38100" dist="38100" dir="2700000" algn="tl">
                    <a:srgbClr val="C0C0C0"/>
                  </a:outerShdw>
                </a:effectLst>
                <a:latin typeface="+mn-lt"/>
              </a:rPr>
              <a:t/>
            </a:r>
            <a:br>
              <a:rPr lang="en-US" sz="2800" b="1" dirty="0" smtClean="0">
                <a:effectLst>
                  <a:outerShdw blurRad="38100" dist="38100" dir="2700000" algn="tl">
                    <a:srgbClr val="C0C0C0"/>
                  </a:outerShdw>
                </a:effectLst>
                <a:latin typeface="+mn-lt"/>
              </a:rPr>
            </a:br>
            <a:r>
              <a:rPr lang="ro-RO" sz="2000" b="1" dirty="0" smtClean="0">
                <a:effectLst>
                  <a:outerShdw blurRad="38100" dist="38100" dir="2700000" algn="tl">
                    <a:srgbClr val="C0C0C0"/>
                  </a:outerShdw>
                </a:effectLst>
                <a:latin typeface="+mn-lt"/>
              </a:rPr>
              <a:t>(201</a:t>
            </a:r>
            <a:r>
              <a:rPr lang="en-US" sz="2000" b="1" dirty="0" smtClean="0">
                <a:effectLst>
                  <a:outerShdw blurRad="38100" dist="38100" dir="2700000" algn="tl">
                    <a:srgbClr val="C0C0C0"/>
                  </a:outerShdw>
                </a:effectLst>
                <a:latin typeface="+mn-lt"/>
              </a:rPr>
              <a:t>3</a:t>
            </a:r>
            <a:r>
              <a:rPr lang="ro-RO" sz="2000" b="1" dirty="0" smtClean="0">
                <a:effectLst>
                  <a:outerShdw blurRad="38100" dist="38100" dir="2700000" algn="tl">
                    <a:srgbClr val="C0C0C0"/>
                  </a:outerShdw>
                </a:effectLst>
                <a:latin typeface="+mn-lt"/>
              </a:rPr>
              <a:t>)</a:t>
            </a:r>
          </a:p>
        </p:txBody>
      </p:sp>
      <p:graphicFrame>
        <p:nvGraphicFramePr>
          <p:cNvPr id="5" name="Content Placeholder 8"/>
          <p:cNvGraphicFramePr>
            <a:graphicFrameLocks noGrp="1"/>
          </p:cNvGraphicFramePr>
          <p:nvPr>
            <p:ph idx="4294967295"/>
            <p:extLst>
              <p:ext uri="{D42A27DB-BD31-4B8C-83A1-F6EECF244321}">
                <p14:modId xmlns:p14="http://schemas.microsoft.com/office/powerpoint/2010/main" val="708084245"/>
              </p:ext>
            </p:extLst>
          </p:nvPr>
        </p:nvGraphicFramePr>
        <p:xfrm>
          <a:off x="179512" y="1556792"/>
          <a:ext cx="8712968" cy="244827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9"/>
          <p:cNvGraphicFramePr>
            <a:graphicFrameLocks/>
          </p:cNvGraphicFramePr>
          <p:nvPr>
            <p:extLst>
              <p:ext uri="{D42A27DB-BD31-4B8C-83A1-F6EECF244321}">
                <p14:modId xmlns:p14="http://schemas.microsoft.com/office/powerpoint/2010/main" val="1629010604"/>
              </p:ext>
            </p:extLst>
          </p:nvPr>
        </p:nvGraphicFramePr>
        <p:xfrm>
          <a:off x="179512" y="4077072"/>
          <a:ext cx="8712968" cy="237626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363292" y="247650"/>
            <a:ext cx="8601196" cy="730250"/>
          </a:xfrm>
        </p:spPr>
        <p:txBody>
          <a:bodyPr>
            <a:normAutofit fontScale="90000"/>
          </a:bodyPr>
          <a:lstStyle/>
          <a:p>
            <a:pPr algn="ctr" eaLnBrk="1" hangingPunct="1"/>
            <a:r>
              <a:rPr lang="ro-RO" dirty="0" smtClean="0">
                <a:solidFill>
                  <a:schemeClr val="accent2"/>
                </a:solidFill>
              </a:rPr>
              <a:t/>
            </a:r>
            <a:br>
              <a:rPr lang="ro-RO" dirty="0" smtClean="0">
                <a:solidFill>
                  <a:schemeClr val="accent2"/>
                </a:solidFill>
              </a:rPr>
            </a:br>
            <a:r>
              <a:rPr lang="ro-RO" dirty="0" smtClean="0">
                <a:solidFill>
                  <a:schemeClr val="accent2"/>
                </a:solidFill>
              </a:rPr>
              <a:t/>
            </a:r>
            <a:br>
              <a:rPr lang="ro-RO" dirty="0" smtClean="0">
                <a:solidFill>
                  <a:schemeClr val="accent2"/>
                </a:solidFill>
              </a:rPr>
            </a:br>
            <a:r>
              <a:rPr lang="ro-RO" dirty="0" smtClean="0">
                <a:solidFill>
                  <a:schemeClr val="accent2"/>
                </a:solidFill>
              </a:rPr>
              <a:t/>
            </a:r>
            <a:br>
              <a:rPr lang="ro-RO" dirty="0" smtClean="0">
                <a:solidFill>
                  <a:schemeClr val="accent2"/>
                </a:solidFill>
              </a:rPr>
            </a:br>
            <a:r>
              <a:rPr lang="ro-RO" dirty="0" smtClean="0">
                <a:solidFill>
                  <a:schemeClr val="accent2"/>
                </a:solidFill>
              </a:rPr>
              <a:t/>
            </a:r>
            <a:br>
              <a:rPr lang="ro-RO" dirty="0" smtClean="0">
                <a:solidFill>
                  <a:schemeClr val="accent2"/>
                </a:solidFill>
              </a:rPr>
            </a:br>
            <a:r>
              <a:rPr lang="ro-RO" sz="3300" b="1" dirty="0" smtClean="0">
                <a:effectLst>
                  <a:outerShdw blurRad="38100" dist="38100" dir="2700000" algn="tl">
                    <a:srgbClr val="000000">
                      <a:alpha val="43137"/>
                    </a:srgbClr>
                  </a:outerShdw>
                </a:effectLst>
                <a:latin typeface="+mn-lt"/>
              </a:rPr>
              <a:t>Agricultura şi dezvoltarea rurală </a:t>
            </a:r>
            <a:endParaRPr lang="ru-RU" sz="3300" b="1" dirty="0" smtClean="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201216" y="1260475"/>
            <a:ext cx="8691263" cy="4781550"/>
          </a:xfrm>
        </p:spPr>
        <p:txBody>
          <a:bodyPr rtlCol="0">
            <a:normAutofit fontScale="92500" lnSpcReduction="10000"/>
          </a:bodyPr>
          <a:lstStyle/>
          <a:p>
            <a:pPr marL="0" indent="0" algn="just" eaLnBrk="1" fontAlgn="auto" hangingPunct="1">
              <a:spcBef>
                <a:spcPct val="20000"/>
              </a:spcBef>
              <a:spcAft>
                <a:spcPts val="0"/>
              </a:spcAft>
              <a:buNone/>
              <a:defRPr/>
            </a:pPr>
            <a:r>
              <a:rPr lang="ro-RO" sz="2500" dirty="0" smtClean="0">
                <a:solidFill>
                  <a:schemeClr val="tx1"/>
                </a:solidFill>
              </a:rPr>
              <a:t>Prevede cooperarea şi dialogul părţilor pe probleme ce ţin de promovarea dezvoltării agriculturii şi dezvoltării rurale, inclusiv prin convergenţa progresivă a politicilor şi legislaţiei în domeniu. </a:t>
            </a:r>
          </a:p>
          <a:p>
            <a:pPr algn="just" eaLnBrk="1" fontAlgn="auto" hangingPunct="1">
              <a:spcBef>
                <a:spcPct val="20000"/>
              </a:spcBef>
              <a:spcAft>
                <a:spcPts val="0"/>
              </a:spcAft>
              <a:buNone/>
              <a:defRPr/>
            </a:pPr>
            <a:endParaRPr lang="ro-RO" sz="2500" dirty="0" smtClean="0">
              <a:solidFill>
                <a:schemeClr val="tx1"/>
              </a:solidFill>
            </a:endParaRPr>
          </a:p>
          <a:p>
            <a:pPr marL="0" indent="0" algn="just" eaLnBrk="1" fontAlgn="auto" hangingPunct="1">
              <a:spcBef>
                <a:spcPct val="20000"/>
              </a:spcBef>
              <a:spcAft>
                <a:spcPts val="0"/>
              </a:spcAft>
              <a:buNone/>
              <a:defRPr/>
            </a:pPr>
            <a:r>
              <a:rPr lang="ro-RO" sz="2500" dirty="0" smtClean="0">
                <a:solidFill>
                  <a:schemeClr val="tx1"/>
                </a:solidFill>
              </a:rPr>
              <a:t>În conformitate cu prevederile Anexei VII la Acord, RM urmează să îşi aproximeze gradual legislaţia conform listei:</a:t>
            </a:r>
          </a:p>
          <a:p>
            <a:pPr algn="just" eaLnBrk="1" fontAlgn="auto" hangingPunct="1">
              <a:spcBef>
                <a:spcPct val="20000"/>
              </a:spcBef>
              <a:spcAft>
                <a:spcPts val="0"/>
              </a:spcAft>
              <a:buNone/>
              <a:defRPr/>
            </a:pPr>
            <a:endParaRPr lang="ro-RO" sz="2500" dirty="0" smtClean="0">
              <a:solidFill>
                <a:schemeClr val="tx1"/>
              </a:solidFill>
            </a:endParaRPr>
          </a:p>
          <a:p>
            <a:pPr algn="just" eaLnBrk="1" fontAlgn="auto" hangingPunct="1">
              <a:spcBef>
                <a:spcPct val="20000"/>
              </a:spcBef>
              <a:spcAft>
                <a:spcPts val="0"/>
              </a:spcAft>
              <a:defRPr/>
            </a:pPr>
            <a:r>
              <a:rPr lang="ro-RO" sz="2500" dirty="0" smtClean="0">
                <a:solidFill>
                  <a:schemeClr val="tx1"/>
                </a:solidFill>
              </a:rPr>
              <a:t>În domeniul politicilor de calitate – 4 ani,</a:t>
            </a:r>
          </a:p>
          <a:p>
            <a:pPr algn="just" eaLnBrk="1" fontAlgn="auto" hangingPunct="1">
              <a:spcBef>
                <a:spcPct val="20000"/>
              </a:spcBef>
              <a:spcAft>
                <a:spcPts val="0"/>
              </a:spcAft>
              <a:defRPr/>
            </a:pPr>
            <a:r>
              <a:rPr lang="ro-RO" sz="2500" dirty="0" smtClean="0">
                <a:solidFill>
                  <a:schemeClr val="tx1"/>
                </a:solidFill>
              </a:rPr>
              <a:t>Agriculturii organice – 4 ani,</a:t>
            </a:r>
          </a:p>
          <a:p>
            <a:pPr algn="just" eaLnBrk="1" fontAlgn="auto" hangingPunct="1">
              <a:spcBef>
                <a:spcPct val="20000"/>
              </a:spcBef>
              <a:spcAft>
                <a:spcPts val="0"/>
              </a:spcAft>
              <a:defRPr/>
            </a:pPr>
            <a:r>
              <a:rPr lang="ro-RO" sz="2500" dirty="0" smtClean="0">
                <a:solidFill>
                  <a:schemeClr val="tx1"/>
                </a:solidFill>
              </a:rPr>
              <a:t>Standardele de marketing pentru plante, seminţe de plante, produse de origine vegetală, fructe şi legume – 3/5 ani</a:t>
            </a:r>
          </a:p>
          <a:p>
            <a:pPr algn="just" eaLnBrk="1" fontAlgn="auto" hangingPunct="1">
              <a:spcBef>
                <a:spcPct val="20000"/>
              </a:spcBef>
              <a:spcAft>
                <a:spcPts val="0"/>
              </a:spcAft>
              <a:defRPr/>
            </a:pPr>
            <a:r>
              <a:rPr lang="ro-RO" sz="2500" dirty="0" smtClean="0">
                <a:solidFill>
                  <a:schemeClr val="tx1"/>
                </a:solidFill>
              </a:rPr>
              <a:t>Standardele de marketing pentru animalele vii şi produsele de origine animală – 4/5 ani</a:t>
            </a:r>
          </a:p>
          <a:p>
            <a:pPr algn="just" eaLnBrk="1" fontAlgn="auto" hangingPunct="1">
              <a:spcBef>
                <a:spcPct val="20000"/>
              </a:spcBef>
              <a:spcAft>
                <a:spcPts val="0"/>
              </a:spcAft>
              <a:buNone/>
              <a:defRPr/>
            </a:pPr>
            <a:endParaRPr lang="ro-RO" dirty="0" smtClean="0">
              <a:solidFill>
                <a:schemeClr val="tx1">
                  <a:lumMod val="75000"/>
                  <a:lumOff val="25000"/>
                </a:schemeClr>
              </a:solidFill>
            </a:endParaRPr>
          </a:p>
          <a:p>
            <a:pPr eaLnBrk="1" fontAlgn="auto" hangingPunct="1">
              <a:spcBef>
                <a:spcPct val="20000"/>
              </a:spcBef>
              <a:spcAft>
                <a:spcPts val="0"/>
              </a:spcAft>
              <a:buFont typeface="Wingdings" pitchFamily="2" charset="2"/>
              <a:buChar char="v"/>
              <a:defRPr/>
            </a:pPr>
            <a:endParaRPr lang="en-US" dirty="0" smtClean="0">
              <a:solidFill>
                <a:schemeClr val="tx1">
                  <a:lumMod val="75000"/>
                  <a:lumOff val="25000"/>
                </a:schemeClr>
              </a:solidFill>
            </a:endParaRPr>
          </a:p>
          <a:p>
            <a:pPr eaLnBrk="1" fontAlgn="auto" hangingPunct="1">
              <a:spcAft>
                <a:spcPts val="0"/>
              </a:spcAft>
              <a:buFont typeface="Wingdings 3" charset="2"/>
              <a:buNone/>
              <a:defRPr/>
            </a:pPr>
            <a:endParaRPr lang="en-US" dirty="0" smtClean="0">
              <a:solidFill>
                <a:schemeClr val="tx1">
                  <a:lumMod val="75000"/>
                  <a:lumOff val="25000"/>
                </a:schemeClr>
              </a:solidFill>
            </a:endParaRPr>
          </a:p>
          <a:p>
            <a:pPr eaLnBrk="1" fontAlgn="auto" hangingPunct="1">
              <a:spcAft>
                <a:spcPts val="0"/>
              </a:spcAft>
              <a:buFont typeface="Wingdings 3" charset="2"/>
              <a:buChar char=""/>
              <a:defRPr/>
            </a:pPr>
            <a:endParaRPr lang="ru-RU" dirty="0">
              <a:solidFill>
                <a:schemeClr val="tx1">
                  <a:lumMod val="75000"/>
                  <a:lumOff val="25000"/>
                </a:schemeClr>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539552" y="0"/>
            <a:ext cx="8229600" cy="1143000"/>
          </a:xfrm>
        </p:spPr>
        <p:txBody>
          <a:bodyPr/>
          <a:lstStyle/>
          <a:p>
            <a:pPr algn="ctr" eaLnBrk="1" hangingPunct="1"/>
            <a:r>
              <a:rPr lang="ro-RO" sz="3600" b="1" dirty="0">
                <a:effectLst>
                  <a:outerShdw blurRad="38100" dist="38100" dir="2700000" algn="tl">
                    <a:srgbClr val="000000">
                      <a:alpha val="43137"/>
                    </a:srgbClr>
                  </a:outerShdw>
                </a:effectLst>
                <a:latin typeface="Times New Roman" pitchFamily="18" charset="0"/>
              </a:rPr>
              <a:t>Avantajele ZLSAC pentru </a:t>
            </a:r>
            <a:r>
              <a:rPr lang="ro-RO" sz="3600" b="1" dirty="0" smtClean="0">
                <a:effectLst>
                  <a:outerShdw blurRad="38100" dist="38100" dir="2700000" algn="tl">
                    <a:srgbClr val="000000">
                      <a:alpha val="43137"/>
                    </a:srgbClr>
                  </a:outerShdw>
                </a:effectLst>
                <a:latin typeface="Times New Roman" pitchFamily="18" charset="0"/>
              </a:rPr>
              <a:t>exportatori</a:t>
            </a:r>
            <a:endParaRPr lang="ru-RU" sz="3600" b="1" dirty="0" smtClean="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457200" y="1556793"/>
            <a:ext cx="8229600" cy="4767808"/>
          </a:xfrm>
        </p:spPr>
        <p:txBody>
          <a:bodyPr>
            <a:normAutofit fontScale="85000" lnSpcReduction="20000"/>
          </a:bodyPr>
          <a:lstStyle/>
          <a:p>
            <a:pPr marL="274320" indent="-274320" algn="just" eaLnBrk="1" fontAlgn="auto" hangingPunct="1">
              <a:spcAft>
                <a:spcPts val="0"/>
              </a:spcAft>
              <a:buClr>
                <a:schemeClr val="accent3"/>
              </a:buClr>
              <a:buFont typeface="Wingdings 2"/>
              <a:buChar char=""/>
              <a:defRPr/>
            </a:pPr>
            <a:r>
              <a:rPr lang="ro-RO" sz="2400" b="1" dirty="0">
                <a:cs typeface="Times New Roman" pitchFamily="18" charset="0"/>
              </a:rPr>
              <a:t>Acces nelimitat, fără restricţii tarifare la import pe piaţa comunitară a produselor agricole şi industriale</a:t>
            </a:r>
            <a:r>
              <a:rPr lang="en-US" sz="2400" b="1" dirty="0">
                <a:cs typeface="Times New Roman" pitchFamily="18" charset="0"/>
              </a:rPr>
              <a:t>;</a:t>
            </a:r>
          </a:p>
          <a:p>
            <a:pPr marL="274320" indent="-274320" algn="just" eaLnBrk="1" fontAlgn="auto" hangingPunct="1">
              <a:spcAft>
                <a:spcPts val="0"/>
              </a:spcAft>
              <a:buClr>
                <a:schemeClr val="accent3"/>
              </a:buClr>
              <a:buFont typeface="Wingdings 2"/>
              <a:buChar char=""/>
              <a:defRPr/>
            </a:pPr>
            <a:r>
              <a:rPr lang="en-US" sz="2400" b="1" dirty="0" err="1">
                <a:cs typeface="Times New Roman" pitchFamily="18" charset="0"/>
              </a:rPr>
              <a:t>Eliminarea</a:t>
            </a:r>
            <a:r>
              <a:rPr lang="en-US" sz="2400" b="1" dirty="0">
                <a:cs typeface="Times New Roman" pitchFamily="18" charset="0"/>
              </a:rPr>
              <a:t> </a:t>
            </a:r>
            <a:r>
              <a:rPr lang="ro-RO" sz="2400" b="1" dirty="0" smtClean="0">
                <a:cs typeface="Times New Roman" pitchFamily="18" charset="0"/>
              </a:rPr>
              <a:t> </a:t>
            </a:r>
            <a:r>
              <a:rPr lang="en-US" sz="2400" b="1" dirty="0" err="1" smtClean="0">
                <a:cs typeface="Times New Roman" pitchFamily="18" charset="0"/>
              </a:rPr>
              <a:t>taxelor</a:t>
            </a:r>
            <a:r>
              <a:rPr lang="en-US" sz="2400" b="1" dirty="0" smtClean="0">
                <a:cs typeface="Times New Roman" pitchFamily="18" charset="0"/>
              </a:rPr>
              <a:t> </a:t>
            </a:r>
            <a:r>
              <a:rPr lang="ro-RO" sz="2400" b="1" dirty="0" smtClean="0">
                <a:cs typeface="Times New Roman" pitchFamily="18" charset="0"/>
              </a:rPr>
              <a:t> </a:t>
            </a:r>
            <a:r>
              <a:rPr lang="en-US" sz="2400" b="1" dirty="0" err="1" smtClean="0">
                <a:cs typeface="Times New Roman" pitchFamily="18" charset="0"/>
              </a:rPr>
              <a:t>vamale</a:t>
            </a:r>
            <a:r>
              <a:rPr lang="en-US" sz="2400" b="1" dirty="0">
                <a:cs typeface="Times New Roman" pitchFamily="18" charset="0"/>
              </a:rPr>
              <a:t>;</a:t>
            </a:r>
          </a:p>
          <a:p>
            <a:pPr marL="274320" indent="-274320" algn="just" eaLnBrk="1" fontAlgn="auto" hangingPunct="1">
              <a:spcAft>
                <a:spcPts val="0"/>
              </a:spcAft>
              <a:buClr>
                <a:schemeClr val="accent3"/>
              </a:buClr>
              <a:buFont typeface="Wingdings 2"/>
              <a:buChar char=""/>
              <a:defRPr/>
            </a:pPr>
            <a:r>
              <a:rPr lang="en-US" sz="2400" b="1" dirty="0">
                <a:cs typeface="Times New Roman" pitchFamily="18" charset="0"/>
              </a:rPr>
              <a:t>Perspective </a:t>
            </a:r>
            <a:r>
              <a:rPr lang="en-US" sz="2400" b="1" dirty="0" err="1">
                <a:cs typeface="Times New Roman" pitchFamily="18" charset="0"/>
              </a:rPr>
              <a:t>clare</a:t>
            </a:r>
            <a:r>
              <a:rPr lang="en-US" sz="2400" b="1" dirty="0">
                <a:cs typeface="Times New Roman" pitchFamily="18" charset="0"/>
              </a:rPr>
              <a:t> de </a:t>
            </a:r>
            <a:r>
              <a:rPr lang="en-US" sz="2400" b="1" dirty="0" err="1">
                <a:cs typeface="Times New Roman" pitchFamily="18" charset="0"/>
              </a:rPr>
              <a:t>dezvoltare</a:t>
            </a:r>
            <a:r>
              <a:rPr lang="en-US" sz="2400" b="1" dirty="0">
                <a:cs typeface="Times New Roman" pitchFamily="18" charset="0"/>
              </a:rPr>
              <a:t> </a:t>
            </a:r>
            <a:r>
              <a:rPr lang="ro-RO" sz="2400" b="1" dirty="0">
                <a:cs typeface="Times New Roman" pitchFamily="18" charset="0"/>
              </a:rPr>
              <a:t>şi</a:t>
            </a:r>
            <a:r>
              <a:rPr lang="en-US" sz="2400" b="1" dirty="0">
                <a:cs typeface="Times New Roman" pitchFamily="18" charset="0"/>
              </a:rPr>
              <a:t> </a:t>
            </a:r>
            <a:r>
              <a:rPr lang="en-US" sz="2400" b="1" dirty="0" err="1">
                <a:cs typeface="Times New Roman" pitchFamily="18" charset="0"/>
              </a:rPr>
              <a:t>stimulare</a:t>
            </a:r>
            <a:r>
              <a:rPr lang="en-US" sz="2400" b="1" dirty="0">
                <a:cs typeface="Times New Roman" pitchFamily="18" charset="0"/>
              </a:rPr>
              <a:t> a </a:t>
            </a:r>
            <a:r>
              <a:rPr lang="en-US" sz="2400" b="1" dirty="0" err="1">
                <a:cs typeface="Times New Roman" pitchFamily="18" charset="0"/>
              </a:rPr>
              <a:t>afacerilor</a:t>
            </a:r>
            <a:r>
              <a:rPr lang="en-US" sz="2400" b="1" dirty="0">
                <a:cs typeface="Times New Roman" pitchFamily="18" charset="0"/>
              </a:rPr>
              <a:t> </a:t>
            </a:r>
            <a:r>
              <a:rPr lang="en-US" sz="2400" b="1" dirty="0" err="1">
                <a:cs typeface="Times New Roman" pitchFamily="18" charset="0"/>
              </a:rPr>
              <a:t>comune</a:t>
            </a:r>
            <a:r>
              <a:rPr lang="en-US" sz="2400" b="1" dirty="0">
                <a:cs typeface="Times New Roman" pitchFamily="18" charset="0"/>
              </a:rPr>
              <a:t>;</a:t>
            </a:r>
            <a:endParaRPr lang="ro-RO" sz="2400" b="1" dirty="0">
              <a:cs typeface="Times New Roman" pitchFamily="18" charset="0"/>
            </a:endParaRPr>
          </a:p>
          <a:p>
            <a:pPr marL="274320" indent="-274320" algn="just" eaLnBrk="1" fontAlgn="auto" hangingPunct="1">
              <a:spcAft>
                <a:spcPts val="0"/>
              </a:spcAft>
              <a:buClr>
                <a:schemeClr val="accent3"/>
              </a:buClr>
              <a:buFont typeface="Wingdings 2"/>
              <a:buChar char=""/>
              <a:defRPr/>
            </a:pPr>
            <a:r>
              <a:rPr lang="ro-RO" sz="2400" b="1" dirty="0">
                <a:cs typeface="Times New Roman" pitchFamily="18" charset="0"/>
              </a:rPr>
              <a:t>Perspective clare de export a produselor de origine animalieră</a:t>
            </a:r>
            <a:r>
              <a:rPr lang="en-US" sz="2400" b="1" dirty="0">
                <a:cs typeface="Times New Roman" pitchFamily="18" charset="0"/>
              </a:rPr>
              <a:t>;</a:t>
            </a:r>
            <a:endParaRPr lang="ro-RO" sz="2400" b="1" dirty="0">
              <a:cs typeface="Times New Roman" pitchFamily="18" charset="0"/>
            </a:endParaRPr>
          </a:p>
          <a:p>
            <a:pPr marL="274320" indent="-274320" algn="just" eaLnBrk="1" fontAlgn="auto" hangingPunct="1">
              <a:spcAft>
                <a:spcPts val="0"/>
              </a:spcAft>
              <a:buClr>
                <a:schemeClr val="accent3"/>
              </a:buClr>
              <a:buFont typeface="Wingdings 2"/>
              <a:buChar char=""/>
              <a:defRPr/>
            </a:pPr>
            <a:r>
              <a:rPr lang="ro-RO" sz="2400" b="1" dirty="0">
                <a:cs typeface="Times New Roman" pitchFamily="18" charset="0"/>
              </a:rPr>
              <a:t>Preluarea standardelor europene şi normelor aferente infrastructurii calităţii</a:t>
            </a:r>
            <a:r>
              <a:rPr lang="en-US" sz="2400" b="1" dirty="0">
                <a:cs typeface="Times New Roman" pitchFamily="18" charset="0"/>
              </a:rPr>
              <a:t>;</a:t>
            </a:r>
            <a:endParaRPr lang="ro-RO" sz="2400" b="1" dirty="0">
              <a:cs typeface="Times New Roman" pitchFamily="18" charset="0"/>
            </a:endParaRPr>
          </a:p>
          <a:p>
            <a:pPr marL="274320" indent="-274320" algn="just" eaLnBrk="1" fontAlgn="auto" hangingPunct="1">
              <a:spcAft>
                <a:spcPts val="0"/>
              </a:spcAft>
              <a:buClr>
                <a:schemeClr val="accent3"/>
              </a:buClr>
              <a:buFont typeface="Wingdings 2"/>
              <a:buChar char=""/>
              <a:defRPr/>
            </a:pPr>
            <a:r>
              <a:rPr lang="ro-RO" sz="2400" b="1" dirty="0">
                <a:cs typeface="Times New Roman" pitchFamily="18" charset="0"/>
              </a:rPr>
              <a:t>Acces liber şi necondiţionat la piaţa comunitară a </a:t>
            </a:r>
            <a:r>
              <a:rPr lang="ro-RO" sz="2400" b="1" dirty="0" smtClean="0">
                <a:cs typeface="Times New Roman" pitchFamily="18" charset="0"/>
              </a:rPr>
              <a:t>serviciilor</a:t>
            </a:r>
            <a:r>
              <a:rPr lang="en-US" sz="2400" b="1" dirty="0" smtClean="0">
                <a:cs typeface="Times New Roman" pitchFamily="18" charset="0"/>
              </a:rPr>
              <a:t>;</a:t>
            </a:r>
            <a:endParaRPr lang="ro-RO" sz="2400" b="1" dirty="0">
              <a:cs typeface="Times New Roman" pitchFamily="18" charset="0"/>
            </a:endParaRPr>
          </a:p>
          <a:p>
            <a:pPr marL="274320" indent="-274320" algn="just" eaLnBrk="1" fontAlgn="auto" hangingPunct="1">
              <a:spcAft>
                <a:spcPts val="0"/>
              </a:spcAft>
              <a:buClr>
                <a:schemeClr val="accent3"/>
              </a:buClr>
              <a:buFont typeface="Wingdings 2"/>
              <a:buChar char=""/>
              <a:defRPr/>
            </a:pPr>
            <a:r>
              <a:rPr lang="ro-RO" sz="2400" b="1" dirty="0">
                <a:cs typeface="Times New Roman" pitchFamily="18" charset="0"/>
              </a:rPr>
              <a:t>Dezvoltarea cadrului juridic naţional în domeniul </a:t>
            </a:r>
            <a:r>
              <a:rPr lang="ro-RO" sz="2400" b="1" dirty="0" smtClean="0">
                <a:cs typeface="Times New Roman" pitchFamily="18" charset="0"/>
              </a:rPr>
              <a:t>concurenţei</a:t>
            </a:r>
            <a:r>
              <a:rPr lang="en-US" sz="2400" b="1" dirty="0" smtClean="0">
                <a:cs typeface="Times New Roman" pitchFamily="18" charset="0"/>
              </a:rPr>
              <a:t>;</a:t>
            </a:r>
            <a:endParaRPr lang="ro-RO" sz="2400" b="1" dirty="0">
              <a:cs typeface="Times New Roman" pitchFamily="18" charset="0"/>
            </a:endParaRPr>
          </a:p>
          <a:p>
            <a:pPr marL="274320" indent="-274320" algn="just" eaLnBrk="1" fontAlgn="auto" hangingPunct="1">
              <a:spcAft>
                <a:spcPts val="0"/>
              </a:spcAft>
              <a:buClr>
                <a:schemeClr val="accent3"/>
              </a:buClr>
              <a:buFont typeface="Wingdings 2"/>
              <a:buChar char=""/>
              <a:defRPr/>
            </a:pPr>
            <a:r>
              <a:rPr lang="ro-RO" sz="2400" b="1" dirty="0">
                <a:cs typeface="Times New Roman" pitchFamily="18" charset="0"/>
              </a:rPr>
              <a:t>Acoperirea şi extinderea protecţiei asupra obiectelor de proprietate </a:t>
            </a:r>
            <a:r>
              <a:rPr lang="ro-RO" sz="2400" b="1" dirty="0" smtClean="0">
                <a:cs typeface="Times New Roman" pitchFamily="18" charset="0"/>
              </a:rPr>
              <a:t>intelectuală</a:t>
            </a:r>
            <a:r>
              <a:rPr lang="en-US" sz="2400" b="1" dirty="0" smtClean="0">
                <a:cs typeface="Times New Roman" pitchFamily="18" charset="0"/>
              </a:rPr>
              <a:t>;</a:t>
            </a:r>
            <a:endParaRPr lang="ro-RO" sz="2400" b="1" dirty="0">
              <a:cs typeface="Times New Roman" pitchFamily="18" charset="0"/>
            </a:endParaRPr>
          </a:p>
          <a:p>
            <a:pPr marL="274320" indent="-274320" algn="just" eaLnBrk="1" fontAlgn="auto" hangingPunct="1">
              <a:spcAft>
                <a:spcPts val="0"/>
              </a:spcAft>
              <a:buClr>
                <a:schemeClr val="accent3"/>
              </a:buClr>
              <a:buFont typeface="Wingdings 2"/>
              <a:buChar char=""/>
              <a:defRPr/>
            </a:pPr>
            <a:r>
              <a:rPr lang="ro-RO" sz="2400" b="1" dirty="0">
                <a:cs typeface="Times New Roman" pitchFamily="18" charset="0"/>
              </a:rPr>
              <a:t>Consolidarea eforturilor pe ramuri la penetrarea pe pieţele externe;</a:t>
            </a:r>
          </a:p>
          <a:p>
            <a:pPr marL="274320" indent="-274320" algn="just" eaLnBrk="1" fontAlgn="auto" hangingPunct="1">
              <a:spcAft>
                <a:spcPts val="0"/>
              </a:spcAft>
              <a:buClr>
                <a:schemeClr val="accent3"/>
              </a:buClr>
              <a:buFont typeface="Wingdings 2"/>
              <a:buChar char=""/>
              <a:defRPr/>
            </a:pPr>
            <a:r>
              <a:rPr lang="ro-RO" sz="2400" b="1" dirty="0" err="1">
                <a:cs typeface="Times New Roman" pitchFamily="18" charset="0"/>
              </a:rPr>
              <a:t>Reorie</a:t>
            </a:r>
            <a:r>
              <a:rPr lang="en-US" sz="2400" b="1" dirty="0">
                <a:cs typeface="Times New Roman" pitchFamily="18" charset="0"/>
              </a:rPr>
              <a:t>n</a:t>
            </a:r>
            <a:r>
              <a:rPr lang="ro-RO" sz="2400" b="1" dirty="0">
                <a:cs typeface="Times New Roman" pitchFamily="18" charset="0"/>
              </a:rPr>
              <a:t>tarea de la comerţ la producere;</a:t>
            </a:r>
          </a:p>
          <a:p>
            <a:pPr marL="274320" indent="-274320" algn="just" eaLnBrk="1" fontAlgn="auto" hangingPunct="1">
              <a:spcAft>
                <a:spcPts val="0"/>
              </a:spcAft>
              <a:buClr>
                <a:schemeClr val="accent3"/>
              </a:buClr>
              <a:buFont typeface="Wingdings 2"/>
              <a:buChar char=""/>
              <a:defRPr/>
            </a:pPr>
            <a:r>
              <a:rPr lang="en-US" sz="2400" b="1" dirty="0" err="1">
                <a:cs typeface="Times New Roman" pitchFamily="18" charset="0"/>
              </a:rPr>
              <a:t>Posibilitatea</a:t>
            </a:r>
            <a:r>
              <a:rPr lang="en-US" sz="2400" b="1" dirty="0">
                <a:cs typeface="Times New Roman" pitchFamily="18" charset="0"/>
              </a:rPr>
              <a:t> </a:t>
            </a:r>
            <a:r>
              <a:rPr lang="ro-RO" sz="2400" b="1" dirty="0">
                <a:cs typeface="Times New Roman" pitchFamily="18" charset="0"/>
              </a:rPr>
              <a:t>acordării asistenţei tehnice şi financiare</a:t>
            </a:r>
            <a:r>
              <a:rPr lang="en-US" sz="2400" b="1" dirty="0">
                <a:cs typeface="Times New Roman" pitchFamily="18" charset="0"/>
              </a:rPr>
              <a:t> din </a:t>
            </a:r>
            <a:r>
              <a:rPr lang="en-US" sz="2400" b="1" dirty="0" err="1">
                <a:cs typeface="Times New Roman" pitchFamily="18" charset="0"/>
              </a:rPr>
              <a:t>partea</a:t>
            </a:r>
            <a:r>
              <a:rPr lang="en-US" sz="2400" b="1" dirty="0">
                <a:cs typeface="Times New Roman" pitchFamily="18" charset="0"/>
              </a:rPr>
              <a:t> </a:t>
            </a:r>
            <a:r>
              <a:rPr lang="en-US" sz="2400" b="1" dirty="0" smtClean="0">
                <a:cs typeface="Times New Roman" pitchFamily="18" charset="0"/>
              </a:rPr>
              <a:t>UE;</a:t>
            </a:r>
            <a:endParaRPr lang="ro-RO" sz="2400" b="1" dirty="0">
              <a:effectLst>
                <a:outerShdw blurRad="38100" dist="38100" dir="2700000" algn="tl">
                  <a:srgbClr val="C0C0C0"/>
                </a:outerShdw>
              </a:effectLst>
              <a:cs typeface="Times New Roman" pitchFamily="18" charset="0"/>
            </a:endParaRPr>
          </a:p>
          <a:p>
            <a:pPr marL="274320" indent="-274320" eaLnBrk="1" fontAlgn="auto" hangingPunct="1">
              <a:spcAft>
                <a:spcPts val="0"/>
              </a:spcAft>
              <a:buClr>
                <a:schemeClr val="accent3"/>
              </a:buClr>
              <a:buFont typeface="Wingdings 2"/>
              <a:buChar char=""/>
              <a:defRPr/>
            </a:pPr>
            <a:endParaRPr lang="ro-RO" sz="2000" dirty="0" smtClean="0"/>
          </a:p>
        </p:txBody>
      </p:sp>
    </p:spTree>
    <p:extLst>
      <p:ext uri="{BB962C8B-B14F-4D97-AF65-F5344CB8AC3E}">
        <p14:creationId xmlns:p14="http://schemas.microsoft.com/office/powerpoint/2010/main" val="70856926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060848"/>
            <a:ext cx="8579296" cy="1143000"/>
          </a:xfrm>
        </p:spPr>
        <p:txBody>
          <a:bodyPr/>
          <a:lstStyle/>
          <a:p>
            <a:r>
              <a:rPr lang="ro-RO" sz="4400" b="1" dirty="0" smtClean="0">
                <a:latin typeface="+mn-lt"/>
              </a:rPr>
              <a:t>Acord de comerț liber RM-Turcia</a:t>
            </a:r>
            <a:endParaRPr lang="en-US" sz="4400" b="1" dirty="0" smtClean="0">
              <a:latin typeface="+mn-lt"/>
            </a:endParaRPr>
          </a:p>
        </p:txBody>
      </p:sp>
    </p:spTree>
    <p:extLst>
      <p:ext uri="{BB962C8B-B14F-4D97-AF65-F5344CB8AC3E}">
        <p14:creationId xmlns:p14="http://schemas.microsoft.com/office/powerpoint/2010/main" val="4938322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sz="3600" b="1" dirty="0" err="1" smtClean="0">
                <a:latin typeface="+mn-lt"/>
              </a:rPr>
              <a:t>Evolu</a:t>
            </a:r>
            <a:r>
              <a:rPr lang="ro-RO" sz="3600" b="1" dirty="0" err="1" smtClean="0">
                <a:latin typeface="+mn-lt"/>
              </a:rPr>
              <a:t>ţia</a:t>
            </a:r>
            <a:r>
              <a:rPr lang="ro-RO" sz="3600" b="1" dirty="0" smtClean="0">
                <a:latin typeface="+mn-lt"/>
              </a:rPr>
              <a:t> schimburilor comerciale cu Turcia </a:t>
            </a:r>
            <a:r>
              <a:rPr lang="en-US" sz="3600" b="1" dirty="0" smtClean="0">
                <a:latin typeface="+mn-lt"/>
              </a:rPr>
              <a:t>(</a:t>
            </a:r>
            <a:r>
              <a:rPr lang="en-US" sz="3600" b="1" dirty="0" err="1" smtClean="0">
                <a:latin typeface="+mn-lt"/>
              </a:rPr>
              <a:t>mln</a:t>
            </a:r>
            <a:r>
              <a:rPr lang="en-US" sz="3600" b="1" dirty="0" smtClean="0">
                <a:latin typeface="+mn-lt"/>
              </a:rPr>
              <a:t>. </a:t>
            </a:r>
            <a:r>
              <a:rPr lang="en-US" sz="3600" b="1" dirty="0">
                <a:latin typeface="+mn-lt"/>
              </a:rPr>
              <a:t>USD)</a:t>
            </a:r>
            <a:endParaRPr lang="ru-RU" sz="3600" b="1" dirty="0">
              <a:latin typeface="+mn-lt"/>
            </a:endParaRPr>
          </a:p>
        </p:txBody>
      </p:sp>
      <p:graphicFrame>
        <p:nvGraphicFramePr>
          <p:cNvPr id="5" name="Объект 3"/>
          <p:cNvGraphicFramePr>
            <a:graphicFrameLocks noGrp="1" noChangeAspect="1"/>
          </p:cNvGraphicFramePr>
          <p:nvPr>
            <p:ph idx="1"/>
            <p:extLst>
              <p:ext uri="{D42A27DB-BD31-4B8C-83A1-F6EECF244321}">
                <p14:modId xmlns:p14="http://schemas.microsoft.com/office/powerpoint/2010/main" val="863120171"/>
              </p:ext>
            </p:extLst>
          </p:nvPr>
        </p:nvGraphicFramePr>
        <p:xfrm>
          <a:off x="467544" y="2492896"/>
          <a:ext cx="8153956" cy="345638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3822258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o-RO" sz="4000" b="1" dirty="0" smtClean="0">
                <a:latin typeface="+mn-lt"/>
              </a:rPr>
              <a:t>Top 10 produse agroalimentare importate din Turcia</a:t>
            </a:r>
            <a:endParaRPr lang="ru-RU" sz="4000" b="1" dirty="0">
              <a:latin typeface="+mn-lt"/>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836458464"/>
              </p:ext>
            </p:extLst>
          </p:nvPr>
        </p:nvGraphicFramePr>
        <p:xfrm>
          <a:off x="179512" y="1935163"/>
          <a:ext cx="8507288" cy="43894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30785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332656"/>
            <a:ext cx="8229600" cy="1143000"/>
          </a:xfrm>
        </p:spPr>
        <p:txBody>
          <a:bodyPr/>
          <a:lstStyle/>
          <a:p>
            <a:pPr algn="ctr"/>
            <a:r>
              <a:rPr lang="ro-RO" sz="4000" b="1" dirty="0" smtClean="0">
                <a:latin typeface="+mn-lt"/>
              </a:rPr>
              <a:t>Top 10 produse agroalimentare exportate în Turcia </a:t>
            </a:r>
            <a:endParaRPr lang="ru-RU" sz="4000" b="1" dirty="0">
              <a:latin typeface="+mn-lt"/>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2049033084"/>
              </p:ext>
            </p:extLst>
          </p:nvPr>
        </p:nvGraphicFramePr>
        <p:xfrm>
          <a:off x="179512" y="1916832"/>
          <a:ext cx="8589640" cy="43894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356959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782960"/>
          </a:xfrm>
        </p:spPr>
        <p:txBody>
          <a:bodyPr/>
          <a:lstStyle/>
          <a:p>
            <a:pPr algn="ctr"/>
            <a:r>
              <a:rPr lang="ro-RO" sz="2400" b="1" dirty="0" smtClean="0">
                <a:latin typeface="+mn-lt"/>
              </a:rPr>
              <a:t>Concesiile pentru p</a:t>
            </a:r>
            <a:r>
              <a:rPr lang="en-US" sz="2400" b="1" dirty="0" err="1" smtClean="0">
                <a:latin typeface="+mn-lt"/>
              </a:rPr>
              <a:t>rodusel</a:t>
            </a:r>
            <a:r>
              <a:rPr lang="ro-RO" sz="2400" b="1" dirty="0" smtClean="0">
                <a:latin typeface="+mn-lt"/>
              </a:rPr>
              <a:t>e</a:t>
            </a:r>
            <a:r>
              <a:rPr lang="en-US" sz="2400" b="1" dirty="0" smtClean="0">
                <a:latin typeface="+mn-lt"/>
              </a:rPr>
              <a:t> </a:t>
            </a:r>
            <a:r>
              <a:rPr lang="en-US" sz="2400" b="1" dirty="0" err="1" smtClean="0">
                <a:latin typeface="+mn-lt"/>
              </a:rPr>
              <a:t>agr</a:t>
            </a:r>
            <a:r>
              <a:rPr lang="ro-RO" sz="2400" b="1" dirty="0" err="1" smtClean="0">
                <a:latin typeface="+mn-lt"/>
              </a:rPr>
              <a:t>oalimentare</a:t>
            </a:r>
            <a:r>
              <a:rPr lang="en-US" sz="2400" b="1" dirty="0" smtClean="0">
                <a:latin typeface="+mn-lt"/>
              </a:rPr>
              <a:t> </a:t>
            </a:r>
            <a:r>
              <a:rPr lang="ro-RO" sz="2400" b="1" dirty="0" smtClean="0">
                <a:latin typeface="+mn-lt"/>
              </a:rPr>
              <a:t>exportate din RM </a:t>
            </a:r>
            <a:r>
              <a:rPr lang="en-US" sz="2400" b="1" dirty="0" err="1" smtClean="0">
                <a:latin typeface="+mn-lt"/>
              </a:rPr>
              <a:t>în</a:t>
            </a:r>
            <a:r>
              <a:rPr lang="ro-RO" sz="2400" b="1" dirty="0" smtClean="0">
                <a:latin typeface="+mn-lt"/>
              </a:rPr>
              <a:t> </a:t>
            </a:r>
            <a:r>
              <a:rPr lang="en-US" sz="2400" b="1" dirty="0" err="1" smtClean="0">
                <a:latin typeface="+mn-lt"/>
              </a:rPr>
              <a:t>Turcia</a:t>
            </a:r>
            <a:endParaRPr lang="ru-RU" sz="2400" b="1" dirty="0">
              <a:latin typeface="+mn-lt"/>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2134229022"/>
              </p:ext>
            </p:extLst>
          </p:nvPr>
        </p:nvGraphicFramePr>
        <p:xfrm>
          <a:off x="539552" y="1124744"/>
          <a:ext cx="8229600" cy="5586323"/>
        </p:xfrm>
        <a:graphic>
          <a:graphicData uri="http://schemas.openxmlformats.org/drawingml/2006/table">
            <a:tbl>
              <a:tblPr firstRow="1" bandRow="1">
                <a:tableStyleId>{8799B23B-EC83-4686-B30A-512413B5E67A}</a:tableStyleId>
              </a:tblPr>
              <a:tblGrid>
                <a:gridCol w="658416"/>
                <a:gridCol w="5616624"/>
                <a:gridCol w="1008112"/>
                <a:gridCol w="946448"/>
              </a:tblGrid>
              <a:tr h="648072">
                <a:tc>
                  <a:txBody>
                    <a:bodyPr/>
                    <a:lstStyle/>
                    <a:p>
                      <a:pPr algn="ctr">
                        <a:lnSpc>
                          <a:spcPct val="115000"/>
                        </a:lnSpc>
                        <a:spcAft>
                          <a:spcPts val="0"/>
                        </a:spcAft>
                      </a:pPr>
                      <a:r>
                        <a:rPr lang="en-US" sz="1200" dirty="0" smtClean="0">
                          <a:effectLst/>
                        </a:rPr>
                        <a:t>NC</a:t>
                      </a:r>
                      <a:endParaRPr lang="ru-RU" sz="1300" dirty="0">
                        <a:effectLst/>
                        <a:latin typeface="Times New Roman"/>
                        <a:ea typeface="Times New Roman"/>
                        <a:cs typeface="Times New Roman TUR"/>
                      </a:endParaRPr>
                    </a:p>
                  </a:txBody>
                  <a:tcPr marL="44450" marR="44450" marT="0" marB="0" anchor="ctr"/>
                </a:tc>
                <a:tc>
                  <a:txBody>
                    <a:bodyPr/>
                    <a:lstStyle/>
                    <a:p>
                      <a:pPr algn="ctr">
                        <a:lnSpc>
                          <a:spcPct val="115000"/>
                        </a:lnSpc>
                        <a:spcAft>
                          <a:spcPts val="0"/>
                        </a:spcAft>
                      </a:pPr>
                      <a:r>
                        <a:rPr lang="en-US" sz="1200" dirty="0" err="1">
                          <a:effectLst/>
                        </a:rPr>
                        <a:t>Descrierea</a:t>
                      </a:r>
                      <a:r>
                        <a:rPr lang="en-US" sz="1200" dirty="0">
                          <a:effectLst/>
                        </a:rPr>
                        <a:t> </a:t>
                      </a:r>
                      <a:r>
                        <a:rPr lang="en-US" sz="1200" dirty="0" err="1">
                          <a:effectLst/>
                        </a:rPr>
                        <a:t>Mărfurilor</a:t>
                      </a:r>
                      <a:endParaRPr lang="ru-RU" sz="1300" dirty="0">
                        <a:effectLst/>
                        <a:latin typeface="Times New Roman"/>
                        <a:ea typeface="Times New Roman"/>
                        <a:cs typeface="Times New Roman TUR"/>
                      </a:endParaRPr>
                    </a:p>
                  </a:txBody>
                  <a:tcPr marL="44450" marR="44450" marT="0" marB="0" anchor="ctr"/>
                </a:tc>
                <a:tc>
                  <a:txBody>
                    <a:bodyPr/>
                    <a:lstStyle/>
                    <a:p>
                      <a:pPr algn="ctr">
                        <a:lnSpc>
                          <a:spcPct val="115000"/>
                        </a:lnSpc>
                        <a:spcAft>
                          <a:spcPts val="0"/>
                        </a:spcAft>
                      </a:pPr>
                      <a:r>
                        <a:rPr lang="en-US" sz="1200" dirty="0" err="1">
                          <a:effectLst/>
                        </a:rPr>
                        <a:t>Volumul</a:t>
                      </a:r>
                      <a:r>
                        <a:rPr lang="en-US" sz="1200" dirty="0">
                          <a:effectLst/>
                        </a:rPr>
                        <a:t> </a:t>
                      </a:r>
                      <a:endParaRPr lang="ru-RU" sz="1300" dirty="0">
                        <a:effectLst/>
                      </a:endParaRPr>
                    </a:p>
                    <a:p>
                      <a:pPr algn="ctr">
                        <a:lnSpc>
                          <a:spcPct val="115000"/>
                        </a:lnSpc>
                        <a:spcAft>
                          <a:spcPts val="0"/>
                        </a:spcAft>
                      </a:pPr>
                      <a:r>
                        <a:rPr lang="en-US" sz="1200" dirty="0" err="1">
                          <a:effectLst/>
                        </a:rPr>
                        <a:t>Contingen</a:t>
                      </a:r>
                      <a:r>
                        <a:rPr lang="en-US" sz="1200" dirty="0">
                          <a:effectLst/>
                        </a:rPr>
                        <a:t>-</a:t>
                      </a:r>
                      <a:endParaRPr lang="ru-RU" sz="1300" dirty="0">
                        <a:effectLst/>
                      </a:endParaRPr>
                    </a:p>
                    <a:p>
                      <a:pPr algn="ctr">
                        <a:lnSpc>
                          <a:spcPct val="115000"/>
                        </a:lnSpc>
                        <a:spcAft>
                          <a:spcPts val="0"/>
                        </a:spcAft>
                      </a:pPr>
                      <a:r>
                        <a:rPr lang="en-US" sz="1200" dirty="0" err="1">
                          <a:effectLst/>
                        </a:rPr>
                        <a:t>tului</a:t>
                      </a:r>
                      <a:endParaRPr lang="ru-RU" sz="1300" dirty="0">
                        <a:effectLst/>
                      </a:endParaRPr>
                    </a:p>
                    <a:p>
                      <a:pPr algn="ctr">
                        <a:lnSpc>
                          <a:spcPct val="115000"/>
                        </a:lnSpc>
                        <a:spcAft>
                          <a:spcPts val="0"/>
                        </a:spcAft>
                      </a:pPr>
                      <a:r>
                        <a:rPr lang="en-US" sz="1200" dirty="0" err="1">
                          <a:effectLst/>
                        </a:rPr>
                        <a:t>Tarifar</a:t>
                      </a:r>
                      <a:endParaRPr lang="ru-RU" sz="1300" dirty="0">
                        <a:effectLst/>
                        <a:latin typeface="Times New Roman"/>
                        <a:ea typeface="Times New Roman"/>
                        <a:cs typeface="Times New Roman TUR"/>
                      </a:endParaRPr>
                    </a:p>
                  </a:txBody>
                  <a:tcPr marL="44450" marR="44450" marT="0" marB="0" anchor="ctr"/>
                </a:tc>
                <a:tc>
                  <a:txBody>
                    <a:bodyPr/>
                    <a:lstStyle/>
                    <a:p>
                      <a:pPr algn="ctr">
                        <a:lnSpc>
                          <a:spcPct val="115000"/>
                        </a:lnSpc>
                        <a:spcAft>
                          <a:spcPts val="0"/>
                        </a:spcAft>
                      </a:pPr>
                      <a:r>
                        <a:rPr lang="en-US" sz="1200" dirty="0" err="1">
                          <a:effectLst/>
                        </a:rPr>
                        <a:t>Remarce</a:t>
                      </a:r>
                      <a:r>
                        <a:rPr lang="en-US" sz="1200" dirty="0">
                          <a:effectLst/>
                        </a:rPr>
                        <a:t>/</a:t>
                      </a:r>
                      <a:endParaRPr lang="ru-RU" sz="1300" dirty="0">
                        <a:effectLst/>
                      </a:endParaRPr>
                    </a:p>
                    <a:p>
                      <a:pPr algn="ctr">
                        <a:lnSpc>
                          <a:spcPct val="115000"/>
                        </a:lnSpc>
                        <a:spcAft>
                          <a:spcPts val="0"/>
                        </a:spcAft>
                      </a:pPr>
                      <a:r>
                        <a:rPr lang="en-US" sz="1200" dirty="0" err="1">
                          <a:effectLst/>
                        </a:rPr>
                        <a:t>Sezoane</a:t>
                      </a:r>
                      <a:endParaRPr lang="ru-RU" sz="1300" dirty="0">
                        <a:effectLst/>
                        <a:latin typeface="Times New Roman"/>
                        <a:ea typeface="Times New Roman"/>
                        <a:cs typeface="Times New Roman TUR"/>
                      </a:endParaRPr>
                    </a:p>
                  </a:txBody>
                  <a:tcPr marL="44450" marR="44450" marT="0" marB="0" anchor="ctr"/>
                </a:tc>
              </a:tr>
              <a:tr h="370840">
                <a:tc>
                  <a:txBody>
                    <a:bodyPr/>
                    <a:lstStyle/>
                    <a:p>
                      <a:pPr>
                        <a:lnSpc>
                          <a:spcPct val="115000"/>
                        </a:lnSpc>
                        <a:spcAft>
                          <a:spcPts val="0"/>
                        </a:spcAft>
                      </a:pPr>
                      <a:r>
                        <a:rPr lang="en-US" sz="1200" dirty="0">
                          <a:effectLst/>
                        </a:rPr>
                        <a:t>0203</a:t>
                      </a:r>
                      <a:endParaRPr lang="ru-RU" sz="1200" dirty="0">
                        <a:solidFill>
                          <a:schemeClr val="tx1"/>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en-US" sz="1200" dirty="0" smtClean="0">
                          <a:effectLst/>
                        </a:rPr>
                        <a:t>Carne de porcine </a:t>
                      </a:r>
                      <a:r>
                        <a:rPr lang="en-US" sz="1200" dirty="0" err="1" smtClean="0">
                          <a:effectLst/>
                        </a:rPr>
                        <a:t>proaspata</a:t>
                      </a:r>
                      <a:r>
                        <a:rPr lang="en-US" sz="1200" dirty="0" smtClean="0">
                          <a:effectLst/>
                        </a:rPr>
                        <a:t>, </a:t>
                      </a:r>
                      <a:r>
                        <a:rPr lang="en-US" sz="1200" dirty="0" err="1" smtClean="0">
                          <a:effectLst/>
                        </a:rPr>
                        <a:t>refrigerata</a:t>
                      </a:r>
                      <a:r>
                        <a:rPr lang="en-US" sz="1200" dirty="0" smtClean="0">
                          <a:effectLst/>
                        </a:rPr>
                        <a:t> </a:t>
                      </a:r>
                      <a:r>
                        <a:rPr lang="en-US" sz="1200" dirty="0" err="1" smtClean="0">
                          <a:effectLst/>
                        </a:rPr>
                        <a:t>sau</a:t>
                      </a:r>
                      <a:r>
                        <a:rPr lang="en-US" sz="1200" dirty="0" smtClean="0">
                          <a:effectLst/>
                        </a:rPr>
                        <a:t> </a:t>
                      </a:r>
                      <a:r>
                        <a:rPr lang="en-US" sz="1200" dirty="0" err="1" smtClean="0">
                          <a:effectLst/>
                        </a:rPr>
                        <a:t>congelata</a:t>
                      </a:r>
                      <a:endParaRPr lang="ru-RU" sz="1200" dirty="0">
                        <a:solidFill>
                          <a:srgbClr val="000000"/>
                        </a:solidFill>
                        <a:effectLst/>
                        <a:latin typeface="+mn-lt"/>
                        <a:ea typeface="Times New Roman"/>
                        <a:cs typeface="Times New Roman TUR"/>
                      </a:endParaRPr>
                    </a:p>
                  </a:txBody>
                  <a:tcPr marL="44450" marR="44450" marT="0" marB="0"/>
                </a:tc>
                <a:tc>
                  <a:txBody>
                    <a:bodyPr/>
                    <a:lstStyle/>
                    <a:p>
                      <a:pPr algn="ctr">
                        <a:lnSpc>
                          <a:spcPct val="115000"/>
                        </a:lnSpc>
                        <a:spcAft>
                          <a:spcPts val="0"/>
                        </a:spcAft>
                      </a:pPr>
                      <a:r>
                        <a:rPr lang="en-US" sz="1200" dirty="0">
                          <a:effectLst/>
                        </a:rPr>
                        <a:t>500 tone</a:t>
                      </a:r>
                      <a:endParaRPr lang="ru-RU" sz="1200" dirty="0">
                        <a:solidFill>
                          <a:schemeClr val="tx1"/>
                        </a:solidFill>
                        <a:effectLst/>
                        <a:latin typeface="+mn-lt"/>
                        <a:ea typeface="Times New Roman"/>
                        <a:cs typeface="Times New Roman"/>
                      </a:endParaRPr>
                    </a:p>
                  </a:txBody>
                  <a:tcPr marL="44450" marR="44450" marT="0" marB="0" anchor="ctr"/>
                </a:tc>
                <a:tc>
                  <a:txBody>
                    <a:bodyPr/>
                    <a:lstStyle/>
                    <a:p>
                      <a:pPr algn="ctr">
                        <a:lnSpc>
                          <a:spcPct val="115000"/>
                        </a:lnSpc>
                        <a:spcAft>
                          <a:spcPts val="0"/>
                        </a:spcAft>
                      </a:pPr>
                      <a:r>
                        <a:rPr lang="en-US" sz="1200">
                          <a:effectLst/>
                          <a:highlight>
                            <a:srgbClr val="D3D3D3"/>
                          </a:highlight>
                        </a:rPr>
                        <a:t> </a:t>
                      </a:r>
                      <a:endParaRPr lang="ru-RU" sz="1200">
                        <a:effectLst/>
                        <a:latin typeface="Times New Roman"/>
                        <a:ea typeface="Times New Roman"/>
                        <a:cs typeface="Times New Roman"/>
                      </a:endParaRPr>
                    </a:p>
                  </a:txBody>
                  <a:tcPr marL="44450" marR="44450" marT="0" marB="0"/>
                </a:tc>
              </a:tr>
              <a:tr h="677011">
                <a:tc>
                  <a:txBody>
                    <a:bodyPr/>
                    <a:lstStyle/>
                    <a:p>
                      <a:pPr>
                        <a:lnSpc>
                          <a:spcPct val="115000"/>
                        </a:lnSpc>
                        <a:spcAft>
                          <a:spcPts val="0"/>
                        </a:spcAft>
                      </a:pPr>
                      <a:r>
                        <a:rPr lang="en-US" sz="1200">
                          <a:effectLst/>
                        </a:rPr>
                        <a:t>0403</a:t>
                      </a:r>
                      <a:endParaRPr lang="ru-RU" sz="1200">
                        <a:solidFill>
                          <a:schemeClr val="tx1"/>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en-US" sz="1200" dirty="0" err="1" smtClean="0">
                          <a:effectLst/>
                        </a:rPr>
                        <a:t>Lapte</a:t>
                      </a:r>
                      <a:r>
                        <a:rPr lang="en-US" sz="1200" dirty="0" smtClean="0">
                          <a:effectLst/>
                        </a:rPr>
                        <a:t> </a:t>
                      </a:r>
                      <a:r>
                        <a:rPr lang="en-US" sz="1200" dirty="0" err="1" smtClean="0">
                          <a:effectLst/>
                        </a:rPr>
                        <a:t>acru</a:t>
                      </a:r>
                      <a:r>
                        <a:rPr lang="en-US" sz="1200" dirty="0" smtClean="0">
                          <a:effectLst/>
                        </a:rPr>
                        <a:t>, </a:t>
                      </a:r>
                      <a:r>
                        <a:rPr lang="en-US" sz="1200" dirty="0" err="1" smtClean="0">
                          <a:effectLst/>
                        </a:rPr>
                        <a:t>lapte</a:t>
                      </a:r>
                      <a:r>
                        <a:rPr lang="en-US" sz="1200" dirty="0" smtClean="0">
                          <a:effectLst/>
                        </a:rPr>
                        <a:t> </a:t>
                      </a:r>
                      <a:r>
                        <a:rPr lang="en-US" sz="1200" dirty="0" err="1" smtClean="0">
                          <a:effectLst/>
                        </a:rPr>
                        <a:t>prins</a:t>
                      </a:r>
                      <a:r>
                        <a:rPr lang="en-US" sz="1200" dirty="0" smtClean="0">
                          <a:effectLst/>
                        </a:rPr>
                        <a:t> </a:t>
                      </a:r>
                      <a:r>
                        <a:rPr lang="en-US" sz="1200" dirty="0" err="1" smtClean="0">
                          <a:effectLst/>
                        </a:rPr>
                        <a:t>si</a:t>
                      </a:r>
                      <a:r>
                        <a:rPr lang="en-US" sz="1200" dirty="0" smtClean="0">
                          <a:effectLst/>
                        </a:rPr>
                        <a:t> </a:t>
                      </a:r>
                      <a:r>
                        <a:rPr lang="en-US" sz="1200" dirty="0" err="1" smtClean="0">
                          <a:effectLst/>
                        </a:rPr>
                        <a:t>smintina</a:t>
                      </a:r>
                      <a:r>
                        <a:rPr lang="en-US" sz="1200" dirty="0" smtClean="0">
                          <a:effectLst/>
                        </a:rPr>
                        <a:t>, </a:t>
                      </a:r>
                      <a:r>
                        <a:rPr lang="en-US" sz="1200" dirty="0" err="1" smtClean="0">
                          <a:effectLst/>
                        </a:rPr>
                        <a:t>iaurt</a:t>
                      </a:r>
                      <a:r>
                        <a:rPr lang="en-US" sz="1200" dirty="0" smtClean="0">
                          <a:effectLst/>
                        </a:rPr>
                        <a:t>, </a:t>
                      </a:r>
                      <a:r>
                        <a:rPr lang="en-US" sz="1200" dirty="0" err="1" smtClean="0">
                          <a:effectLst/>
                        </a:rPr>
                        <a:t>chefir</a:t>
                      </a:r>
                      <a:r>
                        <a:rPr lang="en-US" sz="1200" dirty="0" smtClean="0">
                          <a:effectLst/>
                        </a:rPr>
                        <a:t> </a:t>
                      </a:r>
                      <a:r>
                        <a:rPr lang="en-US" sz="1200" dirty="0" err="1" smtClean="0">
                          <a:effectLst/>
                        </a:rPr>
                        <a:t>si</a:t>
                      </a:r>
                      <a:r>
                        <a:rPr lang="en-US" sz="1200" dirty="0" smtClean="0">
                          <a:effectLst/>
                        </a:rPr>
                        <a:t> </a:t>
                      </a:r>
                      <a:r>
                        <a:rPr lang="en-US" sz="1200" dirty="0" err="1" smtClean="0">
                          <a:effectLst/>
                        </a:rPr>
                        <a:t>alte</a:t>
                      </a:r>
                      <a:r>
                        <a:rPr lang="en-US" sz="1200" dirty="0" smtClean="0">
                          <a:effectLst/>
                        </a:rPr>
                        <a:t> </a:t>
                      </a:r>
                      <a:r>
                        <a:rPr lang="en-US" sz="1200" dirty="0" err="1" smtClean="0">
                          <a:effectLst/>
                        </a:rPr>
                        <a:t>sorturi</a:t>
                      </a:r>
                      <a:r>
                        <a:rPr lang="en-US" sz="1200" dirty="0" smtClean="0">
                          <a:effectLst/>
                        </a:rPr>
                        <a:t> de </a:t>
                      </a:r>
                      <a:r>
                        <a:rPr lang="en-US" sz="1200" dirty="0" err="1" smtClean="0">
                          <a:effectLst/>
                        </a:rPr>
                        <a:t>lapte</a:t>
                      </a:r>
                      <a:r>
                        <a:rPr lang="en-US" sz="1200" dirty="0" smtClean="0">
                          <a:effectLst/>
                        </a:rPr>
                        <a:t> </a:t>
                      </a:r>
                      <a:r>
                        <a:rPr lang="en-US" sz="1200" dirty="0" err="1" smtClean="0">
                          <a:effectLst/>
                        </a:rPr>
                        <a:t>si</a:t>
                      </a:r>
                      <a:r>
                        <a:rPr lang="en-US" sz="1200" dirty="0" smtClean="0">
                          <a:effectLst/>
                        </a:rPr>
                        <a:t> </a:t>
                      </a:r>
                      <a:r>
                        <a:rPr lang="en-US" sz="1200" dirty="0" err="1" smtClean="0">
                          <a:effectLst/>
                        </a:rPr>
                        <a:t>smintina</a:t>
                      </a:r>
                      <a:r>
                        <a:rPr lang="en-US" sz="1200" dirty="0" smtClean="0">
                          <a:effectLst/>
                        </a:rPr>
                        <a:t> </a:t>
                      </a:r>
                      <a:r>
                        <a:rPr lang="en-US" sz="1200" dirty="0" err="1" smtClean="0">
                          <a:effectLst/>
                        </a:rPr>
                        <a:t>fermentate</a:t>
                      </a:r>
                      <a:r>
                        <a:rPr lang="en-US" sz="1200" dirty="0" smtClean="0">
                          <a:effectLst/>
                        </a:rPr>
                        <a:t> </a:t>
                      </a:r>
                      <a:r>
                        <a:rPr lang="en-US" sz="1200" dirty="0" err="1" smtClean="0">
                          <a:effectLst/>
                        </a:rPr>
                        <a:t>sau</a:t>
                      </a:r>
                      <a:r>
                        <a:rPr lang="en-US" sz="1200" dirty="0" smtClean="0">
                          <a:effectLst/>
                        </a:rPr>
                        <a:t> acidulate, </a:t>
                      </a:r>
                      <a:r>
                        <a:rPr lang="en-US" sz="1200" dirty="0" err="1" smtClean="0">
                          <a:effectLst/>
                        </a:rPr>
                        <a:t>chiar</a:t>
                      </a:r>
                      <a:r>
                        <a:rPr lang="en-US" sz="1200" dirty="0" smtClean="0">
                          <a:effectLst/>
                        </a:rPr>
                        <a:t> concentrate, </a:t>
                      </a:r>
                      <a:r>
                        <a:rPr lang="en-US" sz="1200" dirty="0" err="1" smtClean="0">
                          <a:effectLst/>
                        </a:rPr>
                        <a:t>chiar</a:t>
                      </a:r>
                      <a:r>
                        <a:rPr lang="en-US" sz="1200" dirty="0" smtClean="0">
                          <a:effectLst/>
                        </a:rPr>
                        <a:t> cu </a:t>
                      </a:r>
                      <a:r>
                        <a:rPr lang="en-US" sz="1200" dirty="0" err="1" smtClean="0">
                          <a:effectLst/>
                        </a:rPr>
                        <a:t>adaos</a:t>
                      </a:r>
                      <a:r>
                        <a:rPr lang="en-US" sz="1200" dirty="0" smtClean="0">
                          <a:effectLst/>
                        </a:rPr>
                        <a:t> de </a:t>
                      </a:r>
                      <a:r>
                        <a:rPr lang="en-US" sz="1200" dirty="0" err="1" smtClean="0">
                          <a:effectLst/>
                        </a:rPr>
                        <a:t>zahar</a:t>
                      </a:r>
                      <a:r>
                        <a:rPr lang="en-US" sz="1200" dirty="0" smtClean="0">
                          <a:effectLst/>
                        </a:rPr>
                        <a:t> </a:t>
                      </a:r>
                      <a:r>
                        <a:rPr lang="en-US" sz="1200" dirty="0" err="1" smtClean="0">
                          <a:effectLst/>
                        </a:rPr>
                        <a:t>sau</a:t>
                      </a:r>
                      <a:r>
                        <a:rPr lang="en-US" sz="1200" dirty="0" smtClean="0">
                          <a:effectLst/>
                        </a:rPr>
                        <a:t> </a:t>
                      </a:r>
                      <a:r>
                        <a:rPr lang="en-US" sz="1200" dirty="0" err="1" smtClean="0">
                          <a:effectLst/>
                        </a:rPr>
                        <a:t>alti</a:t>
                      </a:r>
                      <a:r>
                        <a:rPr lang="en-US" sz="1200" dirty="0" smtClean="0">
                          <a:effectLst/>
                        </a:rPr>
                        <a:t> </a:t>
                      </a:r>
                      <a:r>
                        <a:rPr lang="en-US" sz="1200" dirty="0" err="1" smtClean="0">
                          <a:effectLst/>
                        </a:rPr>
                        <a:t>indulcitori</a:t>
                      </a:r>
                      <a:r>
                        <a:rPr lang="en-US" sz="1200" dirty="0" smtClean="0">
                          <a:effectLst/>
                        </a:rPr>
                        <a:t> (</a:t>
                      </a:r>
                      <a:r>
                        <a:rPr lang="en-US" sz="1200" dirty="0" err="1" smtClean="0">
                          <a:effectLst/>
                        </a:rPr>
                        <a:t>edulcoranti</a:t>
                      </a:r>
                      <a:r>
                        <a:rPr lang="en-US" sz="1200" dirty="0" smtClean="0">
                          <a:effectLst/>
                        </a:rPr>
                        <a:t>), </a:t>
                      </a:r>
                      <a:r>
                        <a:rPr lang="en-US" sz="1200" dirty="0" err="1" smtClean="0">
                          <a:effectLst/>
                        </a:rPr>
                        <a:t>sau</a:t>
                      </a:r>
                      <a:r>
                        <a:rPr lang="en-US" sz="1200" dirty="0" smtClean="0">
                          <a:effectLst/>
                        </a:rPr>
                        <a:t> </a:t>
                      </a:r>
                      <a:r>
                        <a:rPr lang="en-US" sz="1200" dirty="0" err="1" smtClean="0">
                          <a:effectLst/>
                        </a:rPr>
                        <a:t>aromatizate</a:t>
                      </a:r>
                      <a:r>
                        <a:rPr lang="en-US" sz="1200" dirty="0" smtClean="0">
                          <a:effectLst/>
                        </a:rPr>
                        <a:t>, </a:t>
                      </a:r>
                      <a:r>
                        <a:rPr lang="en-US" sz="1200" dirty="0" err="1" smtClean="0">
                          <a:effectLst/>
                        </a:rPr>
                        <a:t>sau</a:t>
                      </a:r>
                      <a:r>
                        <a:rPr lang="en-US" sz="1200" dirty="0" smtClean="0">
                          <a:effectLst/>
                        </a:rPr>
                        <a:t> cu </a:t>
                      </a:r>
                      <a:r>
                        <a:rPr lang="en-US" sz="1200" dirty="0" err="1" smtClean="0">
                          <a:effectLst/>
                        </a:rPr>
                        <a:t>adaos</a:t>
                      </a:r>
                      <a:r>
                        <a:rPr lang="en-US" sz="1200" dirty="0" smtClean="0">
                          <a:effectLst/>
                        </a:rPr>
                        <a:t> de </a:t>
                      </a:r>
                      <a:r>
                        <a:rPr lang="en-US" sz="1200" dirty="0" err="1" smtClean="0">
                          <a:effectLst/>
                        </a:rPr>
                        <a:t>fructe</a:t>
                      </a:r>
                      <a:r>
                        <a:rPr lang="en-US" sz="1200" dirty="0" smtClean="0">
                          <a:effectLst/>
                        </a:rPr>
                        <a:t>, </a:t>
                      </a:r>
                      <a:r>
                        <a:rPr lang="en-US" sz="1200" dirty="0" err="1" smtClean="0">
                          <a:effectLst/>
                        </a:rPr>
                        <a:t>nuci</a:t>
                      </a:r>
                      <a:r>
                        <a:rPr lang="en-US" sz="1200" dirty="0" smtClean="0">
                          <a:effectLst/>
                        </a:rPr>
                        <a:t> </a:t>
                      </a:r>
                      <a:r>
                        <a:rPr lang="en-US" sz="1200" dirty="0" err="1" smtClean="0">
                          <a:effectLst/>
                        </a:rPr>
                        <a:t>sau</a:t>
                      </a:r>
                      <a:r>
                        <a:rPr lang="en-US" sz="1200" dirty="0" smtClean="0">
                          <a:effectLst/>
                        </a:rPr>
                        <a:t> cacao</a:t>
                      </a:r>
                      <a:endParaRPr lang="ru-RU" sz="1200" dirty="0">
                        <a:solidFill>
                          <a:srgbClr val="000000"/>
                        </a:solidFill>
                        <a:effectLst/>
                        <a:latin typeface="+mn-lt"/>
                        <a:ea typeface="Times New Roman"/>
                        <a:cs typeface="Times New Roman TUR"/>
                      </a:endParaRPr>
                    </a:p>
                  </a:txBody>
                  <a:tcPr marL="44450" marR="44450" marT="0" marB="0"/>
                </a:tc>
                <a:tc>
                  <a:txBody>
                    <a:bodyPr/>
                    <a:lstStyle/>
                    <a:p>
                      <a:pPr algn="ctr">
                        <a:lnSpc>
                          <a:spcPct val="115000"/>
                        </a:lnSpc>
                        <a:spcAft>
                          <a:spcPts val="0"/>
                        </a:spcAft>
                      </a:pPr>
                      <a:r>
                        <a:rPr lang="en-US" sz="1200" dirty="0">
                          <a:effectLst/>
                        </a:rPr>
                        <a:t>100 tone</a:t>
                      </a:r>
                      <a:endParaRPr lang="ru-RU" sz="1200" dirty="0">
                        <a:solidFill>
                          <a:schemeClr val="tx1"/>
                        </a:solidFill>
                        <a:effectLst/>
                        <a:latin typeface="+mn-lt"/>
                        <a:ea typeface="Times New Roman"/>
                        <a:cs typeface="Times New Roman"/>
                      </a:endParaRPr>
                    </a:p>
                  </a:txBody>
                  <a:tcPr marL="44450" marR="44450" marT="0" marB="0" anchor="ctr"/>
                </a:tc>
                <a:tc>
                  <a:txBody>
                    <a:bodyPr/>
                    <a:lstStyle/>
                    <a:p>
                      <a:pPr algn="ctr">
                        <a:lnSpc>
                          <a:spcPct val="115000"/>
                        </a:lnSpc>
                        <a:spcAft>
                          <a:spcPts val="0"/>
                        </a:spcAft>
                      </a:pPr>
                      <a:r>
                        <a:rPr lang="en-US" sz="1200" dirty="0">
                          <a:effectLst/>
                          <a:highlight>
                            <a:srgbClr val="D3D3D3"/>
                          </a:highlight>
                        </a:rPr>
                        <a:t> </a:t>
                      </a:r>
                      <a:endParaRPr lang="ru-RU" sz="1200" dirty="0">
                        <a:effectLst/>
                        <a:latin typeface="Times New Roman"/>
                        <a:ea typeface="Times New Roman"/>
                        <a:cs typeface="Times New Roman"/>
                      </a:endParaRPr>
                    </a:p>
                  </a:txBody>
                  <a:tcPr marL="44450" marR="44450" marT="0" marB="0"/>
                </a:tc>
              </a:tr>
              <a:tr h="370840">
                <a:tc rowSpan="2">
                  <a:txBody>
                    <a:bodyPr/>
                    <a:lstStyle/>
                    <a:p>
                      <a:pPr>
                        <a:lnSpc>
                          <a:spcPct val="115000"/>
                        </a:lnSpc>
                        <a:spcAft>
                          <a:spcPts val="0"/>
                        </a:spcAft>
                      </a:pPr>
                      <a:r>
                        <a:rPr lang="en-US" sz="1200" dirty="0">
                          <a:effectLst/>
                        </a:rPr>
                        <a:t>0405</a:t>
                      </a:r>
                      <a:endParaRPr lang="ru-RU" sz="1200" dirty="0">
                        <a:solidFill>
                          <a:srgbClr val="000000"/>
                        </a:solidFill>
                        <a:effectLst/>
                        <a:latin typeface="+mn-lt"/>
                        <a:ea typeface="Times New Roman"/>
                        <a:cs typeface="Times New Roman"/>
                      </a:endParaRPr>
                    </a:p>
                  </a:txBody>
                  <a:tcPr marL="44450" marR="44450" marT="0" marB="0"/>
                </a:tc>
                <a:tc rowSpan="2">
                  <a:txBody>
                    <a:bodyPr/>
                    <a:lstStyle/>
                    <a:p>
                      <a:pPr algn="just">
                        <a:lnSpc>
                          <a:spcPct val="115000"/>
                        </a:lnSpc>
                        <a:spcAft>
                          <a:spcPts val="0"/>
                        </a:spcAft>
                      </a:pPr>
                      <a:r>
                        <a:rPr lang="it-IT" sz="1200" dirty="0" smtClean="0">
                          <a:effectLst/>
                        </a:rPr>
                        <a:t>Unt si alte substante grase provenite din lapte; paste lactate pentru tartine</a:t>
                      </a:r>
                      <a:endParaRPr lang="ru-RU" sz="1200" dirty="0">
                        <a:solidFill>
                          <a:srgbClr val="000000"/>
                        </a:solidFill>
                        <a:effectLst/>
                        <a:latin typeface="+mn-lt"/>
                        <a:ea typeface="Times New Roman"/>
                        <a:cs typeface="Times New Roman TUR"/>
                      </a:endParaRPr>
                    </a:p>
                  </a:txBody>
                  <a:tcPr marL="44450" marR="44450" marT="0" marB="0"/>
                </a:tc>
                <a:tc>
                  <a:txBody>
                    <a:bodyPr/>
                    <a:lstStyle/>
                    <a:p>
                      <a:pPr algn="ctr">
                        <a:lnSpc>
                          <a:spcPct val="115000"/>
                        </a:lnSpc>
                        <a:spcAft>
                          <a:spcPts val="0"/>
                        </a:spcAft>
                      </a:pPr>
                      <a:r>
                        <a:rPr lang="en-US" sz="1200" dirty="0">
                          <a:effectLst/>
                        </a:rPr>
                        <a:t>500 tone</a:t>
                      </a:r>
                      <a:endParaRPr lang="ru-RU" sz="1200" dirty="0">
                        <a:solidFill>
                          <a:srgbClr val="000000"/>
                        </a:solidFill>
                        <a:effectLst/>
                        <a:latin typeface="+mn-lt"/>
                        <a:ea typeface="Times New Roman"/>
                        <a:cs typeface="Times New Roman"/>
                      </a:endParaRPr>
                    </a:p>
                  </a:txBody>
                  <a:tcPr marL="44450" marR="44450" marT="0" marB="0" anchor="ctr"/>
                </a:tc>
                <a:tc>
                  <a:txBody>
                    <a:bodyPr/>
                    <a:lstStyle/>
                    <a:p>
                      <a:pPr algn="ctr">
                        <a:lnSpc>
                          <a:spcPct val="115000"/>
                        </a:lnSpc>
                        <a:spcAft>
                          <a:spcPts val="0"/>
                        </a:spcAft>
                      </a:pPr>
                      <a:r>
                        <a:rPr lang="en-US" sz="1200">
                          <a:effectLst/>
                        </a:rPr>
                        <a:t> </a:t>
                      </a:r>
                      <a:endParaRPr lang="ru-RU" sz="1200">
                        <a:solidFill>
                          <a:srgbClr val="000000"/>
                        </a:solidFill>
                        <a:effectLst/>
                        <a:latin typeface="+mn-lt"/>
                        <a:ea typeface="Times New Roman"/>
                        <a:cs typeface="Times New Roman"/>
                      </a:endParaRPr>
                    </a:p>
                  </a:txBody>
                  <a:tcPr marL="44450" marR="44450" marT="0" marB="0"/>
                </a:tc>
              </a:tr>
              <a:tr h="370840">
                <a:tc vMerge="1">
                  <a:txBody>
                    <a:bodyPr/>
                    <a:lstStyle/>
                    <a:p>
                      <a:endParaRPr lang="ru-RU"/>
                    </a:p>
                  </a:txBody>
                  <a:tcPr/>
                </a:tc>
                <a:tc vMerge="1">
                  <a:txBody>
                    <a:bodyPr/>
                    <a:lstStyle/>
                    <a:p>
                      <a:endParaRPr lang="ru-RU"/>
                    </a:p>
                  </a:txBody>
                  <a:tcPr/>
                </a:tc>
                <a:tc>
                  <a:txBody>
                    <a:bodyPr/>
                    <a:lstStyle/>
                    <a:p>
                      <a:pPr algn="ctr">
                        <a:lnSpc>
                          <a:spcPct val="115000"/>
                        </a:lnSpc>
                        <a:spcAft>
                          <a:spcPts val="0"/>
                        </a:spcAft>
                      </a:pPr>
                      <a:r>
                        <a:rPr lang="en-US" sz="1200">
                          <a:effectLst/>
                        </a:rPr>
                        <a:t>500 tone</a:t>
                      </a:r>
                      <a:endParaRPr lang="ru-RU" sz="1200">
                        <a:solidFill>
                          <a:srgbClr val="000000"/>
                        </a:solidFill>
                        <a:effectLst/>
                        <a:latin typeface="+mn-lt"/>
                        <a:ea typeface="Times New Roman"/>
                        <a:cs typeface="Times New Roman"/>
                      </a:endParaRPr>
                    </a:p>
                  </a:txBody>
                  <a:tcPr marL="44450" marR="44450" marT="0" marB="0" anchor="ctr"/>
                </a:tc>
                <a:tc>
                  <a:txBody>
                    <a:bodyPr/>
                    <a:lstStyle/>
                    <a:p>
                      <a:pPr algn="ctr">
                        <a:lnSpc>
                          <a:spcPct val="115000"/>
                        </a:lnSpc>
                        <a:spcAft>
                          <a:spcPts val="0"/>
                        </a:spcAft>
                      </a:pPr>
                      <a:r>
                        <a:rPr lang="en-US" sz="1200" dirty="0">
                          <a:effectLst/>
                        </a:rPr>
                        <a:t>sub </a:t>
                      </a:r>
                      <a:r>
                        <a:rPr lang="en-US" sz="1200" dirty="0" err="1">
                          <a:effectLst/>
                        </a:rPr>
                        <a:t>incidenta</a:t>
                      </a:r>
                      <a:r>
                        <a:rPr lang="en-US" sz="1200" dirty="0">
                          <a:effectLst/>
                        </a:rPr>
                        <a:t> </a:t>
                      </a:r>
                      <a:r>
                        <a:rPr lang="en-US" sz="1200" dirty="0" smtClean="0">
                          <a:effectLst/>
                        </a:rPr>
                        <a:t>RPA</a:t>
                      </a:r>
                      <a:endParaRPr lang="ru-RU" sz="1200" dirty="0">
                        <a:solidFill>
                          <a:srgbClr val="000000"/>
                        </a:solidFill>
                        <a:effectLst/>
                        <a:latin typeface="+mn-lt"/>
                        <a:ea typeface="Times New Roman"/>
                        <a:cs typeface="Times New Roman"/>
                      </a:endParaRPr>
                    </a:p>
                  </a:txBody>
                  <a:tcPr marL="44450" marR="44450" marT="0" marB="0" anchor="ctr"/>
                </a:tc>
              </a:tr>
              <a:tr h="370840">
                <a:tc>
                  <a:txBody>
                    <a:bodyPr/>
                    <a:lstStyle/>
                    <a:p>
                      <a:pPr>
                        <a:lnSpc>
                          <a:spcPct val="115000"/>
                        </a:lnSpc>
                        <a:spcAft>
                          <a:spcPts val="0"/>
                        </a:spcAft>
                      </a:pPr>
                      <a:r>
                        <a:rPr lang="en-US" sz="1200">
                          <a:effectLst/>
                        </a:rPr>
                        <a:t>0406</a:t>
                      </a:r>
                      <a:endParaRPr lang="ru-RU" sz="1200">
                        <a:solidFill>
                          <a:srgbClr val="000000"/>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en-US" sz="1200">
                          <a:effectLst/>
                        </a:rPr>
                        <a:t>Brinzeturi si casuri</a:t>
                      </a:r>
                      <a:endParaRPr lang="ru-RU" sz="1200">
                        <a:solidFill>
                          <a:srgbClr val="000000"/>
                        </a:solidFill>
                        <a:effectLst/>
                        <a:latin typeface="+mn-lt"/>
                        <a:ea typeface="Times New Roman"/>
                        <a:cs typeface="Times New Roman TUR"/>
                      </a:endParaRPr>
                    </a:p>
                  </a:txBody>
                  <a:tcPr marL="44450" marR="44450" marT="0" marB="0"/>
                </a:tc>
                <a:tc>
                  <a:txBody>
                    <a:bodyPr/>
                    <a:lstStyle/>
                    <a:p>
                      <a:pPr algn="ctr">
                        <a:lnSpc>
                          <a:spcPct val="115000"/>
                        </a:lnSpc>
                        <a:spcAft>
                          <a:spcPts val="0"/>
                        </a:spcAft>
                      </a:pPr>
                      <a:r>
                        <a:rPr lang="en-US" sz="1200">
                          <a:effectLst/>
                        </a:rPr>
                        <a:t>300 tone</a:t>
                      </a:r>
                      <a:endParaRPr lang="ru-RU" sz="1200">
                        <a:solidFill>
                          <a:srgbClr val="000000"/>
                        </a:solidFill>
                        <a:effectLst/>
                        <a:latin typeface="+mn-lt"/>
                        <a:ea typeface="Times New Roman"/>
                        <a:cs typeface="Times New Roman"/>
                      </a:endParaRPr>
                    </a:p>
                  </a:txBody>
                  <a:tcPr marL="44450" marR="44450" marT="0" marB="0" anchor="ctr"/>
                </a:tc>
                <a:tc>
                  <a:txBody>
                    <a:bodyPr/>
                    <a:lstStyle/>
                    <a:p>
                      <a:pPr algn="ctr">
                        <a:lnSpc>
                          <a:spcPct val="115000"/>
                        </a:lnSpc>
                        <a:spcAft>
                          <a:spcPts val="0"/>
                        </a:spcAft>
                      </a:pPr>
                      <a:r>
                        <a:rPr lang="en-US" sz="1200">
                          <a:effectLst/>
                        </a:rPr>
                        <a:t> </a:t>
                      </a:r>
                      <a:endParaRPr lang="ru-RU" sz="1200">
                        <a:solidFill>
                          <a:srgbClr val="000000"/>
                        </a:solidFill>
                        <a:effectLst/>
                        <a:latin typeface="+mn-lt"/>
                        <a:ea typeface="Times New Roman"/>
                        <a:cs typeface="Times New Roman"/>
                      </a:endParaRPr>
                    </a:p>
                  </a:txBody>
                  <a:tcPr marL="44450" marR="44450" marT="0" marB="0"/>
                </a:tc>
              </a:tr>
              <a:tr h="370840">
                <a:tc>
                  <a:txBody>
                    <a:bodyPr/>
                    <a:lstStyle/>
                    <a:p>
                      <a:pPr>
                        <a:lnSpc>
                          <a:spcPct val="115000"/>
                        </a:lnSpc>
                        <a:spcAft>
                          <a:spcPts val="0"/>
                        </a:spcAft>
                      </a:pPr>
                      <a:r>
                        <a:rPr lang="en-US" sz="1200" dirty="0" smtClean="0">
                          <a:effectLst/>
                        </a:rPr>
                        <a:t>0407</a:t>
                      </a:r>
                      <a:endParaRPr lang="ru-RU" sz="1200" dirty="0">
                        <a:solidFill>
                          <a:srgbClr val="000000"/>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en-US" sz="1200" dirty="0" err="1">
                          <a:effectLst/>
                        </a:rPr>
                        <a:t>Oua</a:t>
                      </a:r>
                      <a:r>
                        <a:rPr lang="en-US" sz="1200" dirty="0">
                          <a:effectLst/>
                        </a:rPr>
                        <a:t> de </a:t>
                      </a:r>
                      <a:r>
                        <a:rPr lang="en-US" sz="1200" dirty="0" err="1">
                          <a:effectLst/>
                        </a:rPr>
                        <a:t>pasari</a:t>
                      </a:r>
                      <a:r>
                        <a:rPr lang="en-US" sz="1200" dirty="0">
                          <a:effectLst/>
                        </a:rPr>
                        <a:t>, in </a:t>
                      </a:r>
                      <a:r>
                        <a:rPr lang="en-US" sz="1200" dirty="0" err="1">
                          <a:effectLst/>
                        </a:rPr>
                        <a:t>coaja</a:t>
                      </a:r>
                      <a:r>
                        <a:rPr lang="en-US" sz="1200" dirty="0">
                          <a:effectLst/>
                        </a:rPr>
                        <a:t>, </a:t>
                      </a:r>
                      <a:r>
                        <a:rPr lang="en-US" sz="1200" dirty="0" err="1">
                          <a:effectLst/>
                        </a:rPr>
                        <a:t>proaspete</a:t>
                      </a:r>
                      <a:r>
                        <a:rPr lang="en-US" sz="1200" dirty="0">
                          <a:effectLst/>
                        </a:rPr>
                        <a:t>, </a:t>
                      </a:r>
                      <a:r>
                        <a:rPr lang="en-US" sz="1200" dirty="0" err="1">
                          <a:effectLst/>
                        </a:rPr>
                        <a:t>conservate</a:t>
                      </a:r>
                      <a:r>
                        <a:rPr lang="en-US" sz="1200" dirty="0">
                          <a:effectLst/>
                        </a:rPr>
                        <a:t> </a:t>
                      </a:r>
                      <a:r>
                        <a:rPr lang="en-US" sz="1200" dirty="0" err="1">
                          <a:effectLst/>
                        </a:rPr>
                        <a:t>sau</a:t>
                      </a:r>
                      <a:r>
                        <a:rPr lang="en-US" sz="1200" dirty="0">
                          <a:effectLst/>
                        </a:rPr>
                        <a:t> </a:t>
                      </a:r>
                      <a:r>
                        <a:rPr lang="en-US" sz="1200" dirty="0" err="1">
                          <a:effectLst/>
                        </a:rPr>
                        <a:t>preparate</a:t>
                      </a:r>
                      <a:endParaRPr lang="ru-RU" sz="1200" dirty="0">
                        <a:solidFill>
                          <a:srgbClr val="000000"/>
                        </a:solidFill>
                        <a:effectLst/>
                        <a:latin typeface="+mn-lt"/>
                        <a:ea typeface="Times New Roman"/>
                        <a:cs typeface="Times New Roman TUR"/>
                      </a:endParaRPr>
                    </a:p>
                  </a:txBody>
                  <a:tcPr marL="44450" marR="44450" marT="0" marB="0"/>
                </a:tc>
                <a:tc>
                  <a:txBody>
                    <a:bodyPr/>
                    <a:lstStyle/>
                    <a:p>
                      <a:pPr algn="ctr">
                        <a:lnSpc>
                          <a:spcPct val="115000"/>
                        </a:lnSpc>
                        <a:spcAft>
                          <a:spcPts val="0"/>
                        </a:spcAft>
                      </a:pPr>
                      <a:r>
                        <a:rPr lang="en-US" sz="1200">
                          <a:effectLst/>
                        </a:rPr>
                        <a:t>250000 bucati</a:t>
                      </a:r>
                      <a:endParaRPr lang="ru-RU" sz="1200">
                        <a:solidFill>
                          <a:srgbClr val="000000"/>
                        </a:solidFill>
                        <a:effectLst/>
                        <a:latin typeface="+mn-lt"/>
                        <a:ea typeface="Times New Roman"/>
                        <a:cs typeface="Times New Roman"/>
                      </a:endParaRPr>
                    </a:p>
                  </a:txBody>
                  <a:tcPr marL="44450" marR="44450" marT="0" marB="0" anchor="ctr"/>
                </a:tc>
                <a:tc>
                  <a:txBody>
                    <a:bodyPr/>
                    <a:lstStyle/>
                    <a:p>
                      <a:pPr algn="ctr">
                        <a:lnSpc>
                          <a:spcPct val="115000"/>
                        </a:lnSpc>
                        <a:spcAft>
                          <a:spcPts val="0"/>
                        </a:spcAft>
                      </a:pPr>
                      <a:r>
                        <a:rPr lang="en-US" sz="1200">
                          <a:effectLst/>
                        </a:rPr>
                        <a:t> </a:t>
                      </a:r>
                      <a:endParaRPr lang="ru-RU" sz="1200">
                        <a:solidFill>
                          <a:srgbClr val="000000"/>
                        </a:solidFill>
                        <a:effectLst/>
                        <a:latin typeface="+mn-lt"/>
                        <a:ea typeface="Times New Roman"/>
                        <a:cs typeface="Times New Roman"/>
                      </a:endParaRPr>
                    </a:p>
                  </a:txBody>
                  <a:tcPr marL="44450" marR="44450" marT="0" marB="0"/>
                </a:tc>
              </a:tr>
              <a:tr h="370840">
                <a:tc>
                  <a:txBody>
                    <a:bodyPr/>
                    <a:lstStyle/>
                    <a:p>
                      <a:pPr>
                        <a:lnSpc>
                          <a:spcPct val="115000"/>
                        </a:lnSpc>
                        <a:spcAft>
                          <a:spcPts val="0"/>
                        </a:spcAft>
                      </a:pPr>
                      <a:r>
                        <a:rPr lang="en-US" sz="1200">
                          <a:effectLst/>
                        </a:rPr>
                        <a:t>0802.31</a:t>
                      </a:r>
                      <a:endParaRPr lang="ru-RU" sz="1200">
                        <a:solidFill>
                          <a:srgbClr val="000000"/>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en-US" sz="1200">
                          <a:effectLst/>
                        </a:rPr>
                        <a:t>In coaja</a:t>
                      </a:r>
                      <a:endParaRPr lang="ru-RU" sz="1200">
                        <a:solidFill>
                          <a:srgbClr val="000000"/>
                        </a:solidFill>
                        <a:effectLst/>
                        <a:latin typeface="+mn-lt"/>
                        <a:ea typeface="Times New Roman"/>
                        <a:cs typeface="Times New Roman"/>
                      </a:endParaRPr>
                    </a:p>
                  </a:txBody>
                  <a:tcPr marL="44450" marR="44450" marT="0" marB="0"/>
                </a:tc>
                <a:tc rowSpan="3">
                  <a:txBody>
                    <a:bodyPr/>
                    <a:lstStyle/>
                    <a:p>
                      <a:pPr algn="ctr">
                        <a:lnSpc>
                          <a:spcPct val="115000"/>
                        </a:lnSpc>
                        <a:spcAft>
                          <a:spcPts val="0"/>
                        </a:spcAft>
                      </a:pPr>
                      <a:r>
                        <a:rPr lang="en-US" sz="1200">
                          <a:effectLst/>
                        </a:rPr>
                        <a:t>800 tone</a:t>
                      </a:r>
                      <a:endParaRPr lang="ru-RU" sz="1200">
                        <a:solidFill>
                          <a:srgbClr val="000000"/>
                        </a:solidFill>
                        <a:effectLst/>
                        <a:latin typeface="+mn-lt"/>
                        <a:ea typeface="Times New Roman"/>
                        <a:cs typeface="Times New Roman"/>
                      </a:endParaRPr>
                    </a:p>
                  </a:txBody>
                  <a:tcPr marL="44450" marR="44450" marT="0" marB="0" anchor="ctr"/>
                </a:tc>
                <a:tc rowSpan="3">
                  <a:txBody>
                    <a:bodyPr/>
                    <a:lstStyle/>
                    <a:p>
                      <a:pPr algn="ctr">
                        <a:lnSpc>
                          <a:spcPct val="115000"/>
                        </a:lnSpc>
                        <a:spcAft>
                          <a:spcPts val="0"/>
                        </a:spcAft>
                      </a:pPr>
                      <a:r>
                        <a:rPr lang="en-US" sz="1200">
                          <a:effectLst/>
                        </a:rPr>
                        <a:t> </a:t>
                      </a:r>
                      <a:endParaRPr lang="ru-RU" sz="1200">
                        <a:solidFill>
                          <a:srgbClr val="000000"/>
                        </a:solidFill>
                        <a:effectLst/>
                        <a:latin typeface="+mn-lt"/>
                        <a:ea typeface="Times New Roman"/>
                        <a:cs typeface="Times New Roman"/>
                      </a:endParaRPr>
                    </a:p>
                  </a:txBody>
                  <a:tcPr marL="44450" marR="44450" marT="0" marB="0"/>
                </a:tc>
              </a:tr>
              <a:tr h="370840">
                <a:tc>
                  <a:txBody>
                    <a:bodyPr/>
                    <a:lstStyle/>
                    <a:p>
                      <a:pPr>
                        <a:lnSpc>
                          <a:spcPct val="115000"/>
                        </a:lnSpc>
                        <a:spcAft>
                          <a:spcPts val="0"/>
                        </a:spcAft>
                      </a:pPr>
                      <a:r>
                        <a:rPr lang="en-US" sz="1200">
                          <a:effectLst/>
                        </a:rPr>
                        <a:t>0802.32</a:t>
                      </a:r>
                      <a:endParaRPr lang="ru-RU" sz="1200">
                        <a:solidFill>
                          <a:srgbClr val="000000"/>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ro-RO" sz="1200" dirty="0" smtClean="0">
                          <a:effectLst/>
                        </a:rPr>
                        <a:t>Decojite</a:t>
                      </a:r>
                      <a:endParaRPr lang="ru-RU" sz="1200" dirty="0">
                        <a:solidFill>
                          <a:srgbClr val="000000"/>
                        </a:solidFill>
                        <a:effectLst/>
                        <a:latin typeface="+mn-lt"/>
                        <a:ea typeface="Times New Roman"/>
                        <a:cs typeface="Times New Roman"/>
                      </a:endParaRPr>
                    </a:p>
                  </a:txBody>
                  <a:tcPr marL="44450" marR="44450" marT="0" marB="0"/>
                </a:tc>
                <a:tc vMerge="1">
                  <a:txBody>
                    <a:bodyPr/>
                    <a:lstStyle/>
                    <a:p>
                      <a:endParaRPr lang="ru-RU"/>
                    </a:p>
                  </a:txBody>
                  <a:tcPr/>
                </a:tc>
                <a:tc vMerge="1">
                  <a:txBody>
                    <a:bodyPr/>
                    <a:lstStyle/>
                    <a:p>
                      <a:endParaRPr lang="ru-RU"/>
                    </a:p>
                  </a:txBody>
                  <a:tcPr/>
                </a:tc>
              </a:tr>
              <a:tr h="370840">
                <a:tc>
                  <a:txBody>
                    <a:bodyPr/>
                    <a:lstStyle/>
                    <a:p>
                      <a:pPr>
                        <a:lnSpc>
                          <a:spcPct val="115000"/>
                        </a:lnSpc>
                        <a:spcAft>
                          <a:spcPts val="0"/>
                        </a:spcAft>
                      </a:pPr>
                      <a:r>
                        <a:rPr lang="en-US" sz="1200">
                          <a:effectLst/>
                        </a:rPr>
                        <a:t>0802.90.85</a:t>
                      </a:r>
                      <a:endParaRPr lang="ru-RU" sz="1200">
                        <a:solidFill>
                          <a:srgbClr val="000000"/>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en-US" sz="1200">
                          <a:effectLst/>
                        </a:rPr>
                        <a:t>Altele</a:t>
                      </a:r>
                      <a:endParaRPr lang="ru-RU" sz="1200">
                        <a:solidFill>
                          <a:srgbClr val="000000"/>
                        </a:solidFill>
                        <a:effectLst/>
                        <a:latin typeface="+mn-lt"/>
                        <a:ea typeface="Times New Roman"/>
                        <a:cs typeface="Times New Roman"/>
                      </a:endParaRPr>
                    </a:p>
                  </a:txBody>
                  <a:tcPr marL="44450" marR="44450" marT="0" marB="0"/>
                </a:tc>
                <a:tc vMerge="1">
                  <a:txBody>
                    <a:bodyPr/>
                    <a:lstStyle/>
                    <a:p>
                      <a:endParaRPr lang="ru-RU"/>
                    </a:p>
                  </a:txBody>
                  <a:tcPr/>
                </a:tc>
                <a:tc vMerge="1">
                  <a:txBody>
                    <a:bodyPr/>
                    <a:lstStyle/>
                    <a:p>
                      <a:endParaRPr lang="ru-RU"/>
                    </a:p>
                  </a:txBody>
                  <a:tcPr/>
                </a:tc>
              </a:tr>
              <a:tr h="370840">
                <a:tc>
                  <a:txBody>
                    <a:bodyPr/>
                    <a:lstStyle/>
                    <a:p>
                      <a:pPr>
                        <a:lnSpc>
                          <a:spcPct val="115000"/>
                        </a:lnSpc>
                        <a:spcAft>
                          <a:spcPts val="0"/>
                        </a:spcAft>
                      </a:pPr>
                      <a:r>
                        <a:rPr lang="en-US" sz="1200">
                          <a:effectLst/>
                        </a:rPr>
                        <a:t>0809.40</a:t>
                      </a:r>
                      <a:endParaRPr lang="ru-RU" sz="1200">
                        <a:solidFill>
                          <a:srgbClr val="000000"/>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en-US" sz="1200">
                          <a:effectLst/>
                        </a:rPr>
                        <a:t>Prune si porumbe</a:t>
                      </a:r>
                      <a:endParaRPr lang="ru-RU" sz="1200">
                        <a:solidFill>
                          <a:srgbClr val="000000"/>
                        </a:solidFill>
                        <a:effectLst/>
                        <a:latin typeface="+mn-lt"/>
                        <a:ea typeface="Times New Roman"/>
                        <a:cs typeface="Times New Roman"/>
                      </a:endParaRPr>
                    </a:p>
                  </a:txBody>
                  <a:tcPr marL="44450" marR="44450" marT="0" marB="0"/>
                </a:tc>
                <a:tc>
                  <a:txBody>
                    <a:bodyPr/>
                    <a:lstStyle/>
                    <a:p>
                      <a:pPr algn="ctr">
                        <a:lnSpc>
                          <a:spcPct val="115000"/>
                        </a:lnSpc>
                        <a:spcAft>
                          <a:spcPts val="0"/>
                        </a:spcAft>
                      </a:pPr>
                      <a:r>
                        <a:rPr lang="en-US" sz="1200" dirty="0">
                          <a:effectLst/>
                        </a:rPr>
                        <a:t>250 tone</a:t>
                      </a:r>
                      <a:endParaRPr lang="ru-RU" sz="1200" dirty="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dirty="0">
                          <a:effectLst/>
                        </a:rPr>
                        <a:t> </a:t>
                      </a:r>
                      <a:endParaRPr lang="ru-RU" sz="1200" dirty="0">
                        <a:solidFill>
                          <a:srgbClr val="000000"/>
                        </a:solidFill>
                        <a:effectLst/>
                        <a:latin typeface="+mn-lt"/>
                        <a:ea typeface="Times New Roman"/>
                        <a:cs typeface="Times New Roman TUR"/>
                      </a:endParaRPr>
                    </a:p>
                  </a:txBody>
                  <a:tcPr marL="44450" marR="44450" marT="0" marB="0"/>
                </a:tc>
              </a:tr>
              <a:tr h="370840">
                <a:tc>
                  <a:txBody>
                    <a:bodyPr/>
                    <a:lstStyle/>
                    <a:p>
                      <a:pPr>
                        <a:lnSpc>
                          <a:spcPct val="115000"/>
                        </a:lnSpc>
                        <a:spcAft>
                          <a:spcPts val="0"/>
                        </a:spcAft>
                      </a:pPr>
                      <a:r>
                        <a:rPr lang="en-US" sz="1200" dirty="0">
                          <a:effectLst/>
                        </a:rPr>
                        <a:t>0813.20</a:t>
                      </a:r>
                      <a:endParaRPr lang="ru-RU" sz="1200" dirty="0">
                        <a:solidFill>
                          <a:srgbClr val="000000"/>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en-US" sz="1200" dirty="0">
                          <a:effectLst/>
                        </a:rPr>
                        <a:t>Prune</a:t>
                      </a:r>
                      <a:endParaRPr lang="ru-RU" sz="1200" dirty="0">
                        <a:solidFill>
                          <a:srgbClr val="000000"/>
                        </a:solidFill>
                        <a:effectLst/>
                        <a:latin typeface="+mn-lt"/>
                        <a:ea typeface="Times New Roman"/>
                        <a:cs typeface="Times New Roman"/>
                      </a:endParaRPr>
                    </a:p>
                  </a:txBody>
                  <a:tcPr marL="44450" marR="44450" marT="0" marB="0"/>
                </a:tc>
                <a:tc>
                  <a:txBody>
                    <a:bodyPr/>
                    <a:lstStyle/>
                    <a:p>
                      <a:pPr algn="ctr">
                        <a:lnSpc>
                          <a:spcPct val="115000"/>
                        </a:lnSpc>
                        <a:spcAft>
                          <a:spcPts val="0"/>
                        </a:spcAft>
                      </a:pPr>
                      <a:r>
                        <a:rPr lang="en-US" sz="1200" dirty="0">
                          <a:effectLst/>
                        </a:rPr>
                        <a:t>200 tone</a:t>
                      </a:r>
                      <a:endParaRPr lang="ru-RU" sz="1200" dirty="0">
                        <a:solidFill>
                          <a:srgbClr val="000000"/>
                        </a:solidFill>
                        <a:effectLst/>
                        <a:latin typeface="+mn-lt"/>
                        <a:ea typeface="Times New Roman"/>
                        <a:cs typeface="Times New Roman"/>
                      </a:endParaRPr>
                    </a:p>
                  </a:txBody>
                  <a:tcPr marL="44450" marR="44450" marT="0" marB="0" anchor="ctr"/>
                </a:tc>
                <a:tc>
                  <a:txBody>
                    <a:bodyPr/>
                    <a:lstStyle/>
                    <a:p>
                      <a:pPr algn="ctr">
                        <a:lnSpc>
                          <a:spcPct val="115000"/>
                        </a:lnSpc>
                        <a:spcAft>
                          <a:spcPts val="0"/>
                        </a:spcAft>
                      </a:pPr>
                      <a:r>
                        <a:rPr lang="en-US" sz="1200" dirty="0">
                          <a:effectLst/>
                        </a:rPr>
                        <a:t> </a:t>
                      </a:r>
                      <a:endParaRPr lang="ru-RU" sz="1200" dirty="0">
                        <a:solidFill>
                          <a:srgbClr val="000000"/>
                        </a:solidFill>
                        <a:effectLst/>
                        <a:latin typeface="+mn-lt"/>
                        <a:ea typeface="Times New Roman"/>
                        <a:cs typeface="Times New Roman"/>
                      </a:endParaRPr>
                    </a:p>
                  </a:txBody>
                  <a:tcPr marL="44450" marR="44450" marT="0" marB="0"/>
                </a:tc>
              </a:tr>
            </a:tbl>
          </a:graphicData>
        </a:graphic>
      </p:graphicFrame>
    </p:spTree>
    <p:extLst>
      <p:ext uri="{BB962C8B-B14F-4D97-AF65-F5344CB8AC3E}">
        <p14:creationId xmlns:p14="http://schemas.microsoft.com/office/powerpoint/2010/main" val="17546209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688406510"/>
              </p:ext>
            </p:extLst>
          </p:nvPr>
        </p:nvGraphicFramePr>
        <p:xfrm>
          <a:off x="467544" y="1268760"/>
          <a:ext cx="8229600" cy="5189728"/>
        </p:xfrm>
        <a:graphic>
          <a:graphicData uri="http://schemas.openxmlformats.org/drawingml/2006/table">
            <a:tbl>
              <a:tblPr firstRow="1" bandRow="1">
                <a:tableStyleId>{8799B23B-EC83-4686-B30A-512413B5E67A}</a:tableStyleId>
              </a:tblPr>
              <a:tblGrid>
                <a:gridCol w="730424"/>
                <a:gridCol w="5256584"/>
                <a:gridCol w="1008112"/>
                <a:gridCol w="1234480"/>
              </a:tblGrid>
              <a:tr h="370840">
                <a:tc>
                  <a:txBody>
                    <a:bodyPr/>
                    <a:lstStyle/>
                    <a:p>
                      <a:pPr>
                        <a:lnSpc>
                          <a:spcPct val="115000"/>
                        </a:lnSpc>
                        <a:spcAft>
                          <a:spcPts val="0"/>
                        </a:spcAft>
                      </a:pPr>
                      <a:r>
                        <a:rPr lang="en-US" sz="1200" b="0" dirty="0">
                          <a:effectLst/>
                        </a:rPr>
                        <a:t>1003</a:t>
                      </a:r>
                      <a:endParaRPr lang="ru-RU" sz="1200" b="0" dirty="0">
                        <a:solidFill>
                          <a:srgbClr val="000000"/>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en-US" sz="1200" b="0" dirty="0" err="1">
                          <a:effectLst/>
                        </a:rPr>
                        <a:t>Orz</a:t>
                      </a:r>
                      <a:endParaRPr lang="ru-RU" sz="1200" b="0" dirty="0">
                        <a:solidFill>
                          <a:srgbClr val="000000"/>
                        </a:solidFill>
                        <a:effectLst/>
                        <a:latin typeface="+mn-lt"/>
                        <a:ea typeface="Times New Roman"/>
                        <a:cs typeface="Times New Roman"/>
                      </a:endParaRPr>
                    </a:p>
                  </a:txBody>
                  <a:tcPr marL="44450" marR="44450" marT="0" marB="0"/>
                </a:tc>
                <a:tc>
                  <a:txBody>
                    <a:bodyPr/>
                    <a:lstStyle/>
                    <a:p>
                      <a:pPr algn="ctr">
                        <a:lnSpc>
                          <a:spcPct val="115000"/>
                        </a:lnSpc>
                        <a:spcAft>
                          <a:spcPts val="0"/>
                        </a:spcAft>
                      </a:pPr>
                      <a:r>
                        <a:rPr lang="en-US" sz="1200" b="0">
                          <a:effectLst/>
                        </a:rPr>
                        <a:t>10000 tone</a:t>
                      </a:r>
                      <a:endParaRPr lang="ru-RU" sz="1200" b="0">
                        <a:solidFill>
                          <a:srgbClr val="000000"/>
                        </a:solidFill>
                        <a:effectLst/>
                        <a:latin typeface="+mn-lt"/>
                        <a:ea typeface="Times New Roman"/>
                        <a:cs typeface="Times New Roman"/>
                      </a:endParaRPr>
                    </a:p>
                  </a:txBody>
                  <a:tcPr marL="44450" marR="44450" marT="0" marB="0" anchor="ctr"/>
                </a:tc>
                <a:tc>
                  <a:txBody>
                    <a:bodyPr/>
                    <a:lstStyle/>
                    <a:p>
                      <a:pPr algn="ctr">
                        <a:lnSpc>
                          <a:spcPct val="115000"/>
                        </a:lnSpc>
                        <a:spcAft>
                          <a:spcPts val="0"/>
                        </a:spcAft>
                      </a:pPr>
                      <a:r>
                        <a:rPr lang="en-US" sz="1200" b="0" dirty="0">
                          <a:effectLst/>
                        </a:rPr>
                        <a:t>01/01 - 31/05</a:t>
                      </a:r>
                      <a:endParaRPr lang="ru-RU" sz="1200" b="0" dirty="0">
                        <a:solidFill>
                          <a:srgbClr val="000000"/>
                        </a:solidFill>
                        <a:effectLst/>
                        <a:latin typeface="+mn-lt"/>
                        <a:ea typeface="Times New Roman"/>
                        <a:cs typeface="Times New Roman"/>
                      </a:endParaRPr>
                    </a:p>
                  </a:txBody>
                  <a:tcPr marL="44450" marR="44450" marT="0" marB="0" anchor="ctr"/>
                </a:tc>
              </a:tr>
              <a:tr h="370840">
                <a:tc rowSpan="2">
                  <a:txBody>
                    <a:bodyPr/>
                    <a:lstStyle/>
                    <a:p>
                      <a:pPr>
                        <a:lnSpc>
                          <a:spcPct val="115000"/>
                        </a:lnSpc>
                        <a:spcAft>
                          <a:spcPts val="0"/>
                        </a:spcAft>
                      </a:pPr>
                      <a:r>
                        <a:rPr lang="en-US" sz="1200">
                          <a:effectLst/>
                        </a:rPr>
                        <a:t>1005.90</a:t>
                      </a:r>
                      <a:endParaRPr lang="ru-RU" sz="1200">
                        <a:solidFill>
                          <a:srgbClr val="000000"/>
                        </a:solidFill>
                        <a:effectLst/>
                        <a:latin typeface="+mn-lt"/>
                        <a:ea typeface="Times New Roman"/>
                        <a:cs typeface="Times New Roman"/>
                      </a:endParaRPr>
                    </a:p>
                  </a:txBody>
                  <a:tcPr marL="44450" marR="44450" marT="0" marB="0"/>
                </a:tc>
                <a:tc rowSpan="2">
                  <a:txBody>
                    <a:bodyPr/>
                    <a:lstStyle/>
                    <a:p>
                      <a:pPr algn="just">
                        <a:lnSpc>
                          <a:spcPct val="115000"/>
                        </a:lnSpc>
                        <a:spcAft>
                          <a:spcPts val="0"/>
                        </a:spcAft>
                      </a:pPr>
                      <a:r>
                        <a:rPr lang="en-US" sz="1200" dirty="0" err="1">
                          <a:effectLst/>
                        </a:rPr>
                        <a:t>Altele</a:t>
                      </a:r>
                      <a:endParaRPr lang="ru-RU" sz="1200" dirty="0">
                        <a:solidFill>
                          <a:srgbClr val="000000"/>
                        </a:solidFill>
                        <a:effectLst/>
                        <a:latin typeface="+mn-lt"/>
                        <a:ea typeface="Times New Roman"/>
                        <a:cs typeface="Times New Roman"/>
                      </a:endParaRPr>
                    </a:p>
                  </a:txBody>
                  <a:tcPr marL="44450" marR="44450" marT="0" marB="0"/>
                </a:tc>
                <a:tc>
                  <a:txBody>
                    <a:bodyPr/>
                    <a:lstStyle/>
                    <a:p>
                      <a:pPr algn="ctr">
                        <a:lnSpc>
                          <a:spcPct val="115000"/>
                        </a:lnSpc>
                        <a:spcAft>
                          <a:spcPts val="0"/>
                        </a:spcAft>
                      </a:pPr>
                      <a:r>
                        <a:rPr lang="en-US" sz="1200">
                          <a:effectLst/>
                        </a:rPr>
                        <a:t>8000 tone</a:t>
                      </a:r>
                      <a:endParaRPr lang="ru-RU" sz="1200">
                        <a:solidFill>
                          <a:srgbClr val="000000"/>
                        </a:solidFill>
                        <a:effectLst/>
                        <a:latin typeface="+mn-lt"/>
                        <a:ea typeface="Times New Roman"/>
                        <a:cs typeface="Times New Roman"/>
                      </a:endParaRPr>
                    </a:p>
                  </a:txBody>
                  <a:tcPr marL="44450" marR="44450" marT="0" marB="0" anchor="ctr"/>
                </a:tc>
                <a:tc>
                  <a:txBody>
                    <a:bodyPr/>
                    <a:lstStyle/>
                    <a:p>
                      <a:pPr algn="ctr">
                        <a:lnSpc>
                          <a:spcPct val="115000"/>
                        </a:lnSpc>
                        <a:spcAft>
                          <a:spcPts val="0"/>
                        </a:spcAft>
                      </a:pPr>
                      <a:r>
                        <a:rPr lang="en-US" sz="1200">
                          <a:effectLst/>
                        </a:rPr>
                        <a:t>01/01 - 31/05</a:t>
                      </a:r>
                      <a:endParaRPr lang="ru-RU" sz="1200">
                        <a:solidFill>
                          <a:srgbClr val="000000"/>
                        </a:solidFill>
                        <a:effectLst/>
                        <a:latin typeface="+mn-lt"/>
                        <a:ea typeface="Times New Roman"/>
                        <a:cs typeface="Times New Roman"/>
                      </a:endParaRPr>
                    </a:p>
                  </a:txBody>
                  <a:tcPr marL="44450" marR="44450" marT="0" marB="0" anchor="ctr"/>
                </a:tc>
              </a:tr>
              <a:tr h="370840">
                <a:tc vMerge="1">
                  <a:txBody>
                    <a:bodyPr/>
                    <a:lstStyle/>
                    <a:p>
                      <a:endParaRPr lang="ru-RU"/>
                    </a:p>
                  </a:txBody>
                  <a:tcPr/>
                </a:tc>
                <a:tc vMerge="1">
                  <a:txBody>
                    <a:bodyPr/>
                    <a:lstStyle/>
                    <a:p>
                      <a:endParaRPr lang="ru-RU"/>
                    </a:p>
                  </a:txBody>
                  <a:tcPr/>
                </a:tc>
                <a:tc>
                  <a:txBody>
                    <a:bodyPr/>
                    <a:lstStyle/>
                    <a:p>
                      <a:pPr algn="ctr">
                        <a:lnSpc>
                          <a:spcPct val="115000"/>
                        </a:lnSpc>
                        <a:spcAft>
                          <a:spcPts val="0"/>
                        </a:spcAft>
                      </a:pPr>
                      <a:r>
                        <a:rPr lang="en-US" sz="1200">
                          <a:effectLst/>
                        </a:rPr>
                        <a:t>5000 tone</a:t>
                      </a:r>
                      <a:endParaRPr lang="ru-RU" sz="1200">
                        <a:solidFill>
                          <a:srgbClr val="000000"/>
                        </a:solidFill>
                        <a:effectLst/>
                        <a:latin typeface="+mn-lt"/>
                        <a:ea typeface="Times New Roman"/>
                        <a:cs typeface="Times New Roman"/>
                      </a:endParaRPr>
                    </a:p>
                  </a:txBody>
                  <a:tcPr marL="44450" marR="44450" marT="0" marB="0" anchor="ctr"/>
                </a:tc>
                <a:tc>
                  <a:txBody>
                    <a:bodyPr/>
                    <a:lstStyle/>
                    <a:p>
                      <a:pPr algn="ctr">
                        <a:lnSpc>
                          <a:spcPct val="115000"/>
                        </a:lnSpc>
                        <a:spcAft>
                          <a:spcPts val="0"/>
                        </a:spcAft>
                      </a:pPr>
                      <a:r>
                        <a:rPr lang="en-US" sz="1200" dirty="0">
                          <a:effectLst/>
                        </a:rPr>
                        <a:t>sub </a:t>
                      </a:r>
                      <a:r>
                        <a:rPr lang="en-US" sz="1200" dirty="0" err="1">
                          <a:effectLst/>
                        </a:rPr>
                        <a:t>incidenta</a:t>
                      </a:r>
                      <a:r>
                        <a:rPr lang="en-US" sz="1200" dirty="0">
                          <a:effectLst/>
                        </a:rPr>
                        <a:t> </a:t>
                      </a:r>
                      <a:r>
                        <a:rPr lang="en-US" sz="1200" dirty="0" smtClean="0">
                          <a:effectLst/>
                        </a:rPr>
                        <a:t>RPA</a:t>
                      </a:r>
                      <a:endParaRPr lang="ru-RU" sz="1200" dirty="0">
                        <a:solidFill>
                          <a:srgbClr val="000000"/>
                        </a:solidFill>
                        <a:effectLst/>
                        <a:latin typeface="+mn-lt"/>
                        <a:ea typeface="Times New Roman"/>
                        <a:cs typeface="Times New Roman"/>
                      </a:endParaRPr>
                    </a:p>
                  </a:txBody>
                  <a:tcPr marL="44450" marR="44450" marT="0" marB="0" anchor="ctr"/>
                </a:tc>
              </a:tr>
              <a:tr h="370840">
                <a:tc>
                  <a:txBody>
                    <a:bodyPr/>
                    <a:lstStyle/>
                    <a:p>
                      <a:pPr>
                        <a:lnSpc>
                          <a:spcPct val="115000"/>
                        </a:lnSpc>
                        <a:spcAft>
                          <a:spcPts val="0"/>
                        </a:spcAft>
                      </a:pPr>
                      <a:r>
                        <a:rPr lang="en-US" sz="1200">
                          <a:effectLst/>
                        </a:rPr>
                        <a:t>1201</a:t>
                      </a:r>
                      <a:endParaRPr lang="ru-RU" sz="1200">
                        <a:solidFill>
                          <a:srgbClr val="000000"/>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fr-FR" sz="1200">
                          <a:effectLst/>
                        </a:rPr>
                        <a:t>Boabe de soia, chiar sfarimate</a:t>
                      </a:r>
                      <a:endParaRPr lang="ru-RU" sz="1200">
                        <a:solidFill>
                          <a:srgbClr val="000000"/>
                        </a:solidFill>
                        <a:effectLst/>
                        <a:latin typeface="+mn-lt"/>
                        <a:ea typeface="Times New Roman"/>
                        <a:cs typeface="Times New Roman"/>
                      </a:endParaRPr>
                    </a:p>
                  </a:txBody>
                  <a:tcPr marL="44450" marR="44450" marT="0" marB="0"/>
                </a:tc>
                <a:tc>
                  <a:txBody>
                    <a:bodyPr/>
                    <a:lstStyle/>
                    <a:p>
                      <a:pPr algn="ctr">
                        <a:lnSpc>
                          <a:spcPct val="115000"/>
                        </a:lnSpc>
                        <a:spcAft>
                          <a:spcPts val="0"/>
                        </a:spcAft>
                      </a:pPr>
                      <a:r>
                        <a:rPr lang="en-US" sz="1200">
                          <a:effectLst/>
                        </a:rPr>
                        <a:t>10000 tone</a:t>
                      </a:r>
                      <a:endParaRPr lang="ru-RU" sz="1200">
                        <a:solidFill>
                          <a:srgbClr val="000000"/>
                        </a:solidFill>
                        <a:effectLst/>
                        <a:latin typeface="+mn-lt"/>
                        <a:ea typeface="Times New Roman"/>
                        <a:cs typeface="Times New Roman"/>
                      </a:endParaRPr>
                    </a:p>
                  </a:txBody>
                  <a:tcPr marL="44450" marR="44450" marT="0" marB="0" anchor="ctr"/>
                </a:tc>
                <a:tc>
                  <a:txBody>
                    <a:bodyPr/>
                    <a:lstStyle/>
                    <a:p>
                      <a:pPr algn="ctr">
                        <a:lnSpc>
                          <a:spcPct val="115000"/>
                        </a:lnSpc>
                        <a:spcAft>
                          <a:spcPts val="0"/>
                        </a:spcAft>
                      </a:pPr>
                      <a:r>
                        <a:rPr lang="en-US" sz="1200">
                          <a:effectLst/>
                        </a:rPr>
                        <a:t> </a:t>
                      </a:r>
                      <a:endParaRPr lang="ru-RU" sz="1200">
                        <a:solidFill>
                          <a:srgbClr val="000000"/>
                        </a:solidFill>
                        <a:effectLst/>
                        <a:latin typeface="+mn-lt"/>
                        <a:ea typeface="Times New Roman"/>
                        <a:cs typeface="Times New Roman"/>
                      </a:endParaRPr>
                    </a:p>
                  </a:txBody>
                  <a:tcPr marL="44450" marR="44450" marT="0" marB="0" anchor="ctr"/>
                </a:tc>
              </a:tr>
              <a:tr h="370840">
                <a:tc>
                  <a:txBody>
                    <a:bodyPr/>
                    <a:lstStyle/>
                    <a:p>
                      <a:pPr>
                        <a:lnSpc>
                          <a:spcPct val="115000"/>
                        </a:lnSpc>
                        <a:spcAft>
                          <a:spcPts val="0"/>
                        </a:spcAft>
                      </a:pPr>
                      <a:r>
                        <a:rPr lang="en-US" sz="1200">
                          <a:effectLst/>
                        </a:rPr>
                        <a:t>1205.10</a:t>
                      </a:r>
                      <a:endParaRPr lang="ru-RU" sz="1200">
                        <a:solidFill>
                          <a:srgbClr val="000000"/>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fr-FR" sz="1200">
                          <a:effectLst/>
                        </a:rPr>
                        <a:t>Seminte de rapita sau de rapita salbatica cu un continut redus de acid erucic</a:t>
                      </a:r>
                      <a:endParaRPr lang="ru-RU" sz="1200">
                        <a:solidFill>
                          <a:srgbClr val="000000"/>
                        </a:solidFill>
                        <a:effectLst/>
                        <a:latin typeface="+mn-lt"/>
                        <a:ea typeface="Times New Roman"/>
                        <a:cs typeface="Times New Roman"/>
                      </a:endParaRPr>
                    </a:p>
                  </a:txBody>
                  <a:tcPr marL="44450" marR="44450" marT="0" marB="0"/>
                </a:tc>
                <a:tc>
                  <a:txBody>
                    <a:bodyPr/>
                    <a:lstStyle/>
                    <a:p>
                      <a:pPr algn="ctr">
                        <a:lnSpc>
                          <a:spcPct val="115000"/>
                        </a:lnSpc>
                        <a:spcAft>
                          <a:spcPts val="0"/>
                        </a:spcAft>
                      </a:pPr>
                      <a:r>
                        <a:rPr lang="en-US" sz="1200">
                          <a:effectLst/>
                        </a:rPr>
                        <a:t>2000</a:t>
                      </a:r>
                      <a:endParaRPr lang="ru-RU" sz="1200">
                        <a:effectLst/>
                      </a:endParaRPr>
                    </a:p>
                    <a:p>
                      <a:pPr algn="ctr">
                        <a:lnSpc>
                          <a:spcPct val="115000"/>
                        </a:lnSpc>
                        <a:spcAft>
                          <a:spcPts val="0"/>
                        </a:spcAft>
                      </a:pPr>
                      <a:r>
                        <a:rPr lang="en-US" sz="1200">
                          <a:effectLst/>
                        </a:rPr>
                        <a:t>tone</a:t>
                      </a:r>
                      <a:endParaRPr lang="ru-RU" sz="1200">
                        <a:solidFill>
                          <a:srgbClr val="000000"/>
                        </a:solidFill>
                        <a:effectLst/>
                        <a:latin typeface="+mn-lt"/>
                        <a:ea typeface="Times New Roman"/>
                        <a:cs typeface="Times New Roman"/>
                      </a:endParaRPr>
                    </a:p>
                  </a:txBody>
                  <a:tcPr marL="44450" marR="44450" marT="0" marB="0" anchor="ctr"/>
                </a:tc>
                <a:tc>
                  <a:txBody>
                    <a:bodyPr/>
                    <a:lstStyle/>
                    <a:p>
                      <a:pPr algn="ctr">
                        <a:lnSpc>
                          <a:spcPct val="115000"/>
                        </a:lnSpc>
                        <a:spcAft>
                          <a:spcPts val="0"/>
                        </a:spcAft>
                      </a:pPr>
                      <a:r>
                        <a:rPr lang="en-US" sz="1200">
                          <a:effectLst/>
                        </a:rPr>
                        <a:t> </a:t>
                      </a:r>
                      <a:endParaRPr lang="ru-RU" sz="1200">
                        <a:solidFill>
                          <a:srgbClr val="000000"/>
                        </a:solidFill>
                        <a:effectLst/>
                        <a:latin typeface="+mn-lt"/>
                        <a:ea typeface="Times New Roman"/>
                        <a:cs typeface="Times New Roman"/>
                      </a:endParaRPr>
                    </a:p>
                  </a:txBody>
                  <a:tcPr marL="44450" marR="44450" marT="0" marB="0" anchor="ctr"/>
                </a:tc>
              </a:tr>
              <a:tr h="370840">
                <a:tc>
                  <a:txBody>
                    <a:bodyPr/>
                    <a:lstStyle/>
                    <a:p>
                      <a:pPr>
                        <a:lnSpc>
                          <a:spcPct val="115000"/>
                        </a:lnSpc>
                        <a:spcAft>
                          <a:spcPts val="0"/>
                        </a:spcAft>
                      </a:pPr>
                      <a:r>
                        <a:rPr lang="en-US" sz="1200">
                          <a:effectLst/>
                        </a:rPr>
                        <a:t>1206</a:t>
                      </a:r>
                      <a:endParaRPr lang="ru-RU" sz="1200">
                        <a:solidFill>
                          <a:srgbClr val="000000"/>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fr-FR" sz="1200">
                          <a:effectLst/>
                        </a:rPr>
                        <a:t>Seminte de floarea-soarelui , chiar sfarimate</a:t>
                      </a:r>
                      <a:endParaRPr lang="ru-RU" sz="1200">
                        <a:solidFill>
                          <a:srgbClr val="000000"/>
                        </a:solidFill>
                        <a:effectLst/>
                        <a:latin typeface="+mn-lt"/>
                        <a:ea typeface="Times New Roman"/>
                        <a:cs typeface="Times New Roman"/>
                      </a:endParaRPr>
                    </a:p>
                  </a:txBody>
                  <a:tcPr marL="44450" marR="44450" marT="0" marB="0"/>
                </a:tc>
                <a:tc>
                  <a:txBody>
                    <a:bodyPr/>
                    <a:lstStyle/>
                    <a:p>
                      <a:pPr algn="ctr">
                        <a:lnSpc>
                          <a:spcPct val="115000"/>
                        </a:lnSpc>
                        <a:spcAft>
                          <a:spcPts val="0"/>
                        </a:spcAft>
                      </a:pPr>
                      <a:r>
                        <a:rPr lang="en-US" sz="1200">
                          <a:effectLst/>
                        </a:rPr>
                        <a:t>5000</a:t>
                      </a:r>
                      <a:endParaRPr lang="ru-RU" sz="1200">
                        <a:effectLst/>
                      </a:endParaRPr>
                    </a:p>
                    <a:p>
                      <a:pPr algn="ctr">
                        <a:lnSpc>
                          <a:spcPct val="115000"/>
                        </a:lnSpc>
                        <a:spcAft>
                          <a:spcPts val="0"/>
                        </a:spcAft>
                      </a:pPr>
                      <a:r>
                        <a:rPr lang="en-US" sz="1200">
                          <a:effectLst/>
                        </a:rPr>
                        <a:t>tone</a:t>
                      </a:r>
                      <a:endParaRPr lang="ru-RU" sz="1200">
                        <a:solidFill>
                          <a:srgbClr val="000000"/>
                        </a:solidFill>
                        <a:effectLst/>
                        <a:latin typeface="+mn-lt"/>
                        <a:ea typeface="Times New Roman"/>
                        <a:cs typeface="Times New Roman"/>
                      </a:endParaRPr>
                    </a:p>
                  </a:txBody>
                  <a:tcPr marL="44450" marR="44450" marT="0" marB="0" anchor="ctr"/>
                </a:tc>
                <a:tc>
                  <a:txBody>
                    <a:bodyPr/>
                    <a:lstStyle/>
                    <a:p>
                      <a:pPr algn="ctr">
                        <a:lnSpc>
                          <a:spcPct val="115000"/>
                        </a:lnSpc>
                        <a:spcAft>
                          <a:spcPts val="0"/>
                        </a:spcAft>
                      </a:pPr>
                      <a:r>
                        <a:rPr lang="en-US" sz="1200">
                          <a:effectLst/>
                        </a:rPr>
                        <a:t>01/01 - 31/05</a:t>
                      </a:r>
                      <a:endParaRPr lang="ru-RU" sz="1200">
                        <a:solidFill>
                          <a:srgbClr val="000000"/>
                        </a:solidFill>
                        <a:effectLst/>
                        <a:latin typeface="+mn-lt"/>
                        <a:ea typeface="Times New Roman"/>
                        <a:cs typeface="Times New Roman"/>
                      </a:endParaRPr>
                    </a:p>
                  </a:txBody>
                  <a:tcPr marL="44450" marR="44450" marT="0" marB="0" anchor="ctr"/>
                </a:tc>
              </a:tr>
              <a:tr h="370840">
                <a:tc>
                  <a:txBody>
                    <a:bodyPr/>
                    <a:lstStyle/>
                    <a:p>
                      <a:pPr>
                        <a:lnSpc>
                          <a:spcPct val="115000"/>
                        </a:lnSpc>
                        <a:spcAft>
                          <a:spcPts val="0"/>
                        </a:spcAft>
                      </a:pPr>
                      <a:r>
                        <a:rPr lang="en-US" sz="1200">
                          <a:effectLst/>
                        </a:rPr>
                        <a:t>1507.10</a:t>
                      </a:r>
                      <a:endParaRPr lang="ru-RU" sz="1200">
                        <a:solidFill>
                          <a:srgbClr val="000000"/>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fr-FR" sz="1200">
                          <a:effectLst/>
                        </a:rPr>
                        <a:t>Ulei brut, chiar dezmucilaginat</a:t>
                      </a:r>
                      <a:endParaRPr lang="ru-RU" sz="1200">
                        <a:solidFill>
                          <a:srgbClr val="000000"/>
                        </a:solidFill>
                        <a:effectLst/>
                        <a:latin typeface="+mn-lt"/>
                        <a:ea typeface="Times New Roman"/>
                        <a:cs typeface="Times New Roman"/>
                      </a:endParaRPr>
                    </a:p>
                  </a:txBody>
                  <a:tcPr marL="44450" marR="44450" marT="0" marB="0"/>
                </a:tc>
                <a:tc>
                  <a:txBody>
                    <a:bodyPr/>
                    <a:lstStyle/>
                    <a:p>
                      <a:pPr algn="ctr">
                        <a:lnSpc>
                          <a:spcPct val="115000"/>
                        </a:lnSpc>
                        <a:spcAft>
                          <a:spcPts val="0"/>
                        </a:spcAft>
                      </a:pPr>
                      <a:r>
                        <a:rPr lang="en-US" sz="1200">
                          <a:effectLst/>
                        </a:rPr>
                        <a:t>2500 tone</a:t>
                      </a:r>
                      <a:endParaRPr lang="ru-RU" sz="1200">
                        <a:solidFill>
                          <a:srgbClr val="000000"/>
                        </a:solidFill>
                        <a:effectLst/>
                        <a:latin typeface="+mn-lt"/>
                        <a:ea typeface="Times New Roman"/>
                        <a:cs typeface="Times New Roman"/>
                      </a:endParaRPr>
                    </a:p>
                  </a:txBody>
                  <a:tcPr marL="44450" marR="44450" marT="0" marB="0" anchor="ctr"/>
                </a:tc>
                <a:tc>
                  <a:txBody>
                    <a:bodyPr/>
                    <a:lstStyle/>
                    <a:p>
                      <a:pPr algn="ctr">
                        <a:lnSpc>
                          <a:spcPct val="115000"/>
                        </a:lnSpc>
                        <a:spcAft>
                          <a:spcPts val="0"/>
                        </a:spcAft>
                      </a:pPr>
                      <a:r>
                        <a:rPr lang="en-US" sz="1200">
                          <a:effectLst/>
                        </a:rPr>
                        <a:t>01/01 - 31/05</a:t>
                      </a:r>
                      <a:endParaRPr lang="ru-RU" sz="1200">
                        <a:solidFill>
                          <a:srgbClr val="000000"/>
                        </a:solidFill>
                        <a:effectLst/>
                        <a:latin typeface="+mn-lt"/>
                        <a:ea typeface="Times New Roman"/>
                        <a:cs typeface="Times New Roman"/>
                      </a:endParaRPr>
                    </a:p>
                  </a:txBody>
                  <a:tcPr marL="44450" marR="44450" marT="0" marB="0" anchor="ctr"/>
                </a:tc>
              </a:tr>
              <a:tr h="370840">
                <a:tc rowSpan="2">
                  <a:txBody>
                    <a:bodyPr/>
                    <a:lstStyle/>
                    <a:p>
                      <a:pPr>
                        <a:lnSpc>
                          <a:spcPct val="115000"/>
                        </a:lnSpc>
                        <a:spcAft>
                          <a:spcPts val="0"/>
                        </a:spcAft>
                      </a:pPr>
                      <a:r>
                        <a:rPr lang="en-US" sz="1200">
                          <a:effectLst/>
                        </a:rPr>
                        <a:t>1512</a:t>
                      </a:r>
                      <a:endParaRPr lang="ru-RU" sz="1200">
                        <a:solidFill>
                          <a:srgbClr val="000000"/>
                        </a:solidFill>
                        <a:effectLst/>
                        <a:latin typeface="+mn-lt"/>
                        <a:ea typeface="Times New Roman"/>
                        <a:cs typeface="Times New Roman"/>
                      </a:endParaRPr>
                    </a:p>
                  </a:txBody>
                  <a:tcPr marL="44450" marR="44450" marT="0" marB="0"/>
                </a:tc>
                <a:tc rowSpan="2">
                  <a:txBody>
                    <a:bodyPr/>
                    <a:lstStyle/>
                    <a:p>
                      <a:pPr algn="just">
                        <a:lnSpc>
                          <a:spcPct val="115000"/>
                        </a:lnSpc>
                        <a:spcAft>
                          <a:spcPts val="0"/>
                        </a:spcAft>
                      </a:pPr>
                      <a:r>
                        <a:rPr lang="fr-FR" sz="1200">
                          <a:effectLst/>
                        </a:rPr>
                        <a:t>Uleiuri din seminte de floarea-soarelui , de sofranas, de bumbac si fractiunile lor, chiar rafinate, dar nemodificate chimic</a:t>
                      </a:r>
                      <a:endParaRPr lang="ru-RU" sz="1200">
                        <a:solidFill>
                          <a:srgbClr val="000000"/>
                        </a:solidFill>
                        <a:effectLst/>
                        <a:latin typeface="+mn-lt"/>
                        <a:ea typeface="Times New Roman"/>
                        <a:cs typeface="Times New Roman"/>
                      </a:endParaRPr>
                    </a:p>
                  </a:txBody>
                  <a:tcPr marL="44450" marR="44450" marT="0" marB="0"/>
                </a:tc>
                <a:tc>
                  <a:txBody>
                    <a:bodyPr/>
                    <a:lstStyle/>
                    <a:p>
                      <a:pPr algn="ctr">
                        <a:lnSpc>
                          <a:spcPct val="115000"/>
                        </a:lnSpc>
                        <a:spcAft>
                          <a:spcPts val="0"/>
                        </a:spcAft>
                      </a:pPr>
                      <a:r>
                        <a:rPr lang="en-US" sz="1200">
                          <a:effectLst/>
                        </a:rPr>
                        <a:t>1500 tone</a:t>
                      </a:r>
                      <a:endParaRPr lang="ru-RU" sz="1200">
                        <a:solidFill>
                          <a:srgbClr val="000000"/>
                        </a:solidFill>
                        <a:effectLst/>
                        <a:latin typeface="+mn-lt"/>
                        <a:ea typeface="Times New Roman"/>
                        <a:cs typeface="Times New Roman"/>
                      </a:endParaRPr>
                    </a:p>
                  </a:txBody>
                  <a:tcPr marL="44450" marR="44450" marT="0" marB="0" anchor="ctr"/>
                </a:tc>
                <a:tc>
                  <a:txBody>
                    <a:bodyPr/>
                    <a:lstStyle/>
                    <a:p>
                      <a:pPr algn="ctr">
                        <a:lnSpc>
                          <a:spcPct val="115000"/>
                        </a:lnSpc>
                        <a:spcAft>
                          <a:spcPts val="0"/>
                        </a:spcAft>
                      </a:pPr>
                      <a:r>
                        <a:rPr lang="en-US" sz="1200">
                          <a:effectLst/>
                        </a:rPr>
                        <a:t>01/01 - 31/05</a:t>
                      </a:r>
                      <a:endParaRPr lang="ru-RU" sz="1200">
                        <a:solidFill>
                          <a:srgbClr val="000000"/>
                        </a:solidFill>
                        <a:effectLst/>
                        <a:latin typeface="+mn-lt"/>
                        <a:ea typeface="Times New Roman"/>
                        <a:cs typeface="Times New Roman"/>
                      </a:endParaRPr>
                    </a:p>
                  </a:txBody>
                  <a:tcPr marL="44450" marR="44450" marT="0" marB="0" anchor="ctr"/>
                </a:tc>
              </a:tr>
              <a:tr h="370840">
                <a:tc vMerge="1">
                  <a:txBody>
                    <a:bodyPr/>
                    <a:lstStyle/>
                    <a:p>
                      <a:endParaRPr lang="ru-RU"/>
                    </a:p>
                  </a:txBody>
                  <a:tcPr/>
                </a:tc>
                <a:tc vMerge="1">
                  <a:txBody>
                    <a:bodyPr/>
                    <a:lstStyle/>
                    <a:p>
                      <a:endParaRPr lang="ru-RU"/>
                    </a:p>
                  </a:txBody>
                  <a:tcPr/>
                </a:tc>
                <a:tc>
                  <a:txBody>
                    <a:bodyPr/>
                    <a:lstStyle/>
                    <a:p>
                      <a:pPr algn="ctr">
                        <a:lnSpc>
                          <a:spcPct val="115000"/>
                        </a:lnSpc>
                        <a:spcAft>
                          <a:spcPts val="0"/>
                        </a:spcAft>
                      </a:pPr>
                      <a:r>
                        <a:rPr lang="en-US" sz="1200">
                          <a:effectLst/>
                        </a:rPr>
                        <a:t>5000 tone</a:t>
                      </a:r>
                      <a:endParaRPr lang="ru-RU" sz="1200">
                        <a:solidFill>
                          <a:srgbClr val="000000"/>
                        </a:solidFill>
                        <a:effectLst/>
                        <a:latin typeface="+mn-lt"/>
                        <a:ea typeface="Times New Roman"/>
                        <a:cs typeface="Times New Roman"/>
                      </a:endParaRPr>
                    </a:p>
                  </a:txBody>
                  <a:tcPr marL="44450" marR="44450" marT="0" marB="0" anchor="ctr"/>
                </a:tc>
                <a:tc>
                  <a:txBody>
                    <a:bodyPr/>
                    <a:lstStyle/>
                    <a:p>
                      <a:pPr algn="ctr">
                        <a:lnSpc>
                          <a:spcPct val="115000"/>
                        </a:lnSpc>
                        <a:spcAft>
                          <a:spcPts val="0"/>
                        </a:spcAft>
                      </a:pPr>
                      <a:r>
                        <a:rPr lang="en-US" sz="1200" dirty="0">
                          <a:effectLst/>
                        </a:rPr>
                        <a:t>sub </a:t>
                      </a:r>
                      <a:r>
                        <a:rPr lang="en-US" sz="1200" dirty="0" err="1">
                          <a:effectLst/>
                        </a:rPr>
                        <a:t>incidenta</a:t>
                      </a:r>
                      <a:r>
                        <a:rPr lang="en-US" sz="1200" dirty="0">
                          <a:effectLst/>
                        </a:rPr>
                        <a:t> </a:t>
                      </a:r>
                      <a:r>
                        <a:rPr lang="en-US" sz="1200" dirty="0" smtClean="0">
                          <a:effectLst/>
                        </a:rPr>
                        <a:t>RPA</a:t>
                      </a:r>
                      <a:endParaRPr lang="ru-RU" sz="1200" dirty="0">
                        <a:solidFill>
                          <a:srgbClr val="000000"/>
                        </a:solidFill>
                        <a:effectLst/>
                        <a:latin typeface="+mn-lt"/>
                        <a:ea typeface="Times New Roman"/>
                        <a:cs typeface="Times New Roman"/>
                      </a:endParaRPr>
                    </a:p>
                  </a:txBody>
                  <a:tcPr marL="44450" marR="44450" marT="0" marB="0" anchor="ctr"/>
                </a:tc>
              </a:tr>
              <a:tr h="370840">
                <a:tc>
                  <a:txBody>
                    <a:bodyPr/>
                    <a:lstStyle/>
                    <a:p>
                      <a:pPr>
                        <a:lnSpc>
                          <a:spcPct val="115000"/>
                        </a:lnSpc>
                        <a:spcAft>
                          <a:spcPts val="0"/>
                        </a:spcAft>
                      </a:pPr>
                      <a:r>
                        <a:rPr lang="en-US" sz="1200">
                          <a:effectLst/>
                        </a:rPr>
                        <a:t>1704</a:t>
                      </a:r>
                      <a:endParaRPr lang="ru-RU" sz="1200">
                        <a:solidFill>
                          <a:srgbClr val="000000"/>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fr-FR" sz="1200">
                          <a:effectLst/>
                        </a:rPr>
                        <a:t>Produse zaharoase (inclusiv ciocolata alba), care nu contin cacao</a:t>
                      </a:r>
                      <a:endParaRPr lang="ru-RU" sz="1200">
                        <a:solidFill>
                          <a:srgbClr val="000000"/>
                        </a:solidFill>
                        <a:effectLst/>
                        <a:latin typeface="+mn-lt"/>
                        <a:ea typeface="Times New Roman"/>
                        <a:cs typeface="Times New Roman"/>
                      </a:endParaRPr>
                    </a:p>
                  </a:txBody>
                  <a:tcPr marL="44450" marR="44450" marT="0" marB="0"/>
                </a:tc>
                <a:tc>
                  <a:txBody>
                    <a:bodyPr/>
                    <a:lstStyle/>
                    <a:p>
                      <a:pPr algn="ctr">
                        <a:lnSpc>
                          <a:spcPct val="115000"/>
                        </a:lnSpc>
                        <a:spcAft>
                          <a:spcPts val="0"/>
                        </a:spcAft>
                      </a:pPr>
                      <a:r>
                        <a:rPr lang="en-US" sz="1200">
                          <a:effectLst/>
                        </a:rPr>
                        <a:t>250 tone</a:t>
                      </a:r>
                      <a:endParaRPr lang="ru-RU" sz="1200">
                        <a:solidFill>
                          <a:srgbClr val="000000"/>
                        </a:solidFill>
                        <a:effectLst/>
                        <a:latin typeface="+mn-lt"/>
                        <a:ea typeface="Times New Roman"/>
                        <a:cs typeface="Times New Roman"/>
                      </a:endParaRPr>
                    </a:p>
                  </a:txBody>
                  <a:tcPr marL="44450" marR="44450" marT="0" marB="0" anchor="ctr"/>
                </a:tc>
                <a:tc>
                  <a:txBody>
                    <a:bodyPr/>
                    <a:lstStyle/>
                    <a:p>
                      <a:pPr algn="ctr">
                        <a:lnSpc>
                          <a:spcPct val="115000"/>
                        </a:lnSpc>
                        <a:spcAft>
                          <a:spcPts val="0"/>
                        </a:spcAft>
                      </a:pPr>
                      <a:r>
                        <a:rPr lang="en-US" sz="1200">
                          <a:effectLst/>
                          <a:highlight>
                            <a:srgbClr val="D3D3D3"/>
                          </a:highlight>
                        </a:rPr>
                        <a:t> </a:t>
                      </a:r>
                      <a:endParaRPr lang="ru-RU" sz="1200">
                        <a:solidFill>
                          <a:srgbClr val="000000"/>
                        </a:solidFill>
                        <a:effectLst/>
                        <a:latin typeface="+mn-lt"/>
                        <a:ea typeface="Times New Roman"/>
                        <a:cs typeface="Times New Roman"/>
                      </a:endParaRPr>
                    </a:p>
                  </a:txBody>
                  <a:tcPr marL="44450" marR="44450" marT="0" marB="0" anchor="ctr"/>
                </a:tc>
              </a:tr>
              <a:tr h="370840">
                <a:tc>
                  <a:txBody>
                    <a:bodyPr/>
                    <a:lstStyle/>
                    <a:p>
                      <a:pPr>
                        <a:lnSpc>
                          <a:spcPct val="115000"/>
                        </a:lnSpc>
                        <a:spcAft>
                          <a:spcPts val="0"/>
                        </a:spcAft>
                      </a:pPr>
                      <a:r>
                        <a:rPr lang="en-US" sz="1200">
                          <a:effectLst/>
                        </a:rPr>
                        <a:t>1806</a:t>
                      </a:r>
                      <a:endParaRPr lang="ru-RU" sz="1200">
                        <a:solidFill>
                          <a:srgbClr val="000000"/>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fr-FR" sz="1300">
                          <a:effectLst/>
                        </a:rPr>
                        <a:t>Ciocolata si alte preparate alimentare care contin cacao</a:t>
                      </a:r>
                      <a:endParaRPr lang="ru-RU" sz="1200">
                        <a:solidFill>
                          <a:srgbClr val="000000"/>
                        </a:solidFill>
                        <a:effectLst/>
                        <a:latin typeface="+mn-lt"/>
                        <a:ea typeface="Times New Roman"/>
                        <a:cs typeface="Times New Roman"/>
                      </a:endParaRPr>
                    </a:p>
                  </a:txBody>
                  <a:tcPr marL="44450" marR="44450" marT="0" marB="0"/>
                </a:tc>
                <a:tc>
                  <a:txBody>
                    <a:bodyPr/>
                    <a:lstStyle/>
                    <a:p>
                      <a:pPr algn="ctr">
                        <a:lnSpc>
                          <a:spcPct val="115000"/>
                        </a:lnSpc>
                        <a:spcAft>
                          <a:spcPts val="0"/>
                        </a:spcAft>
                      </a:pPr>
                      <a:r>
                        <a:rPr lang="en-US" sz="1200">
                          <a:effectLst/>
                        </a:rPr>
                        <a:t>250 tone</a:t>
                      </a:r>
                      <a:endParaRPr lang="ru-RU" sz="1200">
                        <a:solidFill>
                          <a:srgbClr val="000000"/>
                        </a:solidFill>
                        <a:effectLst/>
                        <a:latin typeface="+mn-lt"/>
                        <a:ea typeface="Times New Roman"/>
                        <a:cs typeface="Times New Roman"/>
                      </a:endParaRPr>
                    </a:p>
                  </a:txBody>
                  <a:tcPr marL="44450" marR="44450" marT="0" marB="0" anchor="ctr"/>
                </a:tc>
                <a:tc>
                  <a:txBody>
                    <a:bodyPr/>
                    <a:lstStyle/>
                    <a:p>
                      <a:pPr algn="ctr">
                        <a:lnSpc>
                          <a:spcPct val="115000"/>
                        </a:lnSpc>
                        <a:spcAft>
                          <a:spcPts val="0"/>
                        </a:spcAft>
                      </a:pPr>
                      <a:r>
                        <a:rPr lang="en-US" sz="1200">
                          <a:effectLst/>
                          <a:highlight>
                            <a:srgbClr val="D3D3D3"/>
                          </a:highlight>
                        </a:rPr>
                        <a:t> </a:t>
                      </a:r>
                      <a:endParaRPr lang="ru-RU" sz="1200">
                        <a:solidFill>
                          <a:srgbClr val="000000"/>
                        </a:solidFill>
                        <a:effectLst/>
                        <a:latin typeface="+mn-lt"/>
                        <a:ea typeface="Times New Roman"/>
                        <a:cs typeface="Times New Roman"/>
                      </a:endParaRPr>
                    </a:p>
                  </a:txBody>
                  <a:tcPr marL="44450" marR="44450" marT="0" marB="0" anchor="ctr"/>
                </a:tc>
              </a:tr>
              <a:tr h="370840">
                <a:tc>
                  <a:txBody>
                    <a:bodyPr/>
                    <a:lstStyle/>
                    <a:p>
                      <a:pPr>
                        <a:lnSpc>
                          <a:spcPct val="115000"/>
                        </a:lnSpc>
                        <a:spcAft>
                          <a:spcPts val="0"/>
                        </a:spcAft>
                      </a:pPr>
                      <a:r>
                        <a:rPr lang="en-US" sz="1200">
                          <a:effectLst/>
                        </a:rPr>
                        <a:t>1905</a:t>
                      </a:r>
                      <a:endParaRPr lang="ru-RU" sz="1200">
                        <a:solidFill>
                          <a:srgbClr val="000000"/>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fr-FR" sz="1300" dirty="0" err="1">
                          <a:effectLst/>
                        </a:rPr>
                        <a:t>Produse</a:t>
                      </a:r>
                      <a:r>
                        <a:rPr lang="fr-FR" sz="1300" dirty="0">
                          <a:effectLst/>
                        </a:rPr>
                        <a:t> de </a:t>
                      </a:r>
                      <a:r>
                        <a:rPr lang="fr-FR" sz="1300" dirty="0" err="1">
                          <a:effectLst/>
                        </a:rPr>
                        <a:t>brutarie</a:t>
                      </a:r>
                      <a:r>
                        <a:rPr lang="fr-FR" sz="1300" dirty="0">
                          <a:effectLst/>
                        </a:rPr>
                        <a:t>, de </a:t>
                      </a:r>
                      <a:r>
                        <a:rPr lang="fr-FR" sz="1300" dirty="0" err="1">
                          <a:effectLst/>
                        </a:rPr>
                        <a:t>patiserie</a:t>
                      </a:r>
                      <a:r>
                        <a:rPr lang="fr-FR" sz="1300" dirty="0">
                          <a:effectLst/>
                        </a:rPr>
                        <a:t> si </a:t>
                      </a:r>
                      <a:r>
                        <a:rPr lang="fr-FR" sz="1300" dirty="0" err="1">
                          <a:effectLst/>
                        </a:rPr>
                        <a:t>biscuiti</a:t>
                      </a:r>
                      <a:r>
                        <a:rPr lang="fr-FR" sz="1300" dirty="0">
                          <a:effectLst/>
                        </a:rPr>
                        <a:t> </a:t>
                      </a:r>
                      <a:r>
                        <a:rPr lang="fr-FR" sz="1300" dirty="0" err="1">
                          <a:effectLst/>
                        </a:rPr>
                        <a:t>chiar</a:t>
                      </a:r>
                      <a:r>
                        <a:rPr lang="fr-FR" sz="1300" dirty="0">
                          <a:effectLst/>
                        </a:rPr>
                        <a:t> </a:t>
                      </a:r>
                      <a:r>
                        <a:rPr lang="fr-FR" sz="1300" dirty="0" err="1">
                          <a:effectLst/>
                        </a:rPr>
                        <a:t>cu</a:t>
                      </a:r>
                      <a:r>
                        <a:rPr lang="fr-FR" sz="1300" dirty="0">
                          <a:effectLst/>
                        </a:rPr>
                        <a:t> cacao; </a:t>
                      </a:r>
                      <a:r>
                        <a:rPr lang="fr-FR" sz="1300" dirty="0" err="1">
                          <a:effectLst/>
                        </a:rPr>
                        <a:t>hostii</a:t>
                      </a:r>
                      <a:r>
                        <a:rPr lang="fr-FR" sz="1300" dirty="0">
                          <a:effectLst/>
                        </a:rPr>
                        <a:t>, </a:t>
                      </a:r>
                      <a:r>
                        <a:rPr lang="fr-FR" sz="1300" dirty="0" err="1">
                          <a:effectLst/>
                        </a:rPr>
                        <a:t>casete</a:t>
                      </a:r>
                      <a:r>
                        <a:rPr lang="fr-FR" sz="1300" dirty="0">
                          <a:effectLst/>
                        </a:rPr>
                        <a:t> </a:t>
                      </a:r>
                      <a:r>
                        <a:rPr lang="fr-FR" sz="1300" dirty="0" err="1">
                          <a:effectLst/>
                        </a:rPr>
                        <a:t>goale</a:t>
                      </a:r>
                      <a:r>
                        <a:rPr lang="fr-FR" sz="1300" dirty="0">
                          <a:effectLst/>
                        </a:rPr>
                        <a:t> de </a:t>
                      </a:r>
                      <a:r>
                        <a:rPr lang="fr-FR" sz="1300" dirty="0" err="1">
                          <a:effectLst/>
                        </a:rPr>
                        <a:t>tipul</a:t>
                      </a:r>
                      <a:r>
                        <a:rPr lang="fr-FR" sz="1300" dirty="0">
                          <a:effectLst/>
                        </a:rPr>
                        <a:t> </a:t>
                      </a:r>
                      <a:r>
                        <a:rPr lang="fr-FR" sz="1300" dirty="0" err="1">
                          <a:effectLst/>
                        </a:rPr>
                        <a:t>celor</a:t>
                      </a:r>
                      <a:r>
                        <a:rPr lang="fr-FR" sz="1300" dirty="0">
                          <a:effectLst/>
                        </a:rPr>
                        <a:t> </a:t>
                      </a:r>
                      <a:r>
                        <a:rPr lang="fr-FR" sz="1300" dirty="0" err="1">
                          <a:effectLst/>
                        </a:rPr>
                        <a:t>utilizate</a:t>
                      </a:r>
                      <a:r>
                        <a:rPr lang="fr-FR" sz="1300" dirty="0">
                          <a:effectLst/>
                        </a:rPr>
                        <a:t> </a:t>
                      </a:r>
                      <a:r>
                        <a:rPr lang="fr-FR" sz="1300" dirty="0" err="1">
                          <a:effectLst/>
                        </a:rPr>
                        <a:t>pentru</a:t>
                      </a:r>
                      <a:r>
                        <a:rPr lang="fr-FR" sz="1300" dirty="0">
                          <a:effectLst/>
                        </a:rPr>
                        <a:t> </a:t>
                      </a:r>
                      <a:r>
                        <a:rPr lang="fr-FR" sz="1300" dirty="0" err="1">
                          <a:effectLst/>
                        </a:rPr>
                        <a:t>medicamente</a:t>
                      </a:r>
                      <a:r>
                        <a:rPr lang="fr-FR" sz="1300" dirty="0">
                          <a:effectLst/>
                        </a:rPr>
                        <a:t>, </a:t>
                      </a:r>
                      <a:r>
                        <a:rPr lang="fr-FR" sz="1300" dirty="0" err="1">
                          <a:effectLst/>
                        </a:rPr>
                        <a:t>prescuri</a:t>
                      </a:r>
                      <a:r>
                        <a:rPr lang="fr-FR" sz="1300" dirty="0">
                          <a:effectLst/>
                        </a:rPr>
                        <a:t>, </a:t>
                      </a:r>
                      <a:r>
                        <a:rPr lang="fr-FR" sz="1300" dirty="0" err="1">
                          <a:effectLst/>
                        </a:rPr>
                        <a:t>vafe</a:t>
                      </a:r>
                      <a:r>
                        <a:rPr lang="fr-FR" sz="1300" dirty="0">
                          <a:effectLst/>
                        </a:rPr>
                        <a:t> </a:t>
                      </a:r>
                      <a:r>
                        <a:rPr lang="fr-FR" sz="1300" dirty="0" err="1">
                          <a:effectLst/>
                        </a:rPr>
                        <a:t>cu</a:t>
                      </a:r>
                      <a:r>
                        <a:rPr lang="fr-FR" sz="1300" dirty="0">
                          <a:effectLst/>
                        </a:rPr>
                        <a:t> </a:t>
                      </a:r>
                      <a:r>
                        <a:rPr lang="fr-FR" sz="1300" dirty="0" err="1">
                          <a:effectLst/>
                        </a:rPr>
                        <a:t>capac</a:t>
                      </a:r>
                      <a:r>
                        <a:rPr lang="fr-FR" sz="1300" dirty="0">
                          <a:effectLst/>
                        </a:rPr>
                        <a:t>, </a:t>
                      </a:r>
                      <a:r>
                        <a:rPr lang="fr-FR" sz="1300" dirty="0" err="1">
                          <a:effectLst/>
                        </a:rPr>
                        <a:t>paste</a:t>
                      </a:r>
                      <a:r>
                        <a:rPr lang="fr-FR" sz="1300" dirty="0">
                          <a:effectLst/>
                        </a:rPr>
                        <a:t> </a:t>
                      </a:r>
                      <a:r>
                        <a:rPr lang="fr-FR" sz="1300" dirty="0" err="1">
                          <a:effectLst/>
                        </a:rPr>
                        <a:t>uscate</a:t>
                      </a:r>
                      <a:r>
                        <a:rPr lang="fr-FR" sz="1300" dirty="0">
                          <a:effectLst/>
                        </a:rPr>
                        <a:t> de </a:t>
                      </a:r>
                      <a:r>
                        <a:rPr lang="fr-FR" sz="1300" dirty="0" err="1">
                          <a:effectLst/>
                        </a:rPr>
                        <a:t>faina</a:t>
                      </a:r>
                      <a:r>
                        <a:rPr lang="fr-FR" sz="1300" dirty="0">
                          <a:effectLst/>
                        </a:rPr>
                        <a:t>, </a:t>
                      </a:r>
                      <a:r>
                        <a:rPr lang="fr-FR" sz="1300" dirty="0" err="1">
                          <a:effectLst/>
                        </a:rPr>
                        <a:t>din</a:t>
                      </a:r>
                      <a:r>
                        <a:rPr lang="fr-FR" sz="1300" dirty="0">
                          <a:effectLst/>
                        </a:rPr>
                        <a:t> amidon </a:t>
                      </a:r>
                      <a:r>
                        <a:rPr lang="fr-FR" sz="1300" dirty="0" err="1">
                          <a:effectLst/>
                        </a:rPr>
                        <a:t>sau</a:t>
                      </a:r>
                      <a:r>
                        <a:rPr lang="fr-FR" sz="1300" dirty="0">
                          <a:effectLst/>
                        </a:rPr>
                        <a:t> de </a:t>
                      </a:r>
                      <a:r>
                        <a:rPr lang="fr-FR" sz="1300" dirty="0" err="1">
                          <a:effectLst/>
                        </a:rPr>
                        <a:t>fecule</a:t>
                      </a:r>
                      <a:r>
                        <a:rPr lang="fr-FR" sz="1300" dirty="0">
                          <a:effectLst/>
                        </a:rPr>
                        <a:t> in foi si </a:t>
                      </a:r>
                      <a:r>
                        <a:rPr lang="fr-FR" sz="1300" dirty="0" err="1">
                          <a:effectLst/>
                        </a:rPr>
                        <a:t>alte</a:t>
                      </a:r>
                      <a:r>
                        <a:rPr lang="fr-FR" sz="1300" dirty="0">
                          <a:effectLst/>
                        </a:rPr>
                        <a:t> </a:t>
                      </a:r>
                      <a:r>
                        <a:rPr lang="fr-FR" sz="1300" dirty="0" err="1">
                          <a:effectLst/>
                        </a:rPr>
                        <a:t>produse</a:t>
                      </a:r>
                      <a:r>
                        <a:rPr lang="fr-FR" sz="1300" dirty="0">
                          <a:effectLst/>
                        </a:rPr>
                        <a:t> </a:t>
                      </a:r>
                      <a:r>
                        <a:rPr lang="fr-FR" sz="1300" dirty="0" err="1">
                          <a:effectLst/>
                        </a:rPr>
                        <a:t>similare</a:t>
                      </a:r>
                      <a:endParaRPr lang="ru-RU" sz="1200" dirty="0">
                        <a:solidFill>
                          <a:srgbClr val="000000"/>
                        </a:solidFill>
                        <a:effectLst/>
                        <a:latin typeface="+mn-lt"/>
                        <a:ea typeface="Times New Roman"/>
                        <a:cs typeface="Times New Roman"/>
                      </a:endParaRPr>
                    </a:p>
                  </a:txBody>
                  <a:tcPr marL="44450" marR="44450" marT="0" marB="0"/>
                </a:tc>
                <a:tc>
                  <a:txBody>
                    <a:bodyPr/>
                    <a:lstStyle/>
                    <a:p>
                      <a:pPr algn="ctr">
                        <a:lnSpc>
                          <a:spcPct val="115000"/>
                        </a:lnSpc>
                        <a:spcAft>
                          <a:spcPts val="0"/>
                        </a:spcAft>
                      </a:pPr>
                      <a:r>
                        <a:rPr lang="en-US" sz="1200">
                          <a:effectLst/>
                        </a:rPr>
                        <a:t>250 tone</a:t>
                      </a:r>
                      <a:endParaRPr lang="ru-RU" sz="1200">
                        <a:solidFill>
                          <a:srgbClr val="000000"/>
                        </a:solidFill>
                        <a:effectLst/>
                        <a:latin typeface="+mn-lt"/>
                        <a:ea typeface="Times New Roman"/>
                        <a:cs typeface="Times New Roman"/>
                      </a:endParaRPr>
                    </a:p>
                  </a:txBody>
                  <a:tcPr marL="44450" marR="44450" marT="0" marB="0" anchor="ctr"/>
                </a:tc>
                <a:tc>
                  <a:txBody>
                    <a:bodyPr/>
                    <a:lstStyle/>
                    <a:p>
                      <a:pPr algn="ctr">
                        <a:lnSpc>
                          <a:spcPct val="115000"/>
                        </a:lnSpc>
                        <a:spcAft>
                          <a:spcPts val="0"/>
                        </a:spcAft>
                      </a:pPr>
                      <a:r>
                        <a:rPr lang="en-US" sz="1200" dirty="0">
                          <a:effectLst/>
                          <a:highlight>
                            <a:srgbClr val="D3D3D3"/>
                          </a:highlight>
                        </a:rPr>
                        <a:t> </a:t>
                      </a:r>
                      <a:endParaRPr lang="ru-RU" sz="1200" dirty="0">
                        <a:solidFill>
                          <a:srgbClr val="000000"/>
                        </a:solidFill>
                        <a:effectLst/>
                        <a:latin typeface="+mn-lt"/>
                        <a:ea typeface="Times New Roman"/>
                        <a:cs typeface="Times New Roman"/>
                      </a:endParaRPr>
                    </a:p>
                  </a:txBody>
                  <a:tcPr marL="44450" marR="44450" marT="0" marB="0" anchor="ctr"/>
                </a:tc>
              </a:tr>
            </a:tbl>
          </a:graphicData>
        </a:graphic>
      </p:graphicFrame>
      <p:sp>
        <p:nvSpPr>
          <p:cNvPr id="5" name="Заголовок 1"/>
          <p:cNvSpPr txBox="1">
            <a:spLocks/>
          </p:cNvSpPr>
          <p:nvPr/>
        </p:nvSpPr>
        <p:spPr bwMode="auto">
          <a:xfrm>
            <a:off x="395536" y="188640"/>
            <a:ext cx="8229600" cy="78296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ro-RO" sz="2400" b="1" i="0" u="none" strike="noStrike" kern="1200" cap="none" spc="0" normalizeH="0" baseline="0" noProof="0" dirty="0" smtClean="0">
                <a:ln>
                  <a:noFill/>
                </a:ln>
                <a:solidFill>
                  <a:schemeClr val="tx2"/>
                </a:solidFill>
                <a:effectLst/>
                <a:uLnTx/>
                <a:uFillTx/>
                <a:latin typeface="+mn-lt"/>
                <a:ea typeface="+mj-ea"/>
                <a:cs typeface="+mj-cs"/>
              </a:rPr>
              <a:t>Concesiile pentru p</a:t>
            </a:r>
            <a:r>
              <a:rPr kumimoji="0" lang="en-US" sz="2400" b="1" i="0" u="none" strike="noStrike" kern="1200" cap="none" spc="0" normalizeH="0" baseline="0" noProof="0" dirty="0" err="1" smtClean="0">
                <a:ln>
                  <a:noFill/>
                </a:ln>
                <a:solidFill>
                  <a:schemeClr val="tx2"/>
                </a:solidFill>
                <a:effectLst/>
                <a:uLnTx/>
                <a:uFillTx/>
                <a:latin typeface="+mn-lt"/>
                <a:ea typeface="+mj-ea"/>
                <a:cs typeface="+mj-cs"/>
              </a:rPr>
              <a:t>rodusel</a:t>
            </a:r>
            <a:r>
              <a:rPr kumimoji="0" lang="ro-RO" sz="2400" b="1" i="0" u="none" strike="noStrike" kern="1200" cap="none" spc="0" normalizeH="0" baseline="0" noProof="0" dirty="0" smtClean="0">
                <a:ln>
                  <a:noFill/>
                </a:ln>
                <a:solidFill>
                  <a:schemeClr val="tx2"/>
                </a:solidFill>
                <a:effectLst/>
                <a:uLnTx/>
                <a:uFillTx/>
                <a:latin typeface="+mn-lt"/>
                <a:ea typeface="+mj-ea"/>
                <a:cs typeface="+mj-cs"/>
              </a:rPr>
              <a:t>e</a:t>
            </a:r>
            <a:r>
              <a:rPr kumimoji="0" lang="en-US" sz="2400" b="1" i="0" u="none" strike="noStrike" kern="1200" cap="none" spc="0" normalizeH="0" baseline="0" noProof="0" dirty="0" smtClean="0">
                <a:ln>
                  <a:noFill/>
                </a:ln>
                <a:solidFill>
                  <a:schemeClr val="tx2"/>
                </a:solidFill>
                <a:effectLst/>
                <a:uLnTx/>
                <a:uFillTx/>
                <a:latin typeface="+mn-lt"/>
                <a:ea typeface="+mj-ea"/>
                <a:cs typeface="+mj-cs"/>
              </a:rPr>
              <a:t> </a:t>
            </a:r>
            <a:r>
              <a:rPr kumimoji="0" lang="en-US" sz="2400" b="1" i="0" u="none" strike="noStrike" kern="1200" cap="none" spc="0" normalizeH="0" baseline="0" noProof="0" dirty="0" err="1" smtClean="0">
                <a:ln>
                  <a:noFill/>
                </a:ln>
                <a:solidFill>
                  <a:schemeClr val="tx2"/>
                </a:solidFill>
                <a:effectLst/>
                <a:uLnTx/>
                <a:uFillTx/>
                <a:latin typeface="+mn-lt"/>
                <a:ea typeface="+mj-ea"/>
                <a:cs typeface="+mj-cs"/>
              </a:rPr>
              <a:t>agr</a:t>
            </a:r>
            <a:r>
              <a:rPr kumimoji="0" lang="ro-RO" sz="2400" b="1" i="0" u="none" strike="noStrike" kern="1200" cap="none" spc="0" normalizeH="0" baseline="0" noProof="0" dirty="0" err="1" smtClean="0">
                <a:ln>
                  <a:noFill/>
                </a:ln>
                <a:solidFill>
                  <a:schemeClr val="tx2"/>
                </a:solidFill>
                <a:effectLst/>
                <a:uLnTx/>
                <a:uFillTx/>
                <a:latin typeface="+mn-lt"/>
                <a:ea typeface="+mj-ea"/>
                <a:cs typeface="+mj-cs"/>
              </a:rPr>
              <a:t>oalimentare</a:t>
            </a:r>
            <a:r>
              <a:rPr kumimoji="0" lang="en-US" sz="2400" b="1" i="0" u="none" strike="noStrike" kern="1200" cap="none" spc="0" normalizeH="0" baseline="0" noProof="0" dirty="0" smtClean="0">
                <a:ln>
                  <a:noFill/>
                </a:ln>
                <a:solidFill>
                  <a:schemeClr val="tx2"/>
                </a:solidFill>
                <a:effectLst/>
                <a:uLnTx/>
                <a:uFillTx/>
                <a:latin typeface="+mn-lt"/>
                <a:ea typeface="+mj-ea"/>
                <a:cs typeface="+mj-cs"/>
              </a:rPr>
              <a:t> </a:t>
            </a:r>
            <a:r>
              <a:rPr kumimoji="0" lang="ro-RO" sz="2400" b="1" i="0" u="none" strike="noStrike" kern="1200" cap="none" spc="0" normalizeH="0" baseline="0" noProof="0" dirty="0" smtClean="0">
                <a:ln>
                  <a:noFill/>
                </a:ln>
                <a:solidFill>
                  <a:schemeClr val="tx2"/>
                </a:solidFill>
                <a:effectLst/>
                <a:uLnTx/>
                <a:uFillTx/>
                <a:latin typeface="+mn-lt"/>
                <a:ea typeface="+mj-ea"/>
                <a:cs typeface="+mj-cs"/>
              </a:rPr>
              <a:t>exportate din RM </a:t>
            </a:r>
            <a:r>
              <a:rPr kumimoji="0" lang="en-US" sz="2400" b="1" i="0" u="none" strike="noStrike" kern="1200" cap="none" spc="0" normalizeH="0" baseline="0" noProof="0" dirty="0" err="1" smtClean="0">
                <a:ln>
                  <a:noFill/>
                </a:ln>
                <a:solidFill>
                  <a:schemeClr val="tx2"/>
                </a:solidFill>
                <a:effectLst/>
                <a:uLnTx/>
                <a:uFillTx/>
                <a:latin typeface="+mn-lt"/>
                <a:ea typeface="+mj-ea"/>
                <a:cs typeface="+mj-cs"/>
              </a:rPr>
              <a:t>în</a:t>
            </a:r>
            <a:r>
              <a:rPr kumimoji="0" lang="ro-RO" sz="2400" b="1" i="0" u="none" strike="noStrike" kern="1200" cap="none" spc="0" normalizeH="0" baseline="0" noProof="0" dirty="0" smtClean="0">
                <a:ln>
                  <a:noFill/>
                </a:ln>
                <a:solidFill>
                  <a:schemeClr val="tx2"/>
                </a:solidFill>
                <a:effectLst/>
                <a:uLnTx/>
                <a:uFillTx/>
                <a:latin typeface="+mn-lt"/>
                <a:ea typeface="+mj-ea"/>
                <a:cs typeface="+mj-cs"/>
              </a:rPr>
              <a:t> </a:t>
            </a:r>
            <a:r>
              <a:rPr kumimoji="0" lang="en-US" sz="2400" b="1" i="0" u="none" strike="noStrike" kern="1200" cap="none" spc="0" normalizeH="0" baseline="0" noProof="0" dirty="0" err="1" smtClean="0">
                <a:ln>
                  <a:noFill/>
                </a:ln>
                <a:solidFill>
                  <a:schemeClr val="tx2"/>
                </a:solidFill>
                <a:effectLst/>
                <a:uLnTx/>
                <a:uFillTx/>
                <a:latin typeface="+mn-lt"/>
                <a:ea typeface="+mj-ea"/>
                <a:cs typeface="+mj-cs"/>
              </a:rPr>
              <a:t>Turcia</a:t>
            </a:r>
            <a:endParaRPr kumimoji="0" lang="ru-RU" sz="2400" b="1" i="0" u="none" strike="noStrike" kern="1200" cap="none" spc="0" normalizeH="0" baseline="0" noProof="0" dirty="0">
              <a:ln>
                <a:noFill/>
              </a:ln>
              <a:solidFill>
                <a:schemeClr val="tx2"/>
              </a:solidFill>
              <a:effectLst/>
              <a:uLnTx/>
              <a:uFillTx/>
              <a:latin typeface="+mn-lt"/>
              <a:ea typeface="+mj-ea"/>
              <a:cs typeface="+mj-cs"/>
            </a:endParaRPr>
          </a:p>
        </p:txBody>
      </p:sp>
    </p:spTree>
    <p:extLst>
      <p:ext uri="{BB962C8B-B14F-4D97-AF65-F5344CB8AC3E}">
        <p14:creationId xmlns:p14="http://schemas.microsoft.com/office/powerpoint/2010/main" val="36579044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467243934"/>
              </p:ext>
            </p:extLst>
          </p:nvPr>
        </p:nvGraphicFramePr>
        <p:xfrm>
          <a:off x="539552" y="975500"/>
          <a:ext cx="8229600" cy="5880916"/>
        </p:xfrm>
        <a:graphic>
          <a:graphicData uri="http://schemas.openxmlformats.org/drawingml/2006/table">
            <a:tbl>
              <a:tblPr firstRow="1" bandRow="1">
                <a:tableStyleId>{8799B23B-EC83-4686-B30A-512413B5E67A}</a:tableStyleId>
              </a:tblPr>
              <a:tblGrid>
                <a:gridCol w="1090464"/>
                <a:gridCol w="5246240"/>
                <a:gridCol w="936104"/>
                <a:gridCol w="956792"/>
              </a:tblGrid>
              <a:tr h="403076">
                <a:tc>
                  <a:txBody>
                    <a:bodyPr/>
                    <a:lstStyle/>
                    <a:p>
                      <a:pPr>
                        <a:lnSpc>
                          <a:spcPct val="115000"/>
                        </a:lnSpc>
                        <a:spcAft>
                          <a:spcPts val="0"/>
                        </a:spcAft>
                      </a:pPr>
                      <a:r>
                        <a:rPr lang="en-US" sz="1200" b="0" dirty="0" smtClean="0">
                          <a:effectLst/>
                        </a:rPr>
                        <a:t>2005</a:t>
                      </a:r>
                      <a:endParaRPr lang="ru-RU" sz="1200" b="0" dirty="0">
                        <a:solidFill>
                          <a:srgbClr val="000000"/>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en-US" sz="1200" b="0">
                          <a:effectLst/>
                        </a:rPr>
                        <a:t>Alte legume preparate sau conservate altfel decit in otet sau acid acetic, necongelate, altele decit produsele de la pozitia 2006</a:t>
                      </a:r>
                      <a:endParaRPr lang="ru-RU" sz="1200" b="0">
                        <a:solidFill>
                          <a:srgbClr val="000000"/>
                        </a:solidFill>
                        <a:effectLst/>
                        <a:latin typeface="+mn-lt"/>
                        <a:ea typeface="Times New Roman"/>
                        <a:cs typeface="Times New Roman"/>
                      </a:endParaRPr>
                    </a:p>
                  </a:txBody>
                  <a:tcPr marL="44450" marR="44450" marT="0" marB="0"/>
                </a:tc>
                <a:tc>
                  <a:txBody>
                    <a:bodyPr/>
                    <a:lstStyle/>
                    <a:p>
                      <a:pPr algn="ctr">
                        <a:lnSpc>
                          <a:spcPct val="115000"/>
                        </a:lnSpc>
                        <a:spcAft>
                          <a:spcPts val="0"/>
                        </a:spcAft>
                      </a:pPr>
                      <a:r>
                        <a:rPr lang="en-US" sz="1200" b="0">
                          <a:effectLst/>
                        </a:rPr>
                        <a:t>500 tone</a:t>
                      </a:r>
                      <a:endParaRPr lang="ru-RU" sz="1200" b="0">
                        <a:solidFill>
                          <a:srgbClr val="000000"/>
                        </a:solidFill>
                        <a:effectLst/>
                        <a:latin typeface="+mn-lt"/>
                        <a:ea typeface="Times New Roman"/>
                        <a:cs typeface="Times New Roman"/>
                      </a:endParaRPr>
                    </a:p>
                  </a:txBody>
                  <a:tcPr marL="44450" marR="44450" marT="0" marB="0" anchor="ctr"/>
                </a:tc>
                <a:tc>
                  <a:txBody>
                    <a:bodyPr/>
                    <a:lstStyle/>
                    <a:p>
                      <a:pPr algn="ctr">
                        <a:lnSpc>
                          <a:spcPct val="115000"/>
                        </a:lnSpc>
                        <a:spcAft>
                          <a:spcPts val="0"/>
                        </a:spcAft>
                      </a:pPr>
                      <a:r>
                        <a:rPr lang="en-US" sz="1200" b="0" dirty="0">
                          <a:effectLst/>
                          <a:highlight>
                            <a:srgbClr val="D3D3D3"/>
                          </a:highlight>
                        </a:rPr>
                        <a:t> </a:t>
                      </a:r>
                      <a:endParaRPr lang="ru-RU" sz="1200" b="0" dirty="0">
                        <a:solidFill>
                          <a:srgbClr val="000000"/>
                        </a:solidFill>
                        <a:effectLst/>
                        <a:latin typeface="+mn-lt"/>
                        <a:ea typeface="Times New Roman"/>
                        <a:cs typeface="Times New Roman"/>
                      </a:endParaRPr>
                    </a:p>
                  </a:txBody>
                  <a:tcPr marL="44450" marR="44450" marT="0" marB="0" anchor="ctr"/>
                </a:tc>
              </a:tr>
              <a:tr h="622856">
                <a:tc>
                  <a:txBody>
                    <a:bodyPr/>
                    <a:lstStyle/>
                    <a:p>
                      <a:pPr>
                        <a:lnSpc>
                          <a:spcPct val="115000"/>
                        </a:lnSpc>
                        <a:spcAft>
                          <a:spcPts val="0"/>
                        </a:spcAft>
                      </a:pPr>
                      <a:r>
                        <a:rPr lang="en-US" sz="1200">
                          <a:effectLst/>
                        </a:rPr>
                        <a:t>2007</a:t>
                      </a:r>
                      <a:endParaRPr lang="ru-RU" sz="1200">
                        <a:solidFill>
                          <a:srgbClr val="000000"/>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fr-FR" sz="1200" dirty="0" err="1">
                          <a:effectLst/>
                        </a:rPr>
                        <a:t>Gemuri</a:t>
                      </a:r>
                      <a:r>
                        <a:rPr lang="fr-FR" sz="1200" dirty="0">
                          <a:effectLst/>
                        </a:rPr>
                        <a:t>, </a:t>
                      </a:r>
                      <a:r>
                        <a:rPr lang="fr-FR" sz="1200" dirty="0" err="1">
                          <a:effectLst/>
                        </a:rPr>
                        <a:t>dulceturi</a:t>
                      </a:r>
                      <a:r>
                        <a:rPr lang="fr-FR" sz="1200" dirty="0">
                          <a:effectLst/>
                        </a:rPr>
                        <a:t>, </a:t>
                      </a:r>
                      <a:r>
                        <a:rPr lang="fr-FR" sz="1200" dirty="0" err="1">
                          <a:effectLst/>
                        </a:rPr>
                        <a:t>jeleuri</a:t>
                      </a:r>
                      <a:r>
                        <a:rPr lang="fr-FR" sz="1200" dirty="0">
                          <a:effectLst/>
                        </a:rPr>
                        <a:t>, marmelade, </a:t>
                      </a:r>
                      <a:r>
                        <a:rPr lang="fr-FR" sz="1200" dirty="0" err="1">
                          <a:effectLst/>
                        </a:rPr>
                        <a:t>paste</a:t>
                      </a:r>
                      <a:r>
                        <a:rPr lang="fr-FR" sz="1200" dirty="0">
                          <a:effectLst/>
                        </a:rPr>
                        <a:t> si </a:t>
                      </a:r>
                      <a:r>
                        <a:rPr lang="fr-FR" sz="1200" dirty="0" err="1">
                          <a:effectLst/>
                        </a:rPr>
                        <a:t>piureuri</a:t>
                      </a:r>
                      <a:r>
                        <a:rPr lang="fr-FR" sz="1200" dirty="0">
                          <a:effectLst/>
                        </a:rPr>
                        <a:t> de </a:t>
                      </a:r>
                      <a:r>
                        <a:rPr lang="fr-FR" sz="1200" dirty="0" err="1">
                          <a:effectLst/>
                        </a:rPr>
                        <a:t>fructe</a:t>
                      </a:r>
                      <a:r>
                        <a:rPr lang="fr-FR" sz="1200" dirty="0">
                          <a:effectLst/>
                        </a:rPr>
                        <a:t> </a:t>
                      </a:r>
                      <a:r>
                        <a:rPr lang="fr-FR" sz="1200" dirty="0" err="1">
                          <a:effectLst/>
                        </a:rPr>
                        <a:t>sau</a:t>
                      </a:r>
                      <a:r>
                        <a:rPr lang="fr-FR" sz="1200" dirty="0">
                          <a:effectLst/>
                        </a:rPr>
                        <a:t> de </a:t>
                      </a:r>
                      <a:r>
                        <a:rPr lang="fr-FR" sz="1200" dirty="0" err="1">
                          <a:effectLst/>
                        </a:rPr>
                        <a:t>simburi</a:t>
                      </a:r>
                      <a:r>
                        <a:rPr lang="fr-FR" sz="1200" dirty="0">
                          <a:effectLst/>
                        </a:rPr>
                        <a:t>, </a:t>
                      </a:r>
                      <a:r>
                        <a:rPr lang="fr-FR" sz="1200" dirty="0" err="1">
                          <a:effectLst/>
                        </a:rPr>
                        <a:t>obtinute</a:t>
                      </a:r>
                      <a:r>
                        <a:rPr lang="fr-FR" sz="1200" dirty="0">
                          <a:effectLst/>
                        </a:rPr>
                        <a:t> </a:t>
                      </a:r>
                      <a:r>
                        <a:rPr lang="fr-FR" sz="1200" dirty="0" err="1">
                          <a:effectLst/>
                        </a:rPr>
                        <a:t>prin</a:t>
                      </a:r>
                      <a:r>
                        <a:rPr lang="fr-FR" sz="1200" dirty="0">
                          <a:effectLst/>
                        </a:rPr>
                        <a:t> </a:t>
                      </a:r>
                      <a:r>
                        <a:rPr lang="fr-FR" sz="1200" dirty="0" err="1">
                          <a:effectLst/>
                        </a:rPr>
                        <a:t>fierbere</a:t>
                      </a:r>
                      <a:r>
                        <a:rPr lang="fr-FR" sz="1200" dirty="0">
                          <a:effectLst/>
                        </a:rPr>
                        <a:t>, </a:t>
                      </a:r>
                      <a:r>
                        <a:rPr lang="fr-FR" sz="1200" dirty="0" err="1">
                          <a:effectLst/>
                        </a:rPr>
                        <a:t>cu</a:t>
                      </a:r>
                      <a:r>
                        <a:rPr lang="fr-FR" sz="1200" dirty="0">
                          <a:effectLst/>
                        </a:rPr>
                        <a:t> </a:t>
                      </a:r>
                      <a:r>
                        <a:rPr lang="fr-FR" sz="1200" dirty="0" err="1">
                          <a:effectLst/>
                        </a:rPr>
                        <a:t>sau</a:t>
                      </a:r>
                      <a:r>
                        <a:rPr lang="fr-FR" sz="1200" dirty="0">
                          <a:effectLst/>
                        </a:rPr>
                        <a:t> </a:t>
                      </a:r>
                      <a:r>
                        <a:rPr lang="fr-FR" sz="1200" dirty="0" err="1">
                          <a:effectLst/>
                        </a:rPr>
                        <a:t>fara</a:t>
                      </a:r>
                      <a:r>
                        <a:rPr lang="fr-FR" sz="1200" dirty="0">
                          <a:effectLst/>
                        </a:rPr>
                        <a:t> </a:t>
                      </a:r>
                      <a:r>
                        <a:rPr lang="fr-FR" sz="1200" dirty="0" err="1">
                          <a:effectLst/>
                        </a:rPr>
                        <a:t>adaos</a:t>
                      </a:r>
                      <a:r>
                        <a:rPr lang="fr-FR" sz="1200" dirty="0">
                          <a:effectLst/>
                        </a:rPr>
                        <a:t> de </a:t>
                      </a:r>
                      <a:r>
                        <a:rPr lang="fr-FR" sz="1200" dirty="0" err="1">
                          <a:effectLst/>
                        </a:rPr>
                        <a:t>zahar</a:t>
                      </a:r>
                      <a:r>
                        <a:rPr lang="fr-FR" sz="1200" dirty="0">
                          <a:effectLst/>
                        </a:rPr>
                        <a:t> </a:t>
                      </a:r>
                      <a:r>
                        <a:rPr lang="fr-FR" sz="1200" dirty="0" err="1">
                          <a:effectLst/>
                        </a:rPr>
                        <a:t>sau</a:t>
                      </a:r>
                      <a:r>
                        <a:rPr lang="fr-FR" sz="1200" dirty="0">
                          <a:effectLst/>
                        </a:rPr>
                        <a:t> de </a:t>
                      </a:r>
                      <a:r>
                        <a:rPr lang="fr-FR" sz="1200" dirty="0" err="1">
                          <a:effectLst/>
                        </a:rPr>
                        <a:t>alti</a:t>
                      </a:r>
                      <a:r>
                        <a:rPr lang="fr-FR" sz="1200" dirty="0">
                          <a:effectLst/>
                        </a:rPr>
                        <a:t> </a:t>
                      </a:r>
                      <a:r>
                        <a:rPr lang="fr-FR" sz="1200" dirty="0" err="1">
                          <a:effectLst/>
                        </a:rPr>
                        <a:t>indulcitori</a:t>
                      </a:r>
                      <a:r>
                        <a:rPr lang="fr-FR" sz="1200" dirty="0">
                          <a:effectLst/>
                        </a:rPr>
                        <a:t> (</a:t>
                      </a:r>
                      <a:r>
                        <a:rPr lang="fr-FR" sz="1200" dirty="0" err="1">
                          <a:effectLst/>
                        </a:rPr>
                        <a:t>edulcoranti</a:t>
                      </a:r>
                      <a:r>
                        <a:rPr lang="fr-FR" sz="1200" dirty="0">
                          <a:effectLst/>
                        </a:rPr>
                        <a:t>)</a:t>
                      </a:r>
                      <a:endParaRPr lang="ru-RU" sz="1200" dirty="0">
                        <a:solidFill>
                          <a:srgbClr val="000000"/>
                        </a:solidFill>
                        <a:effectLst/>
                        <a:latin typeface="+mn-lt"/>
                        <a:ea typeface="Times New Roman"/>
                        <a:cs typeface="Times New Roman"/>
                      </a:endParaRPr>
                    </a:p>
                  </a:txBody>
                  <a:tcPr marL="44450" marR="44450" marT="0" marB="0"/>
                </a:tc>
                <a:tc>
                  <a:txBody>
                    <a:bodyPr/>
                    <a:lstStyle/>
                    <a:p>
                      <a:pPr algn="ctr">
                        <a:lnSpc>
                          <a:spcPct val="115000"/>
                        </a:lnSpc>
                        <a:spcAft>
                          <a:spcPts val="0"/>
                        </a:spcAft>
                      </a:pPr>
                      <a:r>
                        <a:rPr lang="en-US" sz="1200">
                          <a:effectLst/>
                        </a:rPr>
                        <a:t>250 tone</a:t>
                      </a:r>
                      <a:endParaRPr lang="ru-RU" sz="120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a:effectLst/>
                          <a:highlight>
                            <a:srgbClr val="D3D3D3"/>
                          </a:highlight>
                        </a:rPr>
                        <a:t> </a:t>
                      </a:r>
                      <a:endParaRPr lang="ru-RU" sz="1200">
                        <a:solidFill>
                          <a:srgbClr val="000000"/>
                        </a:solidFill>
                        <a:effectLst/>
                        <a:latin typeface="+mn-lt"/>
                        <a:ea typeface="Times New Roman"/>
                        <a:cs typeface="Times New Roman TUR"/>
                      </a:endParaRPr>
                    </a:p>
                  </a:txBody>
                  <a:tcPr marL="44450" marR="44450" marT="0" marB="0" anchor="ctr"/>
                </a:tc>
              </a:tr>
              <a:tr h="622856">
                <a:tc>
                  <a:txBody>
                    <a:bodyPr/>
                    <a:lstStyle/>
                    <a:p>
                      <a:pPr>
                        <a:lnSpc>
                          <a:spcPct val="115000"/>
                        </a:lnSpc>
                        <a:spcAft>
                          <a:spcPts val="0"/>
                        </a:spcAft>
                      </a:pPr>
                      <a:r>
                        <a:rPr lang="en-US" sz="1200">
                          <a:effectLst/>
                        </a:rPr>
                        <a:t>2009</a:t>
                      </a:r>
                      <a:endParaRPr lang="ru-RU" sz="1200">
                        <a:solidFill>
                          <a:srgbClr val="000000"/>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fr-FR" sz="1200">
                          <a:effectLst/>
                        </a:rPr>
                        <a:t>Sucuri de fructe (inclusiv must de struguri) si sucuri de legume, nefermentate, fara adaos de alcool, cu sau fara adaos de zahar sau de alti indulcitori (edulcoranti)</a:t>
                      </a:r>
                      <a:endParaRPr lang="ru-RU" sz="1200">
                        <a:solidFill>
                          <a:srgbClr val="000000"/>
                        </a:solidFill>
                        <a:effectLst/>
                        <a:latin typeface="+mn-lt"/>
                        <a:ea typeface="Times New Roman"/>
                        <a:cs typeface="Times New Roman"/>
                      </a:endParaRPr>
                    </a:p>
                  </a:txBody>
                  <a:tcPr marL="44450" marR="44450" marT="0" marB="0"/>
                </a:tc>
                <a:tc>
                  <a:txBody>
                    <a:bodyPr/>
                    <a:lstStyle/>
                    <a:p>
                      <a:pPr algn="ctr">
                        <a:lnSpc>
                          <a:spcPct val="115000"/>
                        </a:lnSpc>
                        <a:spcAft>
                          <a:spcPts val="0"/>
                        </a:spcAft>
                      </a:pPr>
                      <a:r>
                        <a:rPr lang="en-US" sz="1200">
                          <a:effectLst/>
                        </a:rPr>
                        <a:t>500 tone</a:t>
                      </a:r>
                      <a:endParaRPr lang="ru-RU" sz="1200">
                        <a:solidFill>
                          <a:srgbClr val="000000"/>
                        </a:solidFill>
                        <a:effectLst/>
                        <a:latin typeface="+mn-lt"/>
                        <a:ea typeface="Times New Roman"/>
                        <a:cs typeface="Times New Roman"/>
                      </a:endParaRPr>
                    </a:p>
                  </a:txBody>
                  <a:tcPr marL="44450" marR="44450" marT="0" marB="0" anchor="ctr"/>
                </a:tc>
                <a:tc>
                  <a:txBody>
                    <a:bodyPr/>
                    <a:lstStyle/>
                    <a:p>
                      <a:pPr algn="ctr">
                        <a:lnSpc>
                          <a:spcPct val="115000"/>
                        </a:lnSpc>
                        <a:spcAft>
                          <a:spcPts val="0"/>
                        </a:spcAft>
                      </a:pPr>
                      <a:r>
                        <a:rPr lang="en-US" sz="1200">
                          <a:effectLst/>
                          <a:highlight>
                            <a:srgbClr val="D3D3D3"/>
                          </a:highlight>
                        </a:rPr>
                        <a:t> </a:t>
                      </a:r>
                      <a:endParaRPr lang="ru-RU" sz="1200">
                        <a:solidFill>
                          <a:srgbClr val="000000"/>
                        </a:solidFill>
                        <a:effectLst/>
                        <a:latin typeface="+mn-lt"/>
                        <a:ea typeface="Times New Roman"/>
                        <a:cs typeface="Times New Roman"/>
                      </a:endParaRPr>
                    </a:p>
                  </a:txBody>
                  <a:tcPr marL="44450" marR="44450" marT="0" marB="0" anchor="ctr"/>
                </a:tc>
              </a:tr>
              <a:tr h="415238">
                <a:tc>
                  <a:txBody>
                    <a:bodyPr/>
                    <a:lstStyle/>
                    <a:p>
                      <a:pPr>
                        <a:lnSpc>
                          <a:spcPct val="115000"/>
                        </a:lnSpc>
                        <a:spcAft>
                          <a:spcPts val="0"/>
                        </a:spcAft>
                      </a:pPr>
                      <a:r>
                        <a:rPr lang="en-US" sz="1200">
                          <a:effectLst/>
                        </a:rPr>
                        <a:t>2103</a:t>
                      </a:r>
                      <a:endParaRPr lang="ru-RU" sz="1200">
                        <a:solidFill>
                          <a:srgbClr val="000000"/>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fr-FR" sz="1200">
                          <a:effectLst/>
                        </a:rPr>
                        <a:t>Sosuri si preparate pentru acestea; compozitii din condimente si din produse de asezonare; faina de mustar si mustar preparat</a:t>
                      </a:r>
                      <a:endParaRPr lang="ru-RU" sz="1200">
                        <a:solidFill>
                          <a:srgbClr val="000000"/>
                        </a:solidFill>
                        <a:effectLst/>
                        <a:latin typeface="+mn-lt"/>
                        <a:ea typeface="Times New Roman"/>
                        <a:cs typeface="Times New Roman"/>
                      </a:endParaRPr>
                    </a:p>
                  </a:txBody>
                  <a:tcPr marL="44450" marR="44450" marT="0" marB="0"/>
                </a:tc>
                <a:tc>
                  <a:txBody>
                    <a:bodyPr/>
                    <a:lstStyle/>
                    <a:p>
                      <a:pPr algn="ctr">
                        <a:lnSpc>
                          <a:spcPct val="115000"/>
                        </a:lnSpc>
                        <a:spcAft>
                          <a:spcPts val="0"/>
                        </a:spcAft>
                      </a:pPr>
                      <a:r>
                        <a:rPr lang="en-US" sz="1200">
                          <a:effectLst/>
                        </a:rPr>
                        <a:t>500 tone</a:t>
                      </a:r>
                      <a:endParaRPr lang="ru-RU" sz="1200">
                        <a:solidFill>
                          <a:srgbClr val="000000"/>
                        </a:solidFill>
                        <a:effectLst/>
                        <a:latin typeface="+mn-lt"/>
                        <a:ea typeface="Times New Roman"/>
                        <a:cs typeface="Times New Roman"/>
                      </a:endParaRPr>
                    </a:p>
                  </a:txBody>
                  <a:tcPr marL="44450" marR="44450" marT="0" marB="0" anchor="ctr"/>
                </a:tc>
                <a:tc>
                  <a:txBody>
                    <a:bodyPr/>
                    <a:lstStyle/>
                    <a:p>
                      <a:pPr algn="ctr">
                        <a:lnSpc>
                          <a:spcPct val="115000"/>
                        </a:lnSpc>
                        <a:spcAft>
                          <a:spcPts val="0"/>
                        </a:spcAft>
                      </a:pPr>
                      <a:r>
                        <a:rPr lang="en-US" sz="1200" dirty="0">
                          <a:effectLst/>
                          <a:highlight>
                            <a:srgbClr val="D3D3D3"/>
                          </a:highlight>
                        </a:rPr>
                        <a:t> </a:t>
                      </a:r>
                      <a:endParaRPr lang="ru-RU" sz="1200" dirty="0">
                        <a:solidFill>
                          <a:srgbClr val="000000"/>
                        </a:solidFill>
                        <a:effectLst/>
                        <a:latin typeface="+mn-lt"/>
                        <a:ea typeface="Times New Roman"/>
                        <a:cs typeface="Times New Roman"/>
                      </a:endParaRPr>
                    </a:p>
                  </a:txBody>
                  <a:tcPr marL="44450" marR="44450" marT="0" marB="0" anchor="ctr"/>
                </a:tc>
              </a:tr>
              <a:tr h="366091">
                <a:tc>
                  <a:txBody>
                    <a:bodyPr/>
                    <a:lstStyle/>
                    <a:p>
                      <a:pPr>
                        <a:lnSpc>
                          <a:spcPct val="115000"/>
                        </a:lnSpc>
                        <a:spcAft>
                          <a:spcPts val="0"/>
                        </a:spcAft>
                      </a:pPr>
                      <a:r>
                        <a:rPr lang="en-US" sz="1200" dirty="0">
                          <a:effectLst/>
                        </a:rPr>
                        <a:t>2105.00</a:t>
                      </a:r>
                      <a:endParaRPr lang="ru-RU" sz="1200" dirty="0">
                        <a:solidFill>
                          <a:srgbClr val="000000"/>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fr-FR" sz="1200" dirty="0" err="1">
                          <a:effectLst/>
                        </a:rPr>
                        <a:t>Inghetate</a:t>
                      </a:r>
                      <a:r>
                        <a:rPr lang="fr-FR" sz="1200" dirty="0">
                          <a:effectLst/>
                        </a:rPr>
                        <a:t> si </a:t>
                      </a:r>
                      <a:r>
                        <a:rPr lang="fr-FR" sz="1200" dirty="0" err="1">
                          <a:effectLst/>
                        </a:rPr>
                        <a:t>alte</a:t>
                      </a:r>
                      <a:r>
                        <a:rPr lang="fr-FR" sz="1200" dirty="0">
                          <a:effectLst/>
                        </a:rPr>
                        <a:t> forme de </a:t>
                      </a:r>
                      <a:r>
                        <a:rPr lang="fr-FR" sz="1200" dirty="0" err="1">
                          <a:effectLst/>
                        </a:rPr>
                        <a:t>gheata</a:t>
                      </a:r>
                      <a:r>
                        <a:rPr lang="fr-FR" sz="1200" dirty="0">
                          <a:effectLst/>
                        </a:rPr>
                        <a:t> </a:t>
                      </a:r>
                      <a:r>
                        <a:rPr lang="fr-FR" sz="1200" dirty="0" err="1">
                          <a:effectLst/>
                        </a:rPr>
                        <a:t>comestibila</a:t>
                      </a:r>
                      <a:r>
                        <a:rPr lang="fr-FR" sz="1200" dirty="0">
                          <a:effectLst/>
                        </a:rPr>
                        <a:t> </a:t>
                      </a:r>
                      <a:r>
                        <a:rPr lang="fr-FR" sz="1200" dirty="0" err="1">
                          <a:effectLst/>
                        </a:rPr>
                        <a:t>cu</a:t>
                      </a:r>
                      <a:r>
                        <a:rPr lang="fr-FR" sz="1200" dirty="0">
                          <a:effectLst/>
                        </a:rPr>
                        <a:t> </a:t>
                      </a:r>
                      <a:r>
                        <a:rPr lang="fr-FR" sz="1200" dirty="0" err="1">
                          <a:effectLst/>
                        </a:rPr>
                        <a:t>sau</a:t>
                      </a:r>
                      <a:r>
                        <a:rPr lang="fr-FR" sz="1200" dirty="0">
                          <a:effectLst/>
                        </a:rPr>
                        <a:t> </a:t>
                      </a:r>
                      <a:r>
                        <a:rPr lang="fr-FR" sz="1200" dirty="0" err="1">
                          <a:effectLst/>
                        </a:rPr>
                        <a:t>fara</a:t>
                      </a:r>
                      <a:r>
                        <a:rPr lang="fr-FR" sz="1200" dirty="0">
                          <a:effectLst/>
                        </a:rPr>
                        <a:t> cacao</a:t>
                      </a:r>
                      <a:endParaRPr lang="ru-RU" sz="1200" dirty="0">
                        <a:solidFill>
                          <a:srgbClr val="000000"/>
                        </a:solidFill>
                        <a:effectLst/>
                        <a:latin typeface="+mn-lt"/>
                        <a:ea typeface="Times New Roman"/>
                        <a:cs typeface="Times New Roman"/>
                      </a:endParaRPr>
                    </a:p>
                  </a:txBody>
                  <a:tcPr marL="44450" marR="44450" marT="0" marB="0"/>
                </a:tc>
                <a:tc>
                  <a:txBody>
                    <a:bodyPr/>
                    <a:lstStyle/>
                    <a:p>
                      <a:pPr algn="ctr">
                        <a:lnSpc>
                          <a:spcPct val="115000"/>
                        </a:lnSpc>
                        <a:spcAft>
                          <a:spcPts val="0"/>
                        </a:spcAft>
                      </a:pPr>
                      <a:r>
                        <a:rPr lang="en-US" sz="1200">
                          <a:effectLst/>
                        </a:rPr>
                        <a:t>500 tone</a:t>
                      </a:r>
                      <a:endParaRPr lang="ru-RU" sz="1200">
                        <a:solidFill>
                          <a:srgbClr val="000000"/>
                        </a:solidFill>
                        <a:effectLst/>
                        <a:latin typeface="+mn-lt"/>
                        <a:ea typeface="Times New Roman"/>
                        <a:cs typeface="Times New Roman"/>
                      </a:endParaRPr>
                    </a:p>
                  </a:txBody>
                  <a:tcPr marL="44450" marR="44450" marT="0" marB="0" anchor="ctr"/>
                </a:tc>
                <a:tc>
                  <a:txBody>
                    <a:bodyPr/>
                    <a:lstStyle/>
                    <a:p>
                      <a:pPr algn="ctr">
                        <a:lnSpc>
                          <a:spcPct val="115000"/>
                        </a:lnSpc>
                        <a:spcAft>
                          <a:spcPts val="0"/>
                        </a:spcAft>
                      </a:pPr>
                      <a:r>
                        <a:rPr lang="en-US" sz="1200" dirty="0">
                          <a:effectLst/>
                          <a:highlight>
                            <a:srgbClr val="D3D3D3"/>
                          </a:highlight>
                        </a:rPr>
                        <a:t> </a:t>
                      </a:r>
                      <a:endParaRPr lang="ru-RU" sz="1200" dirty="0">
                        <a:solidFill>
                          <a:srgbClr val="000000"/>
                        </a:solidFill>
                        <a:effectLst/>
                        <a:latin typeface="+mn-lt"/>
                        <a:ea typeface="Times New Roman"/>
                        <a:cs typeface="Times New Roman"/>
                      </a:endParaRPr>
                    </a:p>
                  </a:txBody>
                  <a:tcPr marL="44450" marR="44450" marT="0" marB="0" anchor="ctr"/>
                </a:tc>
              </a:tr>
              <a:tr h="622856">
                <a:tc>
                  <a:txBody>
                    <a:bodyPr/>
                    <a:lstStyle/>
                    <a:p>
                      <a:pPr>
                        <a:lnSpc>
                          <a:spcPct val="115000"/>
                        </a:lnSpc>
                        <a:spcAft>
                          <a:spcPts val="0"/>
                        </a:spcAft>
                      </a:pPr>
                      <a:r>
                        <a:rPr lang="en-US" sz="1200">
                          <a:effectLst/>
                        </a:rPr>
                        <a:t>2202</a:t>
                      </a:r>
                      <a:endParaRPr lang="ru-RU" sz="1200">
                        <a:solidFill>
                          <a:srgbClr val="000000"/>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fr-FR" sz="1200" dirty="0">
                          <a:effectLst/>
                        </a:rPr>
                        <a:t>Ape, </a:t>
                      </a:r>
                      <a:r>
                        <a:rPr lang="fr-FR" sz="1200" dirty="0" err="1">
                          <a:effectLst/>
                        </a:rPr>
                        <a:t>inclusiv</a:t>
                      </a:r>
                      <a:r>
                        <a:rPr lang="fr-FR" sz="1200" dirty="0">
                          <a:effectLst/>
                        </a:rPr>
                        <a:t> ape </a:t>
                      </a:r>
                      <a:r>
                        <a:rPr lang="fr-FR" sz="1200" dirty="0" err="1">
                          <a:effectLst/>
                        </a:rPr>
                        <a:t>minerale</a:t>
                      </a:r>
                      <a:r>
                        <a:rPr lang="fr-FR" sz="1200" dirty="0">
                          <a:effectLst/>
                        </a:rPr>
                        <a:t> si ape </a:t>
                      </a:r>
                      <a:r>
                        <a:rPr lang="fr-FR" sz="1200" dirty="0" err="1">
                          <a:effectLst/>
                        </a:rPr>
                        <a:t>carbogazoase</a:t>
                      </a:r>
                      <a:r>
                        <a:rPr lang="fr-FR" sz="1200" dirty="0">
                          <a:effectLst/>
                        </a:rPr>
                        <a:t>, care </a:t>
                      </a:r>
                      <a:r>
                        <a:rPr lang="fr-FR" sz="1200" dirty="0" err="1">
                          <a:effectLst/>
                        </a:rPr>
                        <a:t>contin</a:t>
                      </a:r>
                      <a:r>
                        <a:rPr lang="fr-FR" sz="1200" dirty="0">
                          <a:effectLst/>
                        </a:rPr>
                        <a:t> </a:t>
                      </a:r>
                      <a:r>
                        <a:rPr lang="fr-FR" sz="1200" dirty="0" err="1">
                          <a:effectLst/>
                        </a:rPr>
                        <a:t>zahar</a:t>
                      </a:r>
                      <a:r>
                        <a:rPr lang="fr-FR" sz="1200" dirty="0">
                          <a:effectLst/>
                        </a:rPr>
                        <a:t> </a:t>
                      </a:r>
                      <a:r>
                        <a:rPr lang="fr-FR" sz="1200" dirty="0" err="1">
                          <a:effectLst/>
                        </a:rPr>
                        <a:t>sau</a:t>
                      </a:r>
                      <a:r>
                        <a:rPr lang="fr-FR" sz="1200" dirty="0">
                          <a:effectLst/>
                        </a:rPr>
                        <a:t> </a:t>
                      </a:r>
                      <a:r>
                        <a:rPr lang="fr-FR" sz="1200" dirty="0" err="1">
                          <a:effectLst/>
                        </a:rPr>
                        <a:t>alti</a:t>
                      </a:r>
                      <a:r>
                        <a:rPr lang="fr-FR" sz="1200" dirty="0">
                          <a:effectLst/>
                        </a:rPr>
                        <a:t> </a:t>
                      </a:r>
                      <a:r>
                        <a:rPr lang="fr-FR" sz="1200" dirty="0" err="1">
                          <a:effectLst/>
                        </a:rPr>
                        <a:t>indulcitori</a:t>
                      </a:r>
                      <a:r>
                        <a:rPr lang="fr-FR" sz="1200" dirty="0">
                          <a:effectLst/>
                        </a:rPr>
                        <a:t> </a:t>
                      </a:r>
                      <a:r>
                        <a:rPr lang="fr-FR" sz="1200" dirty="0" err="1">
                          <a:effectLst/>
                        </a:rPr>
                        <a:t>sau</a:t>
                      </a:r>
                      <a:r>
                        <a:rPr lang="fr-FR" sz="1200" dirty="0">
                          <a:effectLst/>
                        </a:rPr>
                        <a:t> </a:t>
                      </a:r>
                      <a:r>
                        <a:rPr lang="fr-FR" sz="1200" dirty="0" err="1">
                          <a:effectLst/>
                        </a:rPr>
                        <a:t>aromatizanti</a:t>
                      </a:r>
                      <a:r>
                        <a:rPr lang="fr-FR" sz="1200" dirty="0">
                          <a:effectLst/>
                        </a:rPr>
                        <a:t> si </a:t>
                      </a:r>
                      <a:r>
                        <a:rPr lang="fr-FR" sz="1200" dirty="0" err="1">
                          <a:effectLst/>
                        </a:rPr>
                        <a:t>alte</a:t>
                      </a:r>
                      <a:r>
                        <a:rPr lang="fr-FR" sz="1200" dirty="0">
                          <a:effectLst/>
                        </a:rPr>
                        <a:t> </a:t>
                      </a:r>
                      <a:r>
                        <a:rPr lang="fr-FR" sz="1200" dirty="0" err="1">
                          <a:effectLst/>
                        </a:rPr>
                        <a:t>bauturi</a:t>
                      </a:r>
                      <a:r>
                        <a:rPr lang="fr-FR" sz="1200" dirty="0">
                          <a:effectLst/>
                        </a:rPr>
                        <a:t> </a:t>
                      </a:r>
                      <a:r>
                        <a:rPr lang="fr-FR" sz="1200" dirty="0" err="1">
                          <a:effectLst/>
                        </a:rPr>
                        <a:t>nealcoolice</a:t>
                      </a:r>
                      <a:r>
                        <a:rPr lang="fr-FR" sz="1200" dirty="0">
                          <a:effectLst/>
                        </a:rPr>
                        <a:t>, </a:t>
                      </a:r>
                      <a:r>
                        <a:rPr lang="fr-FR" sz="1200" dirty="0" err="1">
                          <a:effectLst/>
                        </a:rPr>
                        <a:t>cu</a:t>
                      </a:r>
                      <a:r>
                        <a:rPr lang="fr-FR" sz="1200" dirty="0">
                          <a:effectLst/>
                        </a:rPr>
                        <a:t> </a:t>
                      </a:r>
                      <a:r>
                        <a:rPr lang="fr-FR" sz="1200" dirty="0" err="1">
                          <a:effectLst/>
                        </a:rPr>
                        <a:t>exceptia</a:t>
                      </a:r>
                      <a:r>
                        <a:rPr lang="fr-FR" sz="1200" dirty="0">
                          <a:effectLst/>
                        </a:rPr>
                        <a:t> </a:t>
                      </a:r>
                      <a:r>
                        <a:rPr lang="fr-FR" sz="1200" dirty="0" err="1">
                          <a:effectLst/>
                        </a:rPr>
                        <a:t>sucurilor</a:t>
                      </a:r>
                      <a:r>
                        <a:rPr lang="fr-FR" sz="1200" dirty="0">
                          <a:effectLst/>
                        </a:rPr>
                        <a:t> de </a:t>
                      </a:r>
                      <a:r>
                        <a:rPr lang="fr-FR" sz="1200" dirty="0" err="1">
                          <a:effectLst/>
                        </a:rPr>
                        <a:t>fructe</a:t>
                      </a:r>
                      <a:r>
                        <a:rPr lang="fr-FR" sz="1200" dirty="0">
                          <a:effectLst/>
                        </a:rPr>
                        <a:t> </a:t>
                      </a:r>
                      <a:r>
                        <a:rPr lang="fr-FR" sz="1200" dirty="0" err="1">
                          <a:effectLst/>
                        </a:rPr>
                        <a:t>sau</a:t>
                      </a:r>
                      <a:r>
                        <a:rPr lang="fr-FR" sz="1200" dirty="0">
                          <a:effectLst/>
                        </a:rPr>
                        <a:t> de </a:t>
                      </a:r>
                      <a:r>
                        <a:rPr lang="fr-FR" sz="1200" dirty="0" err="1">
                          <a:effectLst/>
                        </a:rPr>
                        <a:t>legume</a:t>
                      </a:r>
                      <a:r>
                        <a:rPr lang="fr-FR" sz="1200" dirty="0">
                          <a:effectLst/>
                        </a:rPr>
                        <a:t> de la </a:t>
                      </a:r>
                      <a:r>
                        <a:rPr lang="fr-FR" sz="1200" dirty="0" err="1">
                          <a:effectLst/>
                        </a:rPr>
                        <a:t>pozitia</a:t>
                      </a:r>
                      <a:r>
                        <a:rPr lang="fr-FR" sz="1200" dirty="0">
                          <a:effectLst/>
                        </a:rPr>
                        <a:t> 2009</a:t>
                      </a:r>
                      <a:endParaRPr lang="ru-RU" sz="1200" dirty="0">
                        <a:solidFill>
                          <a:srgbClr val="000000"/>
                        </a:solidFill>
                        <a:effectLst/>
                        <a:latin typeface="+mn-lt"/>
                        <a:ea typeface="Times New Roman"/>
                        <a:cs typeface="Times New Roman"/>
                      </a:endParaRPr>
                    </a:p>
                  </a:txBody>
                  <a:tcPr marL="44450" marR="44450" marT="0" marB="0"/>
                </a:tc>
                <a:tc>
                  <a:txBody>
                    <a:bodyPr/>
                    <a:lstStyle/>
                    <a:p>
                      <a:pPr algn="ctr">
                        <a:lnSpc>
                          <a:spcPct val="115000"/>
                        </a:lnSpc>
                        <a:spcAft>
                          <a:spcPts val="0"/>
                        </a:spcAft>
                      </a:pPr>
                      <a:r>
                        <a:rPr lang="en-US" sz="1200">
                          <a:effectLst/>
                        </a:rPr>
                        <a:t>100000 litri</a:t>
                      </a:r>
                      <a:endParaRPr lang="ru-RU" sz="1200">
                        <a:solidFill>
                          <a:srgbClr val="000000"/>
                        </a:solidFill>
                        <a:effectLst/>
                        <a:latin typeface="+mn-lt"/>
                        <a:ea typeface="Times New Roman"/>
                        <a:cs typeface="Times New Roman"/>
                      </a:endParaRPr>
                    </a:p>
                  </a:txBody>
                  <a:tcPr marL="44450" marR="44450" marT="0" marB="0" anchor="ctr"/>
                </a:tc>
                <a:tc>
                  <a:txBody>
                    <a:bodyPr/>
                    <a:lstStyle/>
                    <a:p>
                      <a:pPr algn="ctr">
                        <a:lnSpc>
                          <a:spcPct val="115000"/>
                        </a:lnSpc>
                        <a:spcAft>
                          <a:spcPts val="0"/>
                        </a:spcAft>
                      </a:pPr>
                      <a:r>
                        <a:rPr lang="en-US" sz="1200">
                          <a:effectLst/>
                          <a:highlight>
                            <a:srgbClr val="D3D3D3"/>
                          </a:highlight>
                        </a:rPr>
                        <a:t> </a:t>
                      </a:r>
                      <a:endParaRPr lang="ru-RU" sz="1200">
                        <a:solidFill>
                          <a:srgbClr val="000000"/>
                        </a:solidFill>
                        <a:effectLst/>
                        <a:latin typeface="+mn-lt"/>
                        <a:ea typeface="Times New Roman"/>
                        <a:cs typeface="Times New Roman"/>
                      </a:endParaRPr>
                    </a:p>
                  </a:txBody>
                  <a:tcPr marL="44450" marR="44450" marT="0" marB="0" anchor="ctr"/>
                </a:tc>
              </a:tr>
              <a:tr h="366091">
                <a:tc>
                  <a:txBody>
                    <a:bodyPr/>
                    <a:lstStyle/>
                    <a:p>
                      <a:pPr>
                        <a:lnSpc>
                          <a:spcPct val="115000"/>
                        </a:lnSpc>
                        <a:spcAft>
                          <a:spcPts val="0"/>
                        </a:spcAft>
                      </a:pPr>
                      <a:r>
                        <a:rPr lang="en-US" sz="1200">
                          <a:effectLst/>
                        </a:rPr>
                        <a:t>2204.10</a:t>
                      </a:r>
                      <a:endParaRPr lang="ru-RU" sz="1200">
                        <a:solidFill>
                          <a:srgbClr val="000000"/>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en-US" sz="1200">
                          <a:effectLst/>
                        </a:rPr>
                        <a:t>Vinuri efervescente</a:t>
                      </a:r>
                      <a:endParaRPr lang="ru-RU" sz="1200">
                        <a:solidFill>
                          <a:srgbClr val="000000"/>
                        </a:solidFill>
                        <a:effectLst/>
                        <a:latin typeface="+mn-lt"/>
                        <a:ea typeface="Times New Roman"/>
                        <a:cs typeface="Times New Roman"/>
                      </a:endParaRPr>
                    </a:p>
                  </a:txBody>
                  <a:tcPr marL="44450" marR="44450" marT="0" marB="0"/>
                </a:tc>
                <a:tc rowSpan="3">
                  <a:txBody>
                    <a:bodyPr/>
                    <a:lstStyle/>
                    <a:p>
                      <a:pPr algn="ctr">
                        <a:lnSpc>
                          <a:spcPct val="115000"/>
                        </a:lnSpc>
                        <a:spcAft>
                          <a:spcPts val="0"/>
                        </a:spcAft>
                      </a:pPr>
                      <a:r>
                        <a:rPr lang="en-US" sz="1200">
                          <a:effectLst/>
                        </a:rPr>
                        <a:t>8000 hl</a:t>
                      </a:r>
                      <a:endParaRPr lang="ru-RU" sz="1200">
                        <a:solidFill>
                          <a:srgbClr val="000000"/>
                        </a:solidFill>
                        <a:effectLst/>
                        <a:latin typeface="+mn-lt"/>
                        <a:ea typeface="Times New Roman"/>
                        <a:cs typeface="Times New Roman"/>
                      </a:endParaRPr>
                    </a:p>
                  </a:txBody>
                  <a:tcPr marL="44450" marR="44450" marT="0" marB="0" anchor="ctr"/>
                </a:tc>
                <a:tc rowSpan="3">
                  <a:txBody>
                    <a:bodyPr/>
                    <a:lstStyle/>
                    <a:p>
                      <a:pPr algn="ctr">
                        <a:lnSpc>
                          <a:spcPct val="115000"/>
                        </a:lnSpc>
                        <a:spcAft>
                          <a:spcPts val="0"/>
                        </a:spcAft>
                      </a:pPr>
                      <a:r>
                        <a:rPr lang="en-US" sz="1200">
                          <a:effectLst/>
                          <a:highlight>
                            <a:srgbClr val="D3D3D3"/>
                          </a:highlight>
                        </a:rPr>
                        <a:t> </a:t>
                      </a:r>
                      <a:endParaRPr lang="ru-RU" sz="1200">
                        <a:solidFill>
                          <a:srgbClr val="000000"/>
                        </a:solidFill>
                        <a:effectLst/>
                        <a:latin typeface="+mn-lt"/>
                        <a:ea typeface="Times New Roman"/>
                        <a:cs typeface="Times New Roman"/>
                      </a:endParaRPr>
                    </a:p>
                  </a:txBody>
                  <a:tcPr marL="44450" marR="44450" marT="0" marB="0" anchor="ctr"/>
                </a:tc>
              </a:tr>
              <a:tr h="366091">
                <a:tc>
                  <a:txBody>
                    <a:bodyPr/>
                    <a:lstStyle/>
                    <a:p>
                      <a:pPr>
                        <a:lnSpc>
                          <a:spcPct val="115000"/>
                        </a:lnSpc>
                        <a:spcAft>
                          <a:spcPts val="0"/>
                        </a:spcAft>
                      </a:pPr>
                      <a:r>
                        <a:rPr lang="en-US" sz="1200">
                          <a:effectLst/>
                        </a:rPr>
                        <a:t>2204.21 </a:t>
                      </a:r>
                      <a:endParaRPr lang="ru-RU" sz="1200">
                        <a:solidFill>
                          <a:srgbClr val="000000"/>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en-US" sz="1200">
                          <a:effectLst/>
                        </a:rPr>
                        <a:t>In recipiente al caror continut sa nu depaseasca 2 l</a:t>
                      </a:r>
                      <a:endParaRPr lang="ru-RU" sz="1200">
                        <a:solidFill>
                          <a:srgbClr val="000000"/>
                        </a:solidFill>
                        <a:effectLst/>
                        <a:latin typeface="+mn-lt"/>
                        <a:ea typeface="Times New Roman"/>
                        <a:cs typeface="Times New Roman"/>
                      </a:endParaRPr>
                    </a:p>
                  </a:txBody>
                  <a:tcPr marL="44450" marR="44450" marT="0" marB="0"/>
                </a:tc>
                <a:tc vMerge="1">
                  <a:txBody>
                    <a:bodyPr/>
                    <a:lstStyle/>
                    <a:p>
                      <a:endParaRPr lang="ru-RU"/>
                    </a:p>
                  </a:txBody>
                  <a:tcPr/>
                </a:tc>
                <a:tc vMerge="1">
                  <a:txBody>
                    <a:bodyPr/>
                    <a:lstStyle/>
                    <a:p>
                      <a:endParaRPr lang="ru-RU"/>
                    </a:p>
                  </a:txBody>
                  <a:tcPr/>
                </a:tc>
              </a:tr>
              <a:tr h="366091">
                <a:tc>
                  <a:txBody>
                    <a:bodyPr/>
                    <a:lstStyle/>
                    <a:p>
                      <a:pPr>
                        <a:lnSpc>
                          <a:spcPct val="115000"/>
                        </a:lnSpc>
                        <a:spcAft>
                          <a:spcPts val="0"/>
                        </a:spcAft>
                      </a:pPr>
                      <a:r>
                        <a:rPr lang="en-US" sz="1200">
                          <a:effectLst/>
                        </a:rPr>
                        <a:t>2204.29</a:t>
                      </a:r>
                      <a:endParaRPr lang="ru-RU" sz="1200">
                        <a:solidFill>
                          <a:srgbClr val="000000"/>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en-US" sz="1200">
                          <a:effectLst/>
                        </a:rPr>
                        <a:t>Altele</a:t>
                      </a:r>
                      <a:endParaRPr lang="ru-RU" sz="1200">
                        <a:solidFill>
                          <a:srgbClr val="000000"/>
                        </a:solidFill>
                        <a:effectLst/>
                        <a:latin typeface="+mn-lt"/>
                        <a:ea typeface="Times New Roman"/>
                        <a:cs typeface="Times New Roman"/>
                      </a:endParaRPr>
                    </a:p>
                  </a:txBody>
                  <a:tcPr marL="44450" marR="44450" marT="0" marB="0"/>
                </a:tc>
                <a:tc vMerge="1">
                  <a:txBody>
                    <a:bodyPr/>
                    <a:lstStyle/>
                    <a:p>
                      <a:endParaRPr lang="ru-RU"/>
                    </a:p>
                  </a:txBody>
                  <a:tcPr/>
                </a:tc>
                <a:tc vMerge="1">
                  <a:txBody>
                    <a:bodyPr/>
                    <a:lstStyle/>
                    <a:p>
                      <a:endParaRPr lang="ru-RU"/>
                    </a:p>
                  </a:txBody>
                  <a:tcPr/>
                </a:tc>
              </a:tr>
              <a:tr h="415238">
                <a:tc>
                  <a:txBody>
                    <a:bodyPr/>
                    <a:lstStyle/>
                    <a:p>
                      <a:pPr>
                        <a:lnSpc>
                          <a:spcPct val="115000"/>
                        </a:lnSpc>
                        <a:spcAft>
                          <a:spcPts val="0"/>
                        </a:spcAft>
                      </a:pPr>
                      <a:r>
                        <a:rPr lang="en-US" sz="1200">
                          <a:effectLst/>
                        </a:rPr>
                        <a:t>2208.20</a:t>
                      </a:r>
                      <a:endParaRPr lang="ru-RU" sz="1200">
                        <a:solidFill>
                          <a:srgbClr val="000000"/>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fr-FR" sz="1200">
                          <a:effectLst/>
                        </a:rPr>
                        <a:t>Distilate de vin sau de tescovina de struguri si bauturi alcoolice tari obtinute pe baza lor</a:t>
                      </a:r>
                      <a:endParaRPr lang="ru-RU" sz="1200">
                        <a:solidFill>
                          <a:srgbClr val="000000"/>
                        </a:solidFill>
                        <a:effectLst/>
                        <a:latin typeface="+mn-lt"/>
                        <a:ea typeface="Times New Roman"/>
                        <a:cs typeface="Times New Roman"/>
                      </a:endParaRPr>
                    </a:p>
                  </a:txBody>
                  <a:tcPr marL="44450" marR="44450" marT="0" marB="0"/>
                </a:tc>
                <a:tc>
                  <a:txBody>
                    <a:bodyPr/>
                    <a:lstStyle/>
                    <a:p>
                      <a:pPr algn="ctr">
                        <a:lnSpc>
                          <a:spcPct val="115000"/>
                        </a:lnSpc>
                        <a:spcAft>
                          <a:spcPts val="0"/>
                        </a:spcAft>
                      </a:pPr>
                      <a:r>
                        <a:rPr lang="en-US" sz="1200">
                          <a:effectLst/>
                        </a:rPr>
                        <a:t>Nelimitat</a:t>
                      </a:r>
                      <a:endParaRPr lang="ru-RU" sz="1200">
                        <a:solidFill>
                          <a:srgbClr val="000000"/>
                        </a:solidFill>
                        <a:effectLst/>
                        <a:latin typeface="+mn-lt"/>
                        <a:ea typeface="Times New Roman"/>
                        <a:cs typeface="Times New Roman"/>
                      </a:endParaRPr>
                    </a:p>
                  </a:txBody>
                  <a:tcPr marL="44450" marR="44450" marT="0" marB="0" anchor="ctr"/>
                </a:tc>
                <a:tc>
                  <a:txBody>
                    <a:bodyPr/>
                    <a:lstStyle/>
                    <a:p>
                      <a:pPr algn="ctr">
                        <a:lnSpc>
                          <a:spcPct val="115000"/>
                        </a:lnSpc>
                        <a:spcAft>
                          <a:spcPts val="0"/>
                        </a:spcAft>
                      </a:pPr>
                      <a:r>
                        <a:rPr lang="en-US" sz="1200">
                          <a:effectLst/>
                          <a:highlight>
                            <a:srgbClr val="D3D3D3"/>
                          </a:highlight>
                        </a:rPr>
                        <a:t> </a:t>
                      </a:r>
                      <a:endParaRPr lang="ru-RU" sz="1200">
                        <a:solidFill>
                          <a:srgbClr val="000000"/>
                        </a:solidFill>
                        <a:effectLst/>
                        <a:latin typeface="+mn-lt"/>
                        <a:ea typeface="Times New Roman"/>
                        <a:cs typeface="Times New Roman"/>
                      </a:endParaRPr>
                    </a:p>
                  </a:txBody>
                  <a:tcPr marL="44450" marR="44450" marT="0" marB="0"/>
                </a:tc>
              </a:tr>
              <a:tr h="622856">
                <a:tc>
                  <a:txBody>
                    <a:bodyPr/>
                    <a:lstStyle/>
                    <a:p>
                      <a:pPr>
                        <a:lnSpc>
                          <a:spcPct val="115000"/>
                        </a:lnSpc>
                        <a:spcAft>
                          <a:spcPts val="0"/>
                        </a:spcAft>
                      </a:pPr>
                      <a:r>
                        <a:rPr lang="en-US" sz="1200">
                          <a:effectLst/>
                        </a:rPr>
                        <a:t>2306</a:t>
                      </a:r>
                      <a:endParaRPr lang="ru-RU" sz="1200">
                        <a:solidFill>
                          <a:srgbClr val="000000"/>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fr-FR" sz="1200">
                          <a:effectLst/>
                        </a:rPr>
                        <a:t>Turte si alte reziduuri solide, chiar macinate sau aglomerate sub forma de pelete, rezultate din extractia grasimilor sau uleiurilor vegetale, altele decit cele de la pozitia 2304 sau 2305</a:t>
                      </a:r>
                      <a:endParaRPr lang="ru-RU" sz="1200">
                        <a:solidFill>
                          <a:srgbClr val="000000"/>
                        </a:solidFill>
                        <a:effectLst/>
                        <a:latin typeface="+mn-lt"/>
                        <a:ea typeface="Times New Roman"/>
                        <a:cs typeface="Times New Roman"/>
                      </a:endParaRPr>
                    </a:p>
                  </a:txBody>
                  <a:tcPr marL="44450" marR="44450" marT="0" marB="0"/>
                </a:tc>
                <a:tc>
                  <a:txBody>
                    <a:bodyPr/>
                    <a:lstStyle/>
                    <a:p>
                      <a:pPr algn="ctr">
                        <a:lnSpc>
                          <a:spcPct val="115000"/>
                        </a:lnSpc>
                        <a:spcAft>
                          <a:spcPts val="0"/>
                        </a:spcAft>
                      </a:pPr>
                      <a:r>
                        <a:rPr lang="en-US" sz="1200">
                          <a:effectLst/>
                        </a:rPr>
                        <a:t>5000 tone</a:t>
                      </a:r>
                      <a:endParaRPr lang="ru-RU" sz="1200">
                        <a:solidFill>
                          <a:srgbClr val="000000"/>
                        </a:solidFill>
                        <a:effectLst/>
                        <a:latin typeface="+mn-lt"/>
                        <a:ea typeface="Times New Roman"/>
                        <a:cs typeface="Times New Roman"/>
                      </a:endParaRPr>
                    </a:p>
                  </a:txBody>
                  <a:tcPr marL="44450" marR="44450" marT="0" marB="0" anchor="ctr"/>
                </a:tc>
                <a:tc>
                  <a:txBody>
                    <a:bodyPr/>
                    <a:lstStyle/>
                    <a:p>
                      <a:pPr algn="ctr">
                        <a:lnSpc>
                          <a:spcPct val="115000"/>
                        </a:lnSpc>
                        <a:spcAft>
                          <a:spcPts val="0"/>
                        </a:spcAft>
                      </a:pPr>
                      <a:r>
                        <a:rPr lang="en-US" sz="1200">
                          <a:effectLst/>
                        </a:rPr>
                        <a:t> </a:t>
                      </a:r>
                      <a:endParaRPr lang="ru-RU" sz="1200">
                        <a:solidFill>
                          <a:srgbClr val="000000"/>
                        </a:solidFill>
                        <a:effectLst/>
                        <a:latin typeface="+mn-lt"/>
                        <a:ea typeface="Times New Roman"/>
                        <a:cs typeface="Times New Roman"/>
                      </a:endParaRPr>
                    </a:p>
                  </a:txBody>
                  <a:tcPr marL="44450" marR="44450" marT="0" marB="0" anchor="ctr"/>
                </a:tc>
              </a:tr>
              <a:tr h="622856">
                <a:tc>
                  <a:txBody>
                    <a:bodyPr/>
                    <a:lstStyle/>
                    <a:p>
                      <a:pPr>
                        <a:lnSpc>
                          <a:spcPct val="115000"/>
                        </a:lnSpc>
                        <a:spcAft>
                          <a:spcPts val="0"/>
                        </a:spcAft>
                      </a:pPr>
                      <a:r>
                        <a:rPr lang="en-US" sz="1200">
                          <a:effectLst/>
                        </a:rPr>
                        <a:t>2401</a:t>
                      </a:r>
                      <a:endParaRPr lang="ru-RU" sz="1200">
                        <a:solidFill>
                          <a:srgbClr val="000000"/>
                        </a:solidFill>
                        <a:effectLst/>
                        <a:latin typeface="+mn-lt"/>
                        <a:ea typeface="Times New Roman"/>
                        <a:cs typeface="Times New Roman"/>
                      </a:endParaRPr>
                    </a:p>
                  </a:txBody>
                  <a:tcPr marL="44450" marR="44450" marT="0" marB="0"/>
                </a:tc>
                <a:tc>
                  <a:txBody>
                    <a:bodyPr/>
                    <a:lstStyle/>
                    <a:p>
                      <a:pPr algn="just">
                        <a:lnSpc>
                          <a:spcPct val="115000"/>
                        </a:lnSpc>
                        <a:spcAft>
                          <a:spcPts val="0"/>
                        </a:spcAft>
                      </a:pPr>
                      <a:r>
                        <a:rPr lang="fr-FR" sz="1200" dirty="0" err="1">
                          <a:effectLst/>
                        </a:rPr>
                        <a:t>Tutunuri</a:t>
                      </a:r>
                      <a:r>
                        <a:rPr lang="fr-FR" sz="1200" dirty="0">
                          <a:effectLst/>
                        </a:rPr>
                        <a:t> brute </a:t>
                      </a:r>
                      <a:r>
                        <a:rPr lang="fr-FR" sz="1200" dirty="0" err="1">
                          <a:effectLst/>
                        </a:rPr>
                        <a:t>sau</a:t>
                      </a:r>
                      <a:r>
                        <a:rPr lang="fr-FR" sz="1200" dirty="0">
                          <a:effectLst/>
                        </a:rPr>
                        <a:t> </a:t>
                      </a:r>
                      <a:r>
                        <a:rPr lang="fr-FR" sz="1200" dirty="0" err="1">
                          <a:effectLst/>
                        </a:rPr>
                        <a:t>neprelucrate</a:t>
                      </a:r>
                      <a:r>
                        <a:rPr lang="fr-FR" sz="1200" dirty="0">
                          <a:effectLst/>
                        </a:rPr>
                        <a:t>; </a:t>
                      </a:r>
                      <a:r>
                        <a:rPr lang="fr-FR" sz="1200" dirty="0" err="1">
                          <a:effectLst/>
                        </a:rPr>
                        <a:t>deseuri</a:t>
                      </a:r>
                      <a:r>
                        <a:rPr lang="fr-FR" sz="1200" dirty="0">
                          <a:effectLst/>
                        </a:rPr>
                        <a:t> de </a:t>
                      </a:r>
                      <a:r>
                        <a:rPr lang="fr-FR" sz="1200" dirty="0" err="1">
                          <a:effectLst/>
                        </a:rPr>
                        <a:t>tutunuri</a:t>
                      </a:r>
                      <a:endParaRPr lang="ru-RU" sz="1200" dirty="0">
                        <a:solidFill>
                          <a:srgbClr val="000000"/>
                        </a:solidFill>
                        <a:effectLst/>
                        <a:latin typeface="+mn-lt"/>
                        <a:ea typeface="Times New Roman"/>
                        <a:cs typeface="Times New Roman"/>
                      </a:endParaRPr>
                    </a:p>
                  </a:txBody>
                  <a:tcPr marL="44450" marR="44450" marT="0" marB="0"/>
                </a:tc>
                <a:tc>
                  <a:txBody>
                    <a:bodyPr/>
                    <a:lstStyle/>
                    <a:p>
                      <a:pPr algn="ctr">
                        <a:lnSpc>
                          <a:spcPct val="115000"/>
                        </a:lnSpc>
                        <a:spcAft>
                          <a:spcPts val="0"/>
                        </a:spcAft>
                      </a:pPr>
                      <a:r>
                        <a:rPr lang="en-US" sz="1200">
                          <a:effectLst/>
                        </a:rPr>
                        <a:t>100 tone</a:t>
                      </a:r>
                      <a:endParaRPr lang="ru-RU" sz="1200">
                        <a:solidFill>
                          <a:srgbClr val="000000"/>
                        </a:solidFill>
                        <a:effectLst/>
                        <a:latin typeface="+mn-lt"/>
                        <a:ea typeface="Times New Roman"/>
                        <a:cs typeface="Times New Roman"/>
                      </a:endParaRPr>
                    </a:p>
                  </a:txBody>
                  <a:tcPr marL="44450" marR="44450" marT="0" marB="0" anchor="ctr"/>
                </a:tc>
                <a:tc>
                  <a:txBody>
                    <a:bodyPr/>
                    <a:lstStyle/>
                    <a:p>
                      <a:pPr algn="ctr">
                        <a:lnSpc>
                          <a:spcPct val="115000"/>
                        </a:lnSpc>
                        <a:spcAft>
                          <a:spcPts val="0"/>
                        </a:spcAft>
                      </a:pPr>
                      <a:r>
                        <a:rPr lang="en-US" sz="1200" dirty="0">
                          <a:effectLst/>
                        </a:rPr>
                        <a:t>Cu </a:t>
                      </a:r>
                      <a:r>
                        <a:rPr lang="en-US" sz="1200" dirty="0" err="1">
                          <a:effectLst/>
                        </a:rPr>
                        <a:t>excepția</a:t>
                      </a:r>
                      <a:r>
                        <a:rPr lang="en-US" sz="1200" dirty="0">
                          <a:effectLst/>
                        </a:rPr>
                        <a:t> </a:t>
                      </a:r>
                      <a:r>
                        <a:rPr lang="en-US" sz="1200" dirty="0" err="1">
                          <a:effectLst/>
                        </a:rPr>
                        <a:t>tipurilor</a:t>
                      </a:r>
                      <a:r>
                        <a:rPr lang="en-US" sz="1200" dirty="0">
                          <a:effectLst/>
                        </a:rPr>
                        <a:t> </a:t>
                      </a:r>
                      <a:r>
                        <a:rPr lang="en-US" sz="1200" dirty="0" err="1">
                          <a:effectLst/>
                        </a:rPr>
                        <a:t>orientale</a:t>
                      </a:r>
                      <a:endParaRPr lang="ru-RU" sz="1200" dirty="0">
                        <a:solidFill>
                          <a:srgbClr val="000000"/>
                        </a:solidFill>
                        <a:effectLst/>
                        <a:latin typeface="+mn-lt"/>
                        <a:ea typeface="Times New Roman"/>
                        <a:cs typeface="Times New Roman"/>
                      </a:endParaRPr>
                    </a:p>
                  </a:txBody>
                  <a:tcPr marL="44450" marR="44450" marT="0" marB="0" anchor="ctr"/>
                </a:tc>
              </a:tr>
            </a:tbl>
          </a:graphicData>
        </a:graphic>
      </p:graphicFrame>
      <p:sp>
        <p:nvSpPr>
          <p:cNvPr id="6" name="Заголовок 1"/>
          <p:cNvSpPr txBox="1">
            <a:spLocks/>
          </p:cNvSpPr>
          <p:nvPr/>
        </p:nvSpPr>
        <p:spPr bwMode="auto">
          <a:xfrm>
            <a:off x="395536" y="188640"/>
            <a:ext cx="8229600" cy="78296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ro-RO" sz="2400" b="1" i="0" u="none" strike="noStrike" kern="1200" cap="none" spc="0" normalizeH="0" baseline="0" noProof="0" dirty="0" smtClean="0">
                <a:ln>
                  <a:noFill/>
                </a:ln>
                <a:solidFill>
                  <a:schemeClr val="tx2"/>
                </a:solidFill>
                <a:effectLst/>
                <a:uLnTx/>
                <a:uFillTx/>
                <a:latin typeface="+mn-lt"/>
                <a:ea typeface="+mj-ea"/>
                <a:cs typeface="+mj-cs"/>
              </a:rPr>
              <a:t>Concesiile pentru p</a:t>
            </a:r>
            <a:r>
              <a:rPr kumimoji="0" lang="en-US" sz="2400" b="1" i="0" u="none" strike="noStrike" kern="1200" cap="none" spc="0" normalizeH="0" baseline="0" noProof="0" dirty="0" err="1" smtClean="0">
                <a:ln>
                  <a:noFill/>
                </a:ln>
                <a:solidFill>
                  <a:schemeClr val="tx2"/>
                </a:solidFill>
                <a:effectLst/>
                <a:uLnTx/>
                <a:uFillTx/>
                <a:latin typeface="+mn-lt"/>
                <a:ea typeface="+mj-ea"/>
                <a:cs typeface="+mj-cs"/>
              </a:rPr>
              <a:t>rodusel</a:t>
            </a:r>
            <a:r>
              <a:rPr kumimoji="0" lang="ro-RO" sz="2400" b="1" i="0" u="none" strike="noStrike" kern="1200" cap="none" spc="0" normalizeH="0" baseline="0" noProof="0" dirty="0" smtClean="0">
                <a:ln>
                  <a:noFill/>
                </a:ln>
                <a:solidFill>
                  <a:schemeClr val="tx2"/>
                </a:solidFill>
                <a:effectLst/>
                <a:uLnTx/>
                <a:uFillTx/>
                <a:latin typeface="+mn-lt"/>
                <a:ea typeface="+mj-ea"/>
                <a:cs typeface="+mj-cs"/>
              </a:rPr>
              <a:t>e</a:t>
            </a:r>
            <a:r>
              <a:rPr kumimoji="0" lang="en-US" sz="2400" b="1" i="0" u="none" strike="noStrike" kern="1200" cap="none" spc="0" normalizeH="0" baseline="0" noProof="0" dirty="0" smtClean="0">
                <a:ln>
                  <a:noFill/>
                </a:ln>
                <a:solidFill>
                  <a:schemeClr val="tx2"/>
                </a:solidFill>
                <a:effectLst/>
                <a:uLnTx/>
                <a:uFillTx/>
                <a:latin typeface="+mn-lt"/>
                <a:ea typeface="+mj-ea"/>
                <a:cs typeface="+mj-cs"/>
              </a:rPr>
              <a:t> </a:t>
            </a:r>
            <a:r>
              <a:rPr kumimoji="0" lang="en-US" sz="2400" b="1" i="0" u="none" strike="noStrike" kern="1200" cap="none" spc="0" normalizeH="0" baseline="0" noProof="0" dirty="0" err="1" smtClean="0">
                <a:ln>
                  <a:noFill/>
                </a:ln>
                <a:solidFill>
                  <a:schemeClr val="tx2"/>
                </a:solidFill>
                <a:effectLst/>
                <a:uLnTx/>
                <a:uFillTx/>
                <a:latin typeface="+mn-lt"/>
                <a:ea typeface="+mj-ea"/>
                <a:cs typeface="+mj-cs"/>
              </a:rPr>
              <a:t>agr</a:t>
            </a:r>
            <a:r>
              <a:rPr kumimoji="0" lang="ro-RO" sz="2400" b="1" i="0" u="none" strike="noStrike" kern="1200" cap="none" spc="0" normalizeH="0" baseline="0" noProof="0" dirty="0" err="1" smtClean="0">
                <a:ln>
                  <a:noFill/>
                </a:ln>
                <a:solidFill>
                  <a:schemeClr val="tx2"/>
                </a:solidFill>
                <a:effectLst/>
                <a:uLnTx/>
                <a:uFillTx/>
                <a:latin typeface="+mn-lt"/>
                <a:ea typeface="+mj-ea"/>
                <a:cs typeface="+mj-cs"/>
              </a:rPr>
              <a:t>oalimentare</a:t>
            </a:r>
            <a:r>
              <a:rPr kumimoji="0" lang="en-US" sz="2400" b="1" i="0" u="none" strike="noStrike" kern="1200" cap="none" spc="0" normalizeH="0" baseline="0" noProof="0" dirty="0" smtClean="0">
                <a:ln>
                  <a:noFill/>
                </a:ln>
                <a:solidFill>
                  <a:schemeClr val="tx2"/>
                </a:solidFill>
                <a:effectLst/>
                <a:uLnTx/>
                <a:uFillTx/>
                <a:latin typeface="+mn-lt"/>
                <a:ea typeface="+mj-ea"/>
                <a:cs typeface="+mj-cs"/>
              </a:rPr>
              <a:t> </a:t>
            </a:r>
            <a:r>
              <a:rPr kumimoji="0" lang="ro-RO" sz="2400" b="1" i="0" u="none" strike="noStrike" kern="1200" cap="none" spc="0" normalizeH="0" baseline="0" noProof="0" dirty="0" smtClean="0">
                <a:ln>
                  <a:noFill/>
                </a:ln>
                <a:solidFill>
                  <a:schemeClr val="tx2"/>
                </a:solidFill>
                <a:effectLst/>
                <a:uLnTx/>
                <a:uFillTx/>
                <a:latin typeface="+mn-lt"/>
                <a:ea typeface="+mj-ea"/>
                <a:cs typeface="+mj-cs"/>
              </a:rPr>
              <a:t>exportate din RM </a:t>
            </a:r>
            <a:r>
              <a:rPr kumimoji="0" lang="en-US" sz="2400" b="1" i="0" u="none" strike="noStrike" kern="1200" cap="none" spc="0" normalizeH="0" baseline="0" noProof="0" dirty="0" err="1" smtClean="0">
                <a:ln>
                  <a:noFill/>
                </a:ln>
                <a:solidFill>
                  <a:schemeClr val="tx2"/>
                </a:solidFill>
                <a:effectLst/>
                <a:uLnTx/>
                <a:uFillTx/>
                <a:latin typeface="+mn-lt"/>
                <a:ea typeface="+mj-ea"/>
                <a:cs typeface="+mj-cs"/>
              </a:rPr>
              <a:t>în</a:t>
            </a:r>
            <a:r>
              <a:rPr kumimoji="0" lang="ro-RO" sz="2400" b="1" i="0" u="none" strike="noStrike" kern="1200" cap="none" spc="0" normalizeH="0" baseline="0" noProof="0" dirty="0" smtClean="0">
                <a:ln>
                  <a:noFill/>
                </a:ln>
                <a:solidFill>
                  <a:schemeClr val="tx2"/>
                </a:solidFill>
                <a:effectLst/>
                <a:uLnTx/>
                <a:uFillTx/>
                <a:latin typeface="+mn-lt"/>
                <a:ea typeface="+mj-ea"/>
                <a:cs typeface="+mj-cs"/>
              </a:rPr>
              <a:t> </a:t>
            </a:r>
            <a:r>
              <a:rPr kumimoji="0" lang="en-US" sz="2400" b="1" i="0" u="none" strike="noStrike" kern="1200" cap="none" spc="0" normalizeH="0" baseline="0" noProof="0" dirty="0" err="1" smtClean="0">
                <a:ln>
                  <a:noFill/>
                </a:ln>
                <a:solidFill>
                  <a:schemeClr val="tx2"/>
                </a:solidFill>
                <a:effectLst/>
                <a:uLnTx/>
                <a:uFillTx/>
                <a:latin typeface="+mn-lt"/>
                <a:ea typeface="+mj-ea"/>
                <a:cs typeface="+mj-cs"/>
              </a:rPr>
              <a:t>Turcia</a:t>
            </a:r>
            <a:endParaRPr kumimoji="0" lang="ru-RU" sz="2400" b="1" i="0" u="none" strike="noStrike" kern="1200" cap="none" spc="0" normalizeH="0" baseline="0" noProof="0" dirty="0">
              <a:ln>
                <a:noFill/>
              </a:ln>
              <a:solidFill>
                <a:schemeClr val="tx2"/>
              </a:solidFill>
              <a:effectLst/>
              <a:uLnTx/>
              <a:uFillTx/>
              <a:latin typeface="+mn-lt"/>
              <a:ea typeface="+mj-ea"/>
              <a:cs typeface="+mj-cs"/>
            </a:endParaRPr>
          </a:p>
        </p:txBody>
      </p:sp>
    </p:spTree>
    <p:extLst>
      <p:ext uri="{BB962C8B-B14F-4D97-AF65-F5344CB8AC3E}">
        <p14:creationId xmlns:p14="http://schemas.microsoft.com/office/powerpoint/2010/main" val="13668203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8229600" cy="635918"/>
          </a:xfrm>
        </p:spPr>
        <p:txBody>
          <a:bodyPr/>
          <a:lstStyle/>
          <a:p>
            <a:pPr algn="ctr"/>
            <a:r>
              <a:rPr lang="ro-RO" sz="2400" b="1" dirty="0" smtClean="0">
                <a:latin typeface="+mn-lt"/>
              </a:rPr>
              <a:t>Concesiile </a:t>
            </a:r>
            <a:r>
              <a:rPr lang="ro-RO" sz="2400" b="1" dirty="0">
                <a:latin typeface="+mn-lt"/>
              </a:rPr>
              <a:t>p</a:t>
            </a:r>
            <a:r>
              <a:rPr lang="en-US" sz="2400" b="1" dirty="0" err="1" smtClean="0">
                <a:latin typeface="+mn-lt"/>
              </a:rPr>
              <a:t>rodusel</a:t>
            </a:r>
            <a:r>
              <a:rPr lang="ro-RO" sz="2400" b="1" dirty="0" smtClean="0">
                <a:latin typeface="+mn-lt"/>
              </a:rPr>
              <a:t>or</a:t>
            </a:r>
            <a:r>
              <a:rPr lang="en-US" sz="2400" b="1" dirty="0" smtClean="0">
                <a:latin typeface="+mn-lt"/>
              </a:rPr>
              <a:t> </a:t>
            </a:r>
            <a:r>
              <a:rPr lang="en-US" sz="2400" b="1" dirty="0" err="1" smtClean="0">
                <a:latin typeface="+mn-lt"/>
              </a:rPr>
              <a:t>agr</a:t>
            </a:r>
            <a:r>
              <a:rPr lang="ro-RO" sz="2400" b="1" dirty="0" err="1" smtClean="0">
                <a:latin typeface="+mn-lt"/>
              </a:rPr>
              <a:t>oalimentare</a:t>
            </a:r>
            <a:r>
              <a:rPr lang="en-US" sz="2400" b="1" dirty="0" smtClean="0">
                <a:latin typeface="+mn-lt"/>
              </a:rPr>
              <a:t> </a:t>
            </a:r>
            <a:r>
              <a:rPr lang="en-US" sz="2400" b="1" dirty="0" err="1" smtClean="0">
                <a:latin typeface="+mn-lt"/>
              </a:rPr>
              <a:t>importate</a:t>
            </a:r>
            <a:r>
              <a:rPr lang="en-US" sz="2400" b="1" dirty="0" smtClean="0">
                <a:latin typeface="+mn-lt"/>
              </a:rPr>
              <a:t> </a:t>
            </a:r>
            <a:r>
              <a:rPr lang="ro-RO" sz="2400" b="1" dirty="0" smtClean="0">
                <a:latin typeface="+mn-lt"/>
              </a:rPr>
              <a:t>din Turcia </a:t>
            </a:r>
            <a:r>
              <a:rPr lang="en-US" sz="2400" b="1" dirty="0" err="1" smtClean="0">
                <a:latin typeface="+mn-lt"/>
              </a:rPr>
              <a:t>în</a:t>
            </a:r>
            <a:r>
              <a:rPr lang="en-US" sz="2400" b="1" dirty="0" smtClean="0">
                <a:latin typeface="+mn-lt"/>
              </a:rPr>
              <a:t> </a:t>
            </a:r>
            <a:r>
              <a:rPr lang="ro-RO" sz="2400" b="1" dirty="0" smtClean="0">
                <a:latin typeface="+mn-lt"/>
              </a:rPr>
              <a:t>RM</a:t>
            </a:r>
            <a:endParaRPr lang="ru-RU" sz="2400" b="1" dirty="0">
              <a:latin typeface="+mn-lt"/>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val="588757741"/>
              </p:ext>
            </p:extLst>
          </p:nvPr>
        </p:nvGraphicFramePr>
        <p:xfrm>
          <a:off x="467544" y="880325"/>
          <a:ext cx="8229600" cy="5972315"/>
        </p:xfrm>
        <a:graphic>
          <a:graphicData uri="http://schemas.openxmlformats.org/drawingml/2006/table">
            <a:tbl>
              <a:tblPr firstRow="1" bandRow="1">
                <a:tableStyleId>{ED083AE6-46FA-4A59-8FB0-9F97EB10719F}</a:tableStyleId>
              </a:tblPr>
              <a:tblGrid>
                <a:gridCol w="802432"/>
                <a:gridCol w="5534272"/>
                <a:gridCol w="864096"/>
                <a:gridCol w="1028800"/>
              </a:tblGrid>
              <a:tr h="1001583">
                <a:tc>
                  <a:txBody>
                    <a:bodyPr/>
                    <a:lstStyle/>
                    <a:p>
                      <a:pPr algn="ctr">
                        <a:lnSpc>
                          <a:spcPct val="115000"/>
                        </a:lnSpc>
                        <a:spcAft>
                          <a:spcPts val="0"/>
                        </a:spcAft>
                      </a:pPr>
                      <a:r>
                        <a:rPr lang="en-US" sz="1200" dirty="0" smtClean="0">
                          <a:effectLst/>
                        </a:rPr>
                        <a:t>NC</a:t>
                      </a:r>
                      <a:endParaRPr lang="ru-RU" sz="1300" dirty="0">
                        <a:effectLst/>
                        <a:latin typeface="Times New Roman"/>
                        <a:ea typeface="Times New Roman"/>
                        <a:cs typeface="Times New Roman TUR"/>
                      </a:endParaRPr>
                    </a:p>
                  </a:txBody>
                  <a:tcPr marL="44450" marR="44450" marT="0" marB="0" anchor="ctr"/>
                </a:tc>
                <a:tc>
                  <a:txBody>
                    <a:bodyPr/>
                    <a:lstStyle/>
                    <a:p>
                      <a:pPr algn="ctr">
                        <a:lnSpc>
                          <a:spcPct val="115000"/>
                        </a:lnSpc>
                        <a:spcAft>
                          <a:spcPts val="0"/>
                        </a:spcAft>
                      </a:pPr>
                      <a:r>
                        <a:rPr lang="en-US" sz="1200" dirty="0" err="1">
                          <a:effectLst/>
                        </a:rPr>
                        <a:t>Descrierea</a:t>
                      </a:r>
                      <a:r>
                        <a:rPr lang="en-US" sz="1200" dirty="0">
                          <a:effectLst/>
                        </a:rPr>
                        <a:t> </a:t>
                      </a:r>
                      <a:r>
                        <a:rPr lang="en-US" sz="1200" dirty="0" err="1">
                          <a:effectLst/>
                        </a:rPr>
                        <a:t>Mărfurilor</a:t>
                      </a:r>
                      <a:endParaRPr lang="ru-RU" sz="1300" dirty="0">
                        <a:effectLst/>
                        <a:latin typeface="Times New Roman"/>
                        <a:ea typeface="Times New Roman"/>
                        <a:cs typeface="Times New Roman TUR"/>
                      </a:endParaRPr>
                    </a:p>
                  </a:txBody>
                  <a:tcPr marL="44450" marR="44450" marT="0" marB="0" anchor="ctr"/>
                </a:tc>
                <a:tc>
                  <a:txBody>
                    <a:bodyPr/>
                    <a:lstStyle/>
                    <a:p>
                      <a:pPr algn="ctr">
                        <a:lnSpc>
                          <a:spcPct val="115000"/>
                        </a:lnSpc>
                        <a:spcAft>
                          <a:spcPts val="0"/>
                        </a:spcAft>
                      </a:pPr>
                      <a:r>
                        <a:rPr lang="en-US" sz="1200">
                          <a:effectLst/>
                        </a:rPr>
                        <a:t>Volumul </a:t>
                      </a:r>
                      <a:endParaRPr lang="ru-RU" sz="1300">
                        <a:effectLst/>
                      </a:endParaRPr>
                    </a:p>
                    <a:p>
                      <a:pPr algn="ctr">
                        <a:lnSpc>
                          <a:spcPct val="115000"/>
                        </a:lnSpc>
                        <a:spcAft>
                          <a:spcPts val="0"/>
                        </a:spcAft>
                      </a:pPr>
                      <a:r>
                        <a:rPr lang="en-US" sz="1200">
                          <a:effectLst/>
                        </a:rPr>
                        <a:t>Contingen-</a:t>
                      </a:r>
                      <a:endParaRPr lang="ru-RU" sz="1300">
                        <a:effectLst/>
                      </a:endParaRPr>
                    </a:p>
                    <a:p>
                      <a:pPr algn="ctr">
                        <a:lnSpc>
                          <a:spcPct val="115000"/>
                        </a:lnSpc>
                        <a:spcAft>
                          <a:spcPts val="0"/>
                        </a:spcAft>
                      </a:pPr>
                      <a:r>
                        <a:rPr lang="en-US" sz="1200">
                          <a:effectLst/>
                        </a:rPr>
                        <a:t>tului</a:t>
                      </a:r>
                      <a:endParaRPr lang="ru-RU" sz="1300">
                        <a:effectLst/>
                      </a:endParaRPr>
                    </a:p>
                    <a:p>
                      <a:pPr algn="ctr">
                        <a:lnSpc>
                          <a:spcPct val="115000"/>
                        </a:lnSpc>
                        <a:spcAft>
                          <a:spcPts val="0"/>
                        </a:spcAft>
                      </a:pPr>
                      <a:r>
                        <a:rPr lang="en-US" sz="1200">
                          <a:effectLst/>
                        </a:rPr>
                        <a:t>Tarifar</a:t>
                      </a:r>
                      <a:endParaRPr lang="ru-RU" sz="1300">
                        <a:effectLst/>
                        <a:latin typeface="Times New Roman"/>
                        <a:ea typeface="Times New Roman"/>
                        <a:cs typeface="Times New Roman TUR"/>
                      </a:endParaRPr>
                    </a:p>
                  </a:txBody>
                  <a:tcPr marL="44450" marR="44450" marT="0" marB="0" anchor="ctr"/>
                </a:tc>
                <a:tc>
                  <a:txBody>
                    <a:bodyPr/>
                    <a:lstStyle/>
                    <a:p>
                      <a:pPr algn="ctr">
                        <a:lnSpc>
                          <a:spcPct val="115000"/>
                        </a:lnSpc>
                        <a:spcAft>
                          <a:spcPts val="0"/>
                        </a:spcAft>
                      </a:pPr>
                      <a:r>
                        <a:rPr lang="en-US" sz="1200" dirty="0" err="1">
                          <a:effectLst/>
                        </a:rPr>
                        <a:t>Remarce</a:t>
                      </a:r>
                      <a:r>
                        <a:rPr lang="en-US" sz="1200" dirty="0">
                          <a:effectLst/>
                        </a:rPr>
                        <a:t>/</a:t>
                      </a:r>
                      <a:endParaRPr lang="ru-RU" sz="1300" dirty="0">
                        <a:effectLst/>
                      </a:endParaRPr>
                    </a:p>
                    <a:p>
                      <a:pPr algn="ctr">
                        <a:lnSpc>
                          <a:spcPct val="115000"/>
                        </a:lnSpc>
                        <a:spcAft>
                          <a:spcPts val="0"/>
                        </a:spcAft>
                      </a:pPr>
                      <a:r>
                        <a:rPr lang="en-US" sz="1200" dirty="0" err="1">
                          <a:effectLst/>
                        </a:rPr>
                        <a:t>Sezoane</a:t>
                      </a:r>
                      <a:endParaRPr lang="ru-RU" sz="1300" dirty="0">
                        <a:effectLst/>
                        <a:latin typeface="Times New Roman"/>
                        <a:ea typeface="Times New Roman"/>
                        <a:cs typeface="Times New Roman TUR"/>
                      </a:endParaRPr>
                    </a:p>
                  </a:txBody>
                  <a:tcPr marL="44450" marR="44450" marT="0" marB="0" anchor="ctr"/>
                </a:tc>
              </a:tr>
              <a:tr h="353215">
                <a:tc>
                  <a:txBody>
                    <a:bodyPr/>
                    <a:lstStyle/>
                    <a:p>
                      <a:pPr algn="l">
                        <a:lnSpc>
                          <a:spcPct val="115000"/>
                        </a:lnSpc>
                        <a:spcAft>
                          <a:spcPts val="0"/>
                        </a:spcAft>
                      </a:pPr>
                      <a:r>
                        <a:rPr lang="en-US" sz="1200" dirty="0">
                          <a:effectLst/>
                        </a:rPr>
                        <a:t>0702.00</a:t>
                      </a:r>
                      <a:endParaRPr lang="ru-RU" sz="1200" dirty="0">
                        <a:solidFill>
                          <a:srgbClr val="000000"/>
                        </a:solidFill>
                        <a:effectLst/>
                        <a:latin typeface="+mn-lt"/>
                        <a:ea typeface="Times New Roman"/>
                        <a:cs typeface="Times New Roman TUR"/>
                      </a:endParaRPr>
                    </a:p>
                  </a:txBody>
                  <a:tcPr marL="44450" marR="44450" marT="0" marB="0" anchor="ctr"/>
                </a:tc>
                <a:tc>
                  <a:txBody>
                    <a:bodyPr/>
                    <a:lstStyle/>
                    <a:p>
                      <a:pPr algn="just">
                        <a:lnSpc>
                          <a:spcPct val="115000"/>
                        </a:lnSpc>
                        <a:spcAft>
                          <a:spcPts val="0"/>
                        </a:spcAft>
                      </a:pPr>
                      <a:r>
                        <a:rPr lang="it-IT" sz="1200" dirty="0" smtClean="0">
                          <a:effectLst/>
                        </a:rPr>
                        <a:t>Tomate, in stare proaspata sau refrigerate</a:t>
                      </a:r>
                      <a:endParaRPr lang="ru-RU" sz="1200" dirty="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dirty="0">
                          <a:effectLst/>
                        </a:rPr>
                        <a:t>5000 tone</a:t>
                      </a:r>
                      <a:endParaRPr lang="ru-RU" sz="1200" dirty="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dirty="0">
                          <a:effectLst/>
                        </a:rPr>
                        <a:t>01/11 - 30/04</a:t>
                      </a:r>
                      <a:endParaRPr lang="ru-RU" sz="1200" dirty="0">
                        <a:solidFill>
                          <a:srgbClr val="000000"/>
                        </a:solidFill>
                        <a:effectLst/>
                        <a:latin typeface="+mn-lt"/>
                        <a:ea typeface="Times New Roman"/>
                        <a:cs typeface="Times New Roman TUR"/>
                      </a:endParaRPr>
                    </a:p>
                  </a:txBody>
                  <a:tcPr marL="44450" marR="44450" marT="0" marB="0" anchor="ctr"/>
                </a:tc>
              </a:tr>
              <a:tr h="353215">
                <a:tc>
                  <a:txBody>
                    <a:bodyPr/>
                    <a:lstStyle/>
                    <a:p>
                      <a:pPr algn="l">
                        <a:lnSpc>
                          <a:spcPct val="115000"/>
                        </a:lnSpc>
                        <a:spcAft>
                          <a:spcPts val="0"/>
                        </a:spcAft>
                      </a:pPr>
                      <a:r>
                        <a:rPr lang="fr-FR" sz="1200" dirty="0">
                          <a:effectLst/>
                        </a:rPr>
                        <a:t>0807.11</a:t>
                      </a:r>
                      <a:endParaRPr lang="ru-RU" sz="1200" dirty="0">
                        <a:solidFill>
                          <a:srgbClr val="000000"/>
                        </a:solidFill>
                        <a:effectLst/>
                        <a:latin typeface="+mn-lt"/>
                        <a:ea typeface="Times New Roman"/>
                        <a:cs typeface="Times New Roman TUR"/>
                      </a:endParaRPr>
                    </a:p>
                  </a:txBody>
                  <a:tcPr marL="44450" marR="44450" marT="0" marB="0" anchor="ctr"/>
                </a:tc>
                <a:tc>
                  <a:txBody>
                    <a:bodyPr/>
                    <a:lstStyle/>
                    <a:p>
                      <a:pPr algn="just">
                        <a:lnSpc>
                          <a:spcPct val="115000"/>
                        </a:lnSpc>
                        <a:spcAft>
                          <a:spcPts val="0"/>
                        </a:spcAft>
                      </a:pPr>
                      <a:r>
                        <a:rPr lang="ro-RO" sz="1200" dirty="0" smtClean="0">
                          <a:effectLst/>
                        </a:rPr>
                        <a:t>Pepeni verzi</a:t>
                      </a:r>
                      <a:endParaRPr lang="ru-RU" sz="1200" dirty="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a:effectLst/>
                        </a:rPr>
                        <a:t>250 tone</a:t>
                      </a:r>
                      <a:endParaRPr lang="ru-RU" sz="120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a:effectLst/>
                        </a:rPr>
                        <a:t> </a:t>
                      </a:r>
                      <a:endParaRPr lang="ru-RU" sz="1200">
                        <a:solidFill>
                          <a:srgbClr val="000000"/>
                        </a:solidFill>
                        <a:effectLst/>
                        <a:latin typeface="+mn-lt"/>
                        <a:ea typeface="Times New Roman"/>
                        <a:cs typeface="Times New Roman TUR"/>
                      </a:endParaRPr>
                    </a:p>
                  </a:txBody>
                  <a:tcPr marL="44450" marR="44450" marT="0" marB="0" anchor="ctr"/>
                </a:tc>
              </a:tr>
              <a:tr h="353215">
                <a:tc>
                  <a:txBody>
                    <a:bodyPr/>
                    <a:lstStyle/>
                    <a:p>
                      <a:pPr algn="l">
                        <a:lnSpc>
                          <a:spcPct val="115000"/>
                        </a:lnSpc>
                        <a:spcAft>
                          <a:spcPts val="0"/>
                        </a:spcAft>
                      </a:pPr>
                      <a:r>
                        <a:rPr lang="en-US" sz="1200">
                          <a:effectLst/>
                        </a:rPr>
                        <a:t>0808.20</a:t>
                      </a:r>
                      <a:endParaRPr lang="ru-RU" sz="1200">
                        <a:solidFill>
                          <a:srgbClr val="000000"/>
                        </a:solidFill>
                        <a:effectLst/>
                        <a:latin typeface="+mn-lt"/>
                        <a:ea typeface="Times New Roman"/>
                        <a:cs typeface="Times New Roman TUR"/>
                      </a:endParaRPr>
                    </a:p>
                  </a:txBody>
                  <a:tcPr marL="44450" marR="44450" marT="0" marB="0" anchor="ctr"/>
                </a:tc>
                <a:tc>
                  <a:txBody>
                    <a:bodyPr/>
                    <a:lstStyle/>
                    <a:p>
                      <a:pPr algn="just">
                        <a:lnSpc>
                          <a:spcPct val="115000"/>
                        </a:lnSpc>
                        <a:spcAft>
                          <a:spcPts val="0"/>
                        </a:spcAft>
                      </a:pPr>
                      <a:r>
                        <a:rPr lang="fr-FR" sz="1200" dirty="0" err="1">
                          <a:effectLst/>
                        </a:rPr>
                        <a:t>Pere</a:t>
                      </a:r>
                      <a:r>
                        <a:rPr lang="fr-FR" sz="1200" dirty="0">
                          <a:effectLst/>
                        </a:rPr>
                        <a:t> si </a:t>
                      </a:r>
                      <a:r>
                        <a:rPr lang="fr-FR" sz="1200" dirty="0" err="1">
                          <a:effectLst/>
                        </a:rPr>
                        <a:t>gutui</a:t>
                      </a:r>
                      <a:endParaRPr lang="ru-RU" sz="1200" dirty="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a:effectLst/>
                        </a:rPr>
                        <a:t>750 tone</a:t>
                      </a:r>
                      <a:endParaRPr lang="ru-RU" sz="120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a:effectLst/>
                        </a:rPr>
                        <a:t>01/10 - 30/06 </a:t>
                      </a:r>
                      <a:endParaRPr lang="ru-RU" sz="1200">
                        <a:solidFill>
                          <a:srgbClr val="000000"/>
                        </a:solidFill>
                        <a:effectLst/>
                        <a:latin typeface="+mn-lt"/>
                        <a:ea typeface="Times New Roman"/>
                        <a:cs typeface="Times New Roman TUR"/>
                      </a:endParaRPr>
                    </a:p>
                  </a:txBody>
                  <a:tcPr marL="44450" marR="44450" marT="0" marB="0" anchor="ctr"/>
                </a:tc>
              </a:tr>
              <a:tr h="400633">
                <a:tc>
                  <a:txBody>
                    <a:bodyPr/>
                    <a:lstStyle/>
                    <a:p>
                      <a:pPr algn="l">
                        <a:lnSpc>
                          <a:spcPct val="115000"/>
                        </a:lnSpc>
                        <a:spcAft>
                          <a:spcPts val="0"/>
                        </a:spcAft>
                      </a:pPr>
                      <a:r>
                        <a:rPr lang="en-US" sz="1200">
                          <a:effectLst/>
                        </a:rPr>
                        <a:t>0809.10</a:t>
                      </a:r>
                      <a:endParaRPr lang="ru-RU" sz="1200">
                        <a:solidFill>
                          <a:srgbClr val="000000"/>
                        </a:solidFill>
                        <a:effectLst/>
                        <a:latin typeface="+mn-lt"/>
                        <a:ea typeface="Times New Roman"/>
                        <a:cs typeface="Times New Roman TUR"/>
                      </a:endParaRPr>
                    </a:p>
                  </a:txBody>
                  <a:tcPr marL="44450" marR="44450" marT="0" marB="0" anchor="ctr"/>
                </a:tc>
                <a:tc>
                  <a:txBody>
                    <a:bodyPr/>
                    <a:lstStyle/>
                    <a:p>
                      <a:pPr algn="just">
                        <a:lnSpc>
                          <a:spcPct val="115000"/>
                        </a:lnSpc>
                        <a:spcAft>
                          <a:spcPts val="0"/>
                        </a:spcAft>
                      </a:pPr>
                      <a:r>
                        <a:rPr lang="ro-RO" sz="1200" dirty="0" smtClean="0">
                          <a:effectLst/>
                        </a:rPr>
                        <a:t>Caise</a:t>
                      </a:r>
                      <a:endParaRPr lang="ru-RU" sz="1200" dirty="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a:effectLst/>
                        </a:rPr>
                        <a:t>600</a:t>
                      </a:r>
                      <a:endParaRPr lang="ru-RU" sz="1200">
                        <a:effectLst/>
                      </a:endParaRPr>
                    </a:p>
                    <a:p>
                      <a:pPr algn="ctr">
                        <a:lnSpc>
                          <a:spcPct val="115000"/>
                        </a:lnSpc>
                        <a:spcAft>
                          <a:spcPts val="0"/>
                        </a:spcAft>
                      </a:pPr>
                      <a:r>
                        <a:rPr lang="en-US" sz="1200">
                          <a:effectLst/>
                        </a:rPr>
                        <a:t>tone</a:t>
                      </a:r>
                      <a:endParaRPr lang="ru-RU" sz="120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a:effectLst/>
                        </a:rPr>
                        <a:t>31/07 - 31/05 </a:t>
                      </a:r>
                      <a:endParaRPr lang="ru-RU" sz="1200">
                        <a:solidFill>
                          <a:srgbClr val="000000"/>
                        </a:solidFill>
                        <a:effectLst/>
                        <a:latin typeface="+mn-lt"/>
                        <a:ea typeface="Times New Roman"/>
                        <a:cs typeface="Times New Roman TUR"/>
                      </a:endParaRPr>
                    </a:p>
                  </a:txBody>
                  <a:tcPr marL="44450" marR="44450" marT="0" marB="0" anchor="ctr"/>
                </a:tc>
              </a:tr>
              <a:tr h="400633">
                <a:tc>
                  <a:txBody>
                    <a:bodyPr/>
                    <a:lstStyle/>
                    <a:p>
                      <a:pPr algn="l">
                        <a:lnSpc>
                          <a:spcPct val="115000"/>
                        </a:lnSpc>
                        <a:spcAft>
                          <a:spcPts val="0"/>
                        </a:spcAft>
                      </a:pPr>
                      <a:r>
                        <a:rPr lang="en-US" sz="1200">
                          <a:effectLst/>
                        </a:rPr>
                        <a:t>0809.20</a:t>
                      </a:r>
                      <a:endParaRPr lang="ru-RU" sz="1200">
                        <a:solidFill>
                          <a:srgbClr val="000000"/>
                        </a:solidFill>
                        <a:effectLst/>
                        <a:latin typeface="+mn-lt"/>
                        <a:ea typeface="Times New Roman"/>
                        <a:cs typeface="Times New Roman TUR"/>
                      </a:endParaRPr>
                    </a:p>
                  </a:txBody>
                  <a:tcPr marL="44450" marR="44450" marT="0" marB="0" anchor="ctr"/>
                </a:tc>
                <a:tc>
                  <a:txBody>
                    <a:bodyPr/>
                    <a:lstStyle/>
                    <a:p>
                      <a:pPr algn="just">
                        <a:lnSpc>
                          <a:spcPct val="115000"/>
                        </a:lnSpc>
                        <a:spcAft>
                          <a:spcPts val="0"/>
                        </a:spcAft>
                      </a:pPr>
                      <a:r>
                        <a:rPr lang="fr-FR" sz="1200">
                          <a:effectLst/>
                        </a:rPr>
                        <a:t>Cirese si visine</a:t>
                      </a:r>
                      <a:endParaRPr lang="ru-RU" sz="120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a:effectLst/>
                        </a:rPr>
                        <a:t>750</a:t>
                      </a:r>
                      <a:endParaRPr lang="ru-RU" sz="1200">
                        <a:effectLst/>
                      </a:endParaRPr>
                    </a:p>
                    <a:p>
                      <a:pPr algn="ctr">
                        <a:lnSpc>
                          <a:spcPct val="115000"/>
                        </a:lnSpc>
                        <a:spcAft>
                          <a:spcPts val="0"/>
                        </a:spcAft>
                      </a:pPr>
                      <a:r>
                        <a:rPr lang="en-US" sz="1200">
                          <a:effectLst/>
                        </a:rPr>
                        <a:t>tone</a:t>
                      </a:r>
                      <a:endParaRPr lang="ru-RU" sz="120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a:effectLst/>
                        </a:rPr>
                        <a:t>01/08 - 20/05</a:t>
                      </a:r>
                      <a:endParaRPr lang="ru-RU" sz="1200">
                        <a:solidFill>
                          <a:srgbClr val="000000"/>
                        </a:solidFill>
                        <a:effectLst/>
                        <a:latin typeface="+mn-lt"/>
                        <a:ea typeface="Times New Roman"/>
                        <a:cs typeface="Times New Roman TUR"/>
                      </a:endParaRPr>
                    </a:p>
                  </a:txBody>
                  <a:tcPr marL="44450" marR="44450" marT="0" marB="0" anchor="ctr"/>
                </a:tc>
              </a:tr>
              <a:tr h="400633">
                <a:tc>
                  <a:txBody>
                    <a:bodyPr/>
                    <a:lstStyle/>
                    <a:p>
                      <a:pPr algn="l">
                        <a:lnSpc>
                          <a:spcPct val="115000"/>
                        </a:lnSpc>
                        <a:spcAft>
                          <a:spcPts val="0"/>
                        </a:spcAft>
                      </a:pPr>
                      <a:r>
                        <a:rPr lang="en-US" sz="1200">
                          <a:effectLst/>
                        </a:rPr>
                        <a:t>0809.30</a:t>
                      </a:r>
                      <a:endParaRPr lang="ru-RU" sz="1200">
                        <a:solidFill>
                          <a:srgbClr val="000000"/>
                        </a:solidFill>
                        <a:effectLst/>
                        <a:latin typeface="+mn-lt"/>
                        <a:ea typeface="Times New Roman"/>
                        <a:cs typeface="Times New Roman TUR"/>
                      </a:endParaRPr>
                    </a:p>
                  </a:txBody>
                  <a:tcPr marL="44450" marR="44450" marT="0" marB="0" anchor="ctr"/>
                </a:tc>
                <a:tc>
                  <a:txBody>
                    <a:bodyPr/>
                    <a:lstStyle/>
                    <a:p>
                      <a:pPr algn="just">
                        <a:lnSpc>
                          <a:spcPct val="115000"/>
                        </a:lnSpc>
                        <a:spcAft>
                          <a:spcPts val="0"/>
                        </a:spcAft>
                      </a:pPr>
                      <a:r>
                        <a:rPr lang="fr-FR" sz="1200">
                          <a:effectLst/>
                        </a:rPr>
                        <a:t>Piersici, inclusiv nectarine</a:t>
                      </a:r>
                      <a:endParaRPr lang="ru-RU" sz="120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a:effectLst/>
                        </a:rPr>
                        <a:t>300</a:t>
                      </a:r>
                      <a:endParaRPr lang="ru-RU" sz="1200">
                        <a:effectLst/>
                      </a:endParaRPr>
                    </a:p>
                    <a:p>
                      <a:pPr algn="ctr">
                        <a:lnSpc>
                          <a:spcPct val="115000"/>
                        </a:lnSpc>
                        <a:spcAft>
                          <a:spcPts val="0"/>
                        </a:spcAft>
                      </a:pPr>
                      <a:r>
                        <a:rPr lang="en-US" sz="1200">
                          <a:effectLst/>
                        </a:rPr>
                        <a:t>tone</a:t>
                      </a:r>
                      <a:endParaRPr lang="ru-RU" sz="120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a:effectLst/>
                        </a:rPr>
                        <a:t>01/09 - 10/06</a:t>
                      </a:r>
                      <a:endParaRPr lang="ru-RU" sz="1200">
                        <a:solidFill>
                          <a:srgbClr val="000000"/>
                        </a:solidFill>
                        <a:effectLst/>
                        <a:latin typeface="+mn-lt"/>
                        <a:ea typeface="Times New Roman"/>
                        <a:cs typeface="Times New Roman TUR"/>
                      </a:endParaRPr>
                    </a:p>
                  </a:txBody>
                  <a:tcPr marL="44450" marR="44450" marT="0" marB="0" anchor="ctr"/>
                </a:tc>
              </a:tr>
              <a:tr h="400633">
                <a:tc>
                  <a:txBody>
                    <a:bodyPr/>
                    <a:lstStyle/>
                    <a:p>
                      <a:pPr algn="l">
                        <a:lnSpc>
                          <a:spcPct val="115000"/>
                        </a:lnSpc>
                        <a:spcAft>
                          <a:spcPts val="0"/>
                        </a:spcAft>
                      </a:pPr>
                      <a:r>
                        <a:rPr lang="en-US" sz="1200">
                          <a:effectLst/>
                        </a:rPr>
                        <a:t>0809.40</a:t>
                      </a:r>
                      <a:endParaRPr lang="ru-RU" sz="1200">
                        <a:solidFill>
                          <a:srgbClr val="000000"/>
                        </a:solidFill>
                        <a:effectLst/>
                        <a:latin typeface="+mn-lt"/>
                        <a:ea typeface="Times New Roman"/>
                        <a:cs typeface="Times New Roman TUR"/>
                      </a:endParaRPr>
                    </a:p>
                  </a:txBody>
                  <a:tcPr marL="44450" marR="44450" marT="0" marB="0" anchor="ctr"/>
                </a:tc>
                <a:tc>
                  <a:txBody>
                    <a:bodyPr/>
                    <a:lstStyle/>
                    <a:p>
                      <a:pPr algn="just">
                        <a:lnSpc>
                          <a:spcPct val="115000"/>
                        </a:lnSpc>
                        <a:spcAft>
                          <a:spcPts val="0"/>
                        </a:spcAft>
                      </a:pPr>
                      <a:r>
                        <a:rPr lang="fr-FR" sz="1200" dirty="0">
                          <a:effectLst/>
                        </a:rPr>
                        <a:t>Prune si </a:t>
                      </a:r>
                      <a:r>
                        <a:rPr lang="fr-FR" sz="1200" dirty="0" err="1">
                          <a:effectLst/>
                        </a:rPr>
                        <a:t>porumbe</a:t>
                      </a:r>
                      <a:endParaRPr lang="ru-RU" sz="1200" dirty="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a:effectLst/>
                        </a:rPr>
                        <a:t>200</a:t>
                      </a:r>
                      <a:endParaRPr lang="ru-RU" sz="1200">
                        <a:effectLst/>
                      </a:endParaRPr>
                    </a:p>
                    <a:p>
                      <a:pPr algn="ctr">
                        <a:lnSpc>
                          <a:spcPct val="115000"/>
                        </a:lnSpc>
                        <a:spcAft>
                          <a:spcPts val="0"/>
                        </a:spcAft>
                      </a:pPr>
                      <a:r>
                        <a:rPr lang="en-US" sz="1200">
                          <a:effectLst/>
                        </a:rPr>
                        <a:t>tone</a:t>
                      </a:r>
                      <a:endParaRPr lang="ru-RU" sz="120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a:effectLst/>
                        </a:rPr>
                        <a:t>01/09 - 10/06</a:t>
                      </a:r>
                      <a:endParaRPr lang="ru-RU" sz="1200">
                        <a:solidFill>
                          <a:srgbClr val="000000"/>
                        </a:solidFill>
                        <a:effectLst/>
                        <a:latin typeface="+mn-lt"/>
                        <a:ea typeface="Times New Roman"/>
                        <a:cs typeface="Times New Roman TUR"/>
                      </a:endParaRPr>
                    </a:p>
                  </a:txBody>
                  <a:tcPr marL="44450" marR="44450" marT="0" marB="0" anchor="ctr"/>
                </a:tc>
              </a:tr>
              <a:tr h="400633">
                <a:tc>
                  <a:txBody>
                    <a:bodyPr/>
                    <a:lstStyle/>
                    <a:p>
                      <a:pPr algn="l">
                        <a:lnSpc>
                          <a:spcPct val="115000"/>
                        </a:lnSpc>
                        <a:spcAft>
                          <a:spcPts val="0"/>
                        </a:spcAft>
                      </a:pPr>
                      <a:r>
                        <a:rPr lang="en-US" sz="1200">
                          <a:effectLst/>
                        </a:rPr>
                        <a:t>0810.10</a:t>
                      </a:r>
                      <a:endParaRPr lang="ru-RU" sz="1200">
                        <a:solidFill>
                          <a:srgbClr val="000000"/>
                        </a:solidFill>
                        <a:effectLst/>
                        <a:latin typeface="+mn-lt"/>
                        <a:ea typeface="Times New Roman"/>
                        <a:cs typeface="Times New Roman TUR"/>
                      </a:endParaRPr>
                    </a:p>
                  </a:txBody>
                  <a:tcPr marL="44450" marR="44450" marT="0" marB="0" anchor="ctr"/>
                </a:tc>
                <a:tc>
                  <a:txBody>
                    <a:bodyPr/>
                    <a:lstStyle/>
                    <a:p>
                      <a:pPr algn="just">
                        <a:lnSpc>
                          <a:spcPct val="115000"/>
                        </a:lnSpc>
                        <a:spcAft>
                          <a:spcPts val="0"/>
                        </a:spcAft>
                      </a:pPr>
                      <a:r>
                        <a:rPr lang="ro-RO" sz="1200" dirty="0" err="1" smtClean="0">
                          <a:effectLst/>
                        </a:rPr>
                        <a:t>Capsuni</a:t>
                      </a:r>
                      <a:r>
                        <a:rPr lang="ro-RO" sz="1200" dirty="0" smtClean="0">
                          <a:effectLst/>
                        </a:rPr>
                        <a:t> si fragi</a:t>
                      </a:r>
                      <a:endParaRPr lang="ru-RU" sz="1200" dirty="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a:effectLst/>
                        </a:rPr>
                        <a:t>300</a:t>
                      </a:r>
                      <a:endParaRPr lang="ru-RU" sz="1200">
                        <a:effectLst/>
                      </a:endParaRPr>
                    </a:p>
                    <a:p>
                      <a:pPr algn="ctr">
                        <a:lnSpc>
                          <a:spcPct val="115000"/>
                        </a:lnSpc>
                        <a:spcAft>
                          <a:spcPts val="0"/>
                        </a:spcAft>
                      </a:pPr>
                      <a:r>
                        <a:rPr lang="en-US" sz="1200">
                          <a:effectLst/>
                        </a:rPr>
                        <a:t>tone</a:t>
                      </a:r>
                      <a:endParaRPr lang="ru-RU" sz="120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dirty="0">
                          <a:effectLst/>
                        </a:rPr>
                        <a:t>01/08 - 30/04</a:t>
                      </a:r>
                      <a:endParaRPr lang="ru-RU" sz="1200" dirty="0">
                        <a:solidFill>
                          <a:srgbClr val="000000"/>
                        </a:solidFill>
                        <a:effectLst/>
                        <a:latin typeface="+mn-lt"/>
                        <a:ea typeface="Times New Roman"/>
                        <a:cs typeface="Times New Roman TUR"/>
                      </a:endParaRPr>
                    </a:p>
                  </a:txBody>
                  <a:tcPr marL="44450" marR="44450" marT="0" marB="0" anchor="ctr"/>
                </a:tc>
              </a:tr>
              <a:tr h="353215">
                <a:tc>
                  <a:txBody>
                    <a:bodyPr/>
                    <a:lstStyle/>
                    <a:p>
                      <a:pPr algn="l">
                        <a:lnSpc>
                          <a:spcPct val="115000"/>
                        </a:lnSpc>
                        <a:spcAft>
                          <a:spcPts val="0"/>
                        </a:spcAft>
                      </a:pPr>
                      <a:r>
                        <a:rPr lang="en-US" sz="1200" dirty="0">
                          <a:effectLst/>
                        </a:rPr>
                        <a:t>1704</a:t>
                      </a:r>
                      <a:endParaRPr lang="ru-RU" sz="1200" dirty="0">
                        <a:solidFill>
                          <a:srgbClr val="000000"/>
                        </a:solidFill>
                        <a:effectLst/>
                        <a:latin typeface="+mn-lt"/>
                        <a:ea typeface="Times New Roman"/>
                        <a:cs typeface="Times New Roman TUR"/>
                      </a:endParaRPr>
                    </a:p>
                  </a:txBody>
                  <a:tcPr marL="44450" marR="44450" marT="0" marB="0" anchor="ctr"/>
                </a:tc>
                <a:tc>
                  <a:txBody>
                    <a:bodyPr/>
                    <a:lstStyle/>
                    <a:p>
                      <a:pPr algn="just">
                        <a:lnSpc>
                          <a:spcPct val="115000"/>
                        </a:lnSpc>
                        <a:spcAft>
                          <a:spcPts val="0"/>
                        </a:spcAft>
                      </a:pPr>
                      <a:r>
                        <a:rPr lang="en-US" sz="1200">
                          <a:effectLst/>
                        </a:rPr>
                        <a:t>Produse zaharoase (inclusiv ciocolata alba), care nu contin cacao</a:t>
                      </a:r>
                      <a:endParaRPr lang="ru-RU" sz="120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dirty="0">
                          <a:effectLst/>
                        </a:rPr>
                        <a:t>250 tone </a:t>
                      </a:r>
                      <a:endParaRPr lang="ru-RU" sz="1200" dirty="0">
                        <a:solidFill>
                          <a:srgbClr val="000000"/>
                        </a:solidFill>
                        <a:effectLst/>
                        <a:latin typeface="+mn-lt"/>
                        <a:ea typeface="Times New Roman"/>
                        <a:cs typeface="Times New Roman TUR"/>
                      </a:endParaRPr>
                    </a:p>
                  </a:txBody>
                  <a:tcPr marL="44450" marR="44450" marT="0" marB="0" anchor="ctr"/>
                </a:tc>
                <a:tc>
                  <a:txBody>
                    <a:bodyPr/>
                    <a:lstStyle/>
                    <a:p>
                      <a:endParaRPr lang="ru-RU" sz="1200">
                        <a:solidFill>
                          <a:srgbClr val="000000"/>
                        </a:solidFill>
                        <a:latin typeface="+mn-lt"/>
                      </a:endParaRPr>
                    </a:p>
                  </a:txBody>
                  <a:tcPr/>
                </a:tc>
              </a:tr>
              <a:tr h="353215">
                <a:tc>
                  <a:txBody>
                    <a:bodyPr/>
                    <a:lstStyle/>
                    <a:p>
                      <a:pPr algn="l">
                        <a:lnSpc>
                          <a:spcPct val="115000"/>
                        </a:lnSpc>
                        <a:spcAft>
                          <a:spcPts val="0"/>
                        </a:spcAft>
                      </a:pPr>
                      <a:r>
                        <a:rPr lang="en-US" sz="1200" dirty="0">
                          <a:effectLst/>
                        </a:rPr>
                        <a:t>1806</a:t>
                      </a:r>
                      <a:endParaRPr lang="ru-RU" sz="1200" dirty="0">
                        <a:solidFill>
                          <a:srgbClr val="000000"/>
                        </a:solidFill>
                        <a:effectLst/>
                        <a:latin typeface="+mn-lt"/>
                        <a:ea typeface="Times New Roman"/>
                        <a:cs typeface="Times New Roman TUR"/>
                      </a:endParaRPr>
                    </a:p>
                  </a:txBody>
                  <a:tcPr marL="44450" marR="44450" marT="0" marB="0" anchor="ctr"/>
                </a:tc>
                <a:tc>
                  <a:txBody>
                    <a:bodyPr/>
                    <a:lstStyle/>
                    <a:p>
                      <a:pPr algn="just">
                        <a:lnSpc>
                          <a:spcPct val="115000"/>
                        </a:lnSpc>
                        <a:spcAft>
                          <a:spcPts val="0"/>
                        </a:spcAft>
                      </a:pPr>
                      <a:r>
                        <a:rPr lang="fr-FR" sz="1200">
                          <a:effectLst/>
                        </a:rPr>
                        <a:t>Ciocolata si alte preparate alimentare care contin cacao</a:t>
                      </a:r>
                      <a:endParaRPr lang="ru-RU" sz="120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a:effectLst/>
                        </a:rPr>
                        <a:t>250 tone </a:t>
                      </a:r>
                      <a:endParaRPr lang="ru-RU" sz="1200">
                        <a:solidFill>
                          <a:srgbClr val="000000"/>
                        </a:solidFill>
                        <a:effectLst/>
                        <a:latin typeface="+mn-lt"/>
                        <a:ea typeface="Times New Roman"/>
                        <a:cs typeface="Times New Roman TUR"/>
                      </a:endParaRPr>
                    </a:p>
                  </a:txBody>
                  <a:tcPr marL="44450" marR="44450" marT="0" marB="0" anchor="ctr"/>
                </a:tc>
                <a:tc>
                  <a:txBody>
                    <a:bodyPr/>
                    <a:lstStyle/>
                    <a:p>
                      <a:endParaRPr lang="ru-RU" sz="1200">
                        <a:solidFill>
                          <a:srgbClr val="000000"/>
                        </a:solidFill>
                        <a:latin typeface="+mn-lt"/>
                      </a:endParaRPr>
                    </a:p>
                  </a:txBody>
                  <a:tcPr/>
                </a:tc>
              </a:tr>
              <a:tr h="600950">
                <a:tc>
                  <a:txBody>
                    <a:bodyPr/>
                    <a:lstStyle/>
                    <a:p>
                      <a:pPr algn="l">
                        <a:lnSpc>
                          <a:spcPct val="115000"/>
                        </a:lnSpc>
                        <a:spcAft>
                          <a:spcPts val="0"/>
                        </a:spcAft>
                      </a:pPr>
                      <a:r>
                        <a:rPr lang="en-US" sz="1200">
                          <a:effectLst/>
                        </a:rPr>
                        <a:t>1905</a:t>
                      </a:r>
                      <a:endParaRPr lang="ru-RU" sz="1200">
                        <a:solidFill>
                          <a:srgbClr val="000000"/>
                        </a:solidFill>
                        <a:effectLst/>
                        <a:latin typeface="+mn-lt"/>
                        <a:ea typeface="Times New Roman"/>
                        <a:cs typeface="Times New Roman TUR"/>
                      </a:endParaRPr>
                    </a:p>
                  </a:txBody>
                  <a:tcPr marL="44450" marR="44450" marT="0" marB="0" anchor="ctr"/>
                </a:tc>
                <a:tc>
                  <a:txBody>
                    <a:bodyPr/>
                    <a:lstStyle/>
                    <a:p>
                      <a:pPr algn="just">
                        <a:lnSpc>
                          <a:spcPct val="115000"/>
                        </a:lnSpc>
                        <a:spcAft>
                          <a:spcPts val="0"/>
                        </a:spcAft>
                      </a:pPr>
                      <a:r>
                        <a:rPr lang="fr-FR" sz="1200" dirty="0" err="1">
                          <a:effectLst/>
                        </a:rPr>
                        <a:t>Produse</a:t>
                      </a:r>
                      <a:r>
                        <a:rPr lang="fr-FR" sz="1200" dirty="0">
                          <a:effectLst/>
                        </a:rPr>
                        <a:t> de </a:t>
                      </a:r>
                      <a:r>
                        <a:rPr lang="fr-FR" sz="1200" dirty="0" err="1">
                          <a:effectLst/>
                        </a:rPr>
                        <a:t>brutarie</a:t>
                      </a:r>
                      <a:r>
                        <a:rPr lang="fr-FR" sz="1200" dirty="0">
                          <a:effectLst/>
                        </a:rPr>
                        <a:t>, de </a:t>
                      </a:r>
                      <a:r>
                        <a:rPr lang="fr-FR" sz="1200" dirty="0" err="1">
                          <a:effectLst/>
                        </a:rPr>
                        <a:t>patiserie</a:t>
                      </a:r>
                      <a:r>
                        <a:rPr lang="fr-FR" sz="1200" dirty="0">
                          <a:effectLst/>
                        </a:rPr>
                        <a:t> si </a:t>
                      </a:r>
                      <a:r>
                        <a:rPr lang="fr-FR" sz="1200" dirty="0" err="1">
                          <a:effectLst/>
                        </a:rPr>
                        <a:t>biscuiti</a:t>
                      </a:r>
                      <a:r>
                        <a:rPr lang="fr-FR" sz="1200" dirty="0">
                          <a:effectLst/>
                        </a:rPr>
                        <a:t> </a:t>
                      </a:r>
                      <a:r>
                        <a:rPr lang="fr-FR" sz="1200" dirty="0" err="1">
                          <a:effectLst/>
                        </a:rPr>
                        <a:t>chiar</a:t>
                      </a:r>
                      <a:r>
                        <a:rPr lang="fr-FR" sz="1200" dirty="0">
                          <a:effectLst/>
                        </a:rPr>
                        <a:t> </a:t>
                      </a:r>
                      <a:r>
                        <a:rPr lang="fr-FR" sz="1200" dirty="0" err="1">
                          <a:effectLst/>
                        </a:rPr>
                        <a:t>cu</a:t>
                      </a:r>
                      <a:r>
                        <a:rPr lang="fr-FR" sz="1200" dirty="0">
                          <a:effectLst/>
                        </a:rPr>
                        <a:t> cacao; </a:t>
                      </a:r>
                      <a:r>
                        <a:rPr lang="fr-FR" sz="1200" dirty="0" err="1">
                          <a:effectLst/>
                        </a:rPr>
                        <a:t>hostii</a:t>
                      </a:r>
                      <a:r>
                        <a:rPr lang="fr-FR" sz="1200" dirty="0">
                          <a:effectLst/>
                        </a:rPr>
                        <a:t>, </a:t>
                      </a:r>
                      <a:r>
                        <a:rPr lang="fr-FR" sz="1200" dirty="0" err="1">
                          <a:effectLst/>
                        </a:rPr>
                        <a:t>casete</a:t>
                      </a:r>
                      <a:r>
                        <a:rPr lang="fr-FR" sz="1200" dirty="0">
                          <a:effectLst/>
                        </a:rPr>
                        <a:t> </a:t>
                      </a:r>
                      <a:r>
                        <a:rPr lang="fr-FR" sz="1200" dirty="0" err="1">
                          <a:effectLst/>
                        </a:rPr>
                        <a:t>goale</a:t>
                      </a:r>
                      <a:r>
                        <a:rPr lang="fr-FR" sz="1200" dirty="0">
                          <a:effectLst/>
                        </a:rPr>
                        <a:t> de </a:t>
                      </a:r>
                      <a:r>
                        <a:rPr lang="fr-FR" sz="1200" dirty="0" err="1">
                          <a:effectLst/>
                        </a:rPr>
                        <a:t>tipul</a:t>
                      </a:r>
                      <a:r>
                        <a:rPr lang="fr-FR" sz="1200" dirty="0">
                          <a:effectLst/>
                        </a:rPr>
                        <a:t> </a:t>
                      </a:r>
                      <a:r>
                        <a:rPr lang="fr-FR" sz="1200" dirty="0" err="1">
                          <a:effectLst/>
                        </a:rPr>
                        <a:t>celor</a:t>
                      </a:r>
                      <a:r>
                        <a:rPr lang="fr-FR" sz="1200" dirty="0">
                          <a:effectLst/>
                        </a:rPr>
                        <a:t> </a:t>
                      </a:r>
                      <a:r>
                        <a:rPr lang="fr-FR" sz="1200" dirty="0" err="1">
                          <a:effectLst/>
                        </a:rPr>
                        <a:t>utilizate</a:t>
                      </a:r>
                      <a:r>
                        <a:rPr lang="fr-FR" sz="1200" dirty="0">
                          <a:effectLst/>
                        </a:rPr>
                        <a:t> </a:t>
                      </a:r>
                      <a:r>
                        <a:rPr lang="fr-FR" sz="1200" dirty="0" err="1">
                          <a:effectLst/>
                        </a:rPr>
                        <a:t>pentru</a:t>
                      </a:r>
                      <a:r>
                        <a:rPr lang="fr-FR" sz="1200" dirty="0">
                          <a:effectLst/>
                        </a:rPr>
                        <a:t> </a:t>
                      </a:r>
                      <a:r>
                        <a:rPr lang="fr-FR" sz="1200" dirty="0" err="1">
                          <a:effectLst/>
                        </a:rPr>
                        <a:t>medicamente</a:t>
                      </a:r>
                      <a:r>
                        <a:rPr lang="fr-FR" sz="1200" dirty="0">
                          <a:effectLst/>
                        </a:rPr>
                        <a:t>, </a:t>
                      </a:r>
                      <a:r>
                        <a:rPr lang="fr-FR" sz="1200" dirty="0" err="1">
                          <a:effectLst/>
                        </a:rPr>
                        <a:t>prescuri</a:t>
                      </a:r>
                      <a:r>
                        <a:rPr lang="fr-FR" sz="1200" dirty="0">
                          <a:effectLst/>
                        </a:rPr>
                        <a:t>, </a:t>
                      </a:r>
                      <a:r>
                        <a:rPr lang="fr-FR" sz="1200" dirty="0" err="1">
                          <a:effectLst/>
                        </a:rPr>
                        <a:t>vafe</a:t>
                      </a:r>
                      <a:r>
                        <a:rPr lang="fr-FR" sz="1200" dirty="0">
                          <a:effectLst/>
                        </a:rPr>
                        <a:t> </a:t>
                      </a:r>
                      <a:r>
                        <a:rPr lang="fr-FR" sz="1200" dirty="0" err="1">
                          <a:effectLst/>
                        </a:rPr>
                        <a:t>cu</a:t>
                      </a:r>
                      <a:r>
                        <a:rPr lang="fr-FR" sz="1200" dirty="0">
                          <a:effectLst/>
                        </a:rPr>
                        <a:t> </a:t>
                      </a:r>
                      <a:r>
                        <a:rPr lang="fr-FR" sz="1200" dirty="0" err="1">
                          <a:effectLst/>
                        </a:rPr>
                        <a:t>capac</a:t>
                      </a:r>
                      <a:r>
                        <a:rPr lang="fr-FR" sz="1200" dirty="0">
                          <a:effectLst/>
                        </a:rPr>
                        <a:t>, </a:t>
                      </a:r>
                      <a:r>
                        <a:rPr lang="fr-FR" sz="1200" dirty="0" err="1">
                          <a:effectLst/>
                        </a:rPr>
                        <a:t>paste</a:t>
                      </a:r>
                      <a:r>
                        <a:rPr lang="fr-FR" sz="1200" dirty="0">
                          <a:effectLst/>
                        </a:rPr>
                        <a:t> </a:t>
                      </a:r>
                      <a:r>
                        <a:rPr lang="fr-FR" sz="1200" dirty="0" err="1">
                          <a:effectLst/>
                        </a:rPr>
                        <a:t>uscate</a:t>
                      </a:r>
                      <a:r>
                        <a:rPr lang="fr-FR" sz="1200" dirty="0">
                          <a:effectLst/>
                        </a:rPr>
                        <a:t> de </a:t>
                      </a:r>
                      <a:r>
                        <a:rPr lang="fr-FR" sz="1200" dirty="0" err="1">
                          <a:effectLst/>
                        </a:rPr>
                        <a:t>faina</a:t>
                      </a:r>
                      <a:r>
                        <a:rPr lang="fr-FR" sz="1200" dirty="0">
                          <a:effectLst/>
                        </a:rPr>
                        <a:t>, </a:t>
                      </a:r>
                      <a:r>
                        <a:rPr lang="fr-FR" sz="1200" dirty="0" err="1">
                          <a:effectLst/>
                        </a:rPr>
                        <a:t>din</a:t>
                      </a:r>
                      <a:r>
                        <a:rPr lang="fr-FR" sz="1200" dirty="0">
                          <a:effectLst/>
                        </a:rPr>
                        <a:t> amidon </a:t>
                      </a:r>
                      <a:r>
                        <a:rPr lang="fr-FR" sz="1200" dirty="0" err="1">
                          <a:effectLst/>
                        </a:rPr>
                        <a:t>sau</a:t>
                      </a:r>
                      <a:r>
                        <a:rPr lang="fr-FR" sz="1200" dirty="0">
                          <a:effectLst/>
                        </a:rPr>
                        <a:t> de </a:t>
                      </a:r>
                      <a:r>
                        <a:rPr lang="fr-FR" sz="1200" dirty="0" err="1">
                          <a:effectLst/>
                        </a:rPr>
                        <a:t>fecule</a:t>
                      </a:r>
                      <a:r>
                        <a:rPr lang="fr-FR" sz="1200" dirty="0">
                          <a:effectLst/>
                        </a:rPr>
                        <a:t> in foi si </a:t>
                      </a:r>
                      <a:r>
                        <a:rPr lang="fr-FR" sz="1200" dirty="0" err="1">
                          <a:effectLst/>
                        </a:rPr>
                        <a:t>alte</a:t>
                      </a:r>
                      <a:r>
                        <a:rPr lang="fr-FR" sz="1200" dirty="0">
                          <a:effectLst/>
                        </a:rPr>
                        <a:t> </a:t>
                      </a:r>
                      <a:r>
                        <a:rPr lang="fr-FR" sz="1200" dirty="0" err="1">
                          <a:effectLst/>
                        </a:rPr>
                        <a:t>produse</a:t>
                      </a:r>
                      <a:r>
                        <a:rPr lang="fr-FR" sz="1200" dirty="0">
                          <a:effectLst/>
                        </a:rPr>
                        <a:t> </a:t>
                      </a:r>
                      <a:r>
                        <a:rPr lang="fr-FR" sz="1200" dirty="0" err="1">
                          <a:effectLst/>
                        </a:rPr>
                        <a:t>similare</a:t>
                      </a:r>
                      <a:endParaRPr lang="ru-RU" sz="1200" dirty="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a:effectLst/>
                        </a:rPr>
                        <a:t>250 tone </a:t>
                      </a:r>
                      <a:endParaRPr lang="ru-RU" sz="1200">
                        <a:solidFill>
                          <a:srgbClr val="000000"/>
                        </a:solidFill>
                        <a:effectLst/>
                        <a:latin typeface="+mn-lt"/>
                        <a:ea typeface="Times New Roman"/>
                        <a:cs typeface="Times New Roman TUR"/>
                      </a:endParaRPr>
                    </a:p>
                  </a:txBody>
                  <a:tcPr marL="44450" marR="44450" marT="0" marB="0" anchor="ctr"/>
                </a:tc>
                <a:tc>
                  <a:txBody>
                    <a:bodyPr/>
                    <a:lstStyle/>
                    <a:p>
                      <a:endParaRPr lang="ru-RU" sz="1200">
                        <a:solidFill>
                          <a:srgbClr val="000000"/>
                        </a:solidFill>
                        <a:latin typeface="+mn-lt"/>
                      </a:endParaRPr>
                    </a:p>
                  </a:txBody>
                  <a:tcPr/>
                </a:tc>
              </a:tr>
              <a:tr h="400633">
                <a:tc>
                  <a:txBody>
                    <a:bodyPr/>
                    <a:lstStyle/>
                    <a:p>
                      <a:pPr algn="l">
                        <a:lnSpc>
                          <a:spcPct val="115000"/>
                        </a:lnSpc>
                        <a:spcAft>
                          <a:spcPts val="0"/>
                        </a:spcAft>
                      </a:pPr>
                      <a:r>
                        <a:rPr lang="en-US" sz="1200" dirty="0">
                          <a:effectLst/>
                        </a:rPr>
                        <a:t>2005</a:t>
                      </a:r>
                      <a:endParaRPr lang="ru-RU" sz="1200" dirty="0">
                        <a:solidFill>
                          <a:srgbClr val="000000"/>
                        </a:solidFill>
                        <a:effectLst/>
                        <a:latin typeface="+mn-lt"/>
                        <a:ea typeface="Times New Roman"/>
                        <a:cs typeface="Times New Roman TUR"/>
                      </a:endParaRPr>
                    </a:p>
                  </a:txBody>
                  <a:tcPr marL="44450" marR="44450" marT="0" marB="0" anchor="ctr"/>
                </a:tc>
                <a:tc>
                  <a:txBody>
                    <a:bodyPr/>
                    <a:lstStyle/>
                    <a:p>
                      <a:pPr algn="just">
                        <a:lnSpc>
                          <a:spcPct val="115000"/>
                        </a:lnSpc>
                        <a:spcAft>
                          <a:spcPts val="0"/>
                        </a:spcAft>
                      </a:pPr>
                      <a:r>
                        <a:rPr lang="en-US" sz="1200" dirty="0" err="1">
                          <a:effectLst/>
                        </a:rPr>
                        <a:t>Alte</a:t>
                      </a:r>
                      <a:r>
                        <a:rPr lang="en-US" sz="1200" dirty="0">
                          <a:effectLst/>
                        </a:rPr>
                        <a:t> legume </a:t>
                      </a:r>
                      <a:r>
                        <a:rPr lang="en-US" sz="1200" dirty="0" err="1">
                          <a:effectLst/>
                        </a:rPr>
                        <a:t>preparate</a:t>
                      </a:r>
                      <a:r>
                        <a:rPr lang="en-US" sz="1200" dirty="0">
                          <a:effectLst/>
                        </a:rPr>
                        <a:t> </a:t>
                      </a:r>
                      <a:r>
                        <a:rPr lang="en-US" sz="1200" dirty="0" err="1">
                          <a:effectLst/>
                        </a:rPr>
                        <a:t>sau</a:t>
                      </a:r>
                      <a:r>
                        <a:rPr lang="en-US" sz="1200" dirty="0">
                          <a:effectLst/>
                        </a:rPr>
                        <a:t> </a:t>
                      </a:r>
                      <a:r>
                        <a:rPr lang="en-US" sz="1200" dirty="0" err="1">
                          <a:effectLst/>
                        </a:rPr>
                        <a:t>conservate</a:t>
                      </a:r>
                      <a:r>
                        <a:rPr lang="en-US" sz="1200" dirty="0">
                          <a:effectLst/>
                        </a:rPr>
                        <a:t> </a:t>
                      </a:r>
                      <a:r>
                        <a:rPr lang="en-US" sz="1200" dirty="0" err="1">
                          <a:effectLst/>
                        </a:rPr>
                        <a:t>altfel</a:t>
                      </a:r>
                      <a:r>
                        <a:rPr lang="en-US" sz="1200" dirty="0">
                          <a:effectLst/>
                        </a:rPr>
                        <a:t> </a:t>
                      </a:r>
                      <a:r>
                        <a:rPr lang="en-US" sz="1200" dirty="0" err="1">
                          <a:effectLst/>
                        </a:rPr>
                        <a:t>decit</a:t>
                      </a:r>
                      <a:r>
                        <a:rPr lang="en-US" sz="1200" dirty="0">
                          <a:effectLst/>
                        </a:rPr>
                        <a:t> in </a:t>
                      </a:r>
                      <a:r>
                        <a:rPr lang="en-US" sz="1200" dirty="0" err="1">
                          <a:effectLst/>
                        </a:rPr>
                        <a:t>otet</a:t>
                      </a:r>
                      <a:r>
                        <a:rPr lang="en-US" sz="1200" dirty="0">
                          <a:effectLst/>
                        </a:rPr>
                        <a:t> </a:t>
                      </a:r>
                      <a:r>
                        <a:rPr lang="en-US" sz="1200" dirty="0" err="1">
                          <a:effectLst/>
                        </a:rPr>
                        <a:t>sau</a:t>
                      </a:r>
                      <a:r>
                        <a:rPr lang="en-US" sz="1200" dirty="0">
                          <a:effectLst/>
                        </a:rPr>
                        <a:t> acid acetic, </a:t>
                      </a:r>
                      <a:r>
                        <a:rPr lang="en-US" sz="1200" dirty="0" err="1">
                          <a:effectLst/>
                        </a:rPr>
                        <a:t>necongelate</a:t>
                      </a:r>
                      <a:r>
                        <a:rPr lang="en-US" sz="1200" dirty="0">
                          <a:effectLst/>
                        </a:rPr>
                        <a:t>, </a:t>
                      </a:r>
                      <a:r>
                        <a:rPr lang="en-US" sz="1200" dirty="0" err="1">
                          <a:effectLst/>
                        </a:rPr>
                        <a:t>altele</a:t>
                      </a:r>
                      <a:r>
                        <a:rPr lang="en-US" sz="1200" dirty="0">
                          <a:effectLst/>
                        </a:rPr>
                        <a:t> </a:t>
                      </a:r>
                      <a:r>
                        <a:rPr lang="en-US" sz="1200" dirty="0" err="1">
                          <a:effectLst/>
                        </a:rPr>
                        <a:t>decit</a:t>
                      </a:r>
                      <a:r>
                        <a:rPr lang="en-US" sz="1200" dirty="0">
                          <a:effectLst/>
                        </a:rPr>
                        <a:t> </a:t>
                      </a:r>
                      <a:r>
                        <a:rPr lang="en-US" sz="1200" dirty="0" err="1">
                          <a:effectLst/>
                        </a:rPr>
                        <a:t>produsele</a:t>
                      </a:r>
                      <a:r>
                        <a:rPr lang="en-US" sz="1200" dirty="0">
                          <a:effectLst/>
                        </a:rPr>
                        <a:t> de la </a:t>
                      </a:r>
                      <a:r>
                        <a:rPr lang="en-US" sz="1200" dirty="0" err="1">
                          <a:effectLst/>
                        </a:rPr>
                        <a:t>pozitia</a:t>
                      </a:r>
                      <a:r>
                        <a:rPr lang="en-US" sz="1200" dirty="0">
                          <a:effectLst/>
                        </a:rPr>
                        <a:t> 2006</a:t>
                      </a:r>
                      <a:endParaRPr lang="ru-RU" sz="1200" dirty="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dirty="0">
                          <a:effectLst/>
                        </a:rPr>
                        <a:t>500 tone </a:t>
                      </a:r>
                      <a:endParaRPr lang="ru-RU" sz="1200" dirty="0">
                        <a:solidFill>
                          <a:srgbClr val="000000"/>
                        </a:solidFill>
                        <a:effectLst/>
                        <a:latin typeface="+mn-lt"/>
                        <a:ea typeface="Times New Roman"/>
                        <a:cs typeface="Times New Roman TUR"/>
                      </a:endParaRPr>
                    </a:p>
                  </a:txBody>
                  <a:tcPr marL="44450" marR="44450" marT="0" marB="0" anchor="ctr"/>
                </a:tc>
                <a:tc>
                  <a:txBody>
                    <a:bodyPr/>
                    <a:lstStyle/>
                    <a:p>
                      <a:endParaRPr lang="ru-RU" sz="1200" dirty="0">
                        <a:solidFill>
                          <a:srgbClr val="000000"/>
                        </a:solidFill>
                        <a:latin typeface="+mn-lt"/>
                      </a:endParaRPr>
                    </a:p>
                  </a:txBody>
                  <a:tcPr/>
                </a:tc>
              </a:tr>
            </a:tbl>
          </a:graphicData>
        </a:graphic>
      </p:graphicFrame>
    </p:spTree>
    <p:extLst>
      <p:ext uri="{BB962C8B-B14F-4D97-AF65-F5344CB8AC3E}">
        <p14:creationId xmlns:p14="http://schemas.microsoft.com/office/powerpoint/2010/main" val="3445369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116632"/>
            <a:ext cx="8229600" cy="1143000"/>
          </a:xfrm>
        </p:spPr>
        <p:txBody>
          <a:bodyPr/>
          <a:lstStyle/>
          <a:p>
            <a:pPr algn="ctr"/>
            <a:r>
              <a:rPr lang="en-US" sz="3000" b="1" dirty="0" smtClean="0">
                <a:effectLst>
                  <a:outerShdw blurRad="38100" dist="38100" dir="2700000" algn="tl">
                    <a:srgbClr val="000000">
                      <a:alpha val="43137"/>
                    </a:srgbClr>
                  </a:outerShdw>
                </a:effectLst>
                <a:latin typeface="+mn-lt"/>
              </a:rPr>
              <a:t>Top-10 </a:t>
            </a:r>
            <a:r>
              <a:rPr lang="ro-RO" sz="3000" b="1" dirty="0" smtClean="0">
                <a:effectLst>
                  <a:outerShdw blurRad="38100" dist="38100" dir="2700000" algn="tl">
                    <a:srgbClr val="000000">
                      <a:alpha val="43137"/>
                    </a:srgbClr>
                  </a:outerShdw>
                </a:effectLst>
                <a:latin typeface="+mn-lt"/>
              </a:rPr>
              <a:t>grupe de produse agroalimentare </a:t>
            </a:r>
            <a:r>
              <a:rPr lang="en-US" sz="3000" b="1" dirty="0" err="1" smtClean="0">
                <a:effectLst>
                  <a:outerShdw blurRad="38100" dist="38100" dir="2700000" algn="tl">
                    <a:srgbClr val="000000">
                      <a:alpha val="43137"/>
                    </a:srgbClr>
                  </a:outerShdw>
                </a:effectLst>
                <a:latin typeface="+mn-lt"/>
              </a:rPr>
              <a:t>importate</a:t>
            </a:r>
            <a:r>
              <a:rPr lang="ro-RO" sz="3000" b="1" dirty="0" smtClean="0">
                <a:effectLst>
                  <a:outerShdw blurRad="38100" dist="38100" dir="2700000" algn="tl">
                    <a:srgbClr val="000000">
                      <a:alpha val="43137"/>
                    </a:srgbClr>
                  </a:outerShdw>
                </a:effectLst>
                <a:latin typeface="+mn-lt"/>
              </a:rPr>
              <a:t> din</a:t>
            </a:r>
            <a:r>
              <a:rPr lang="en-US" sz="3000" b="1" dirty="0" smtClean="0">
                <a:effectLst>
                  <a:outerShdw blurRad="38100" dist="38100" dir="2700000" algn="tl">
                    <a:srgbClr val="000000">
                      <a:alpha val="43137"/>
                    </a:srgbClr>
                  </a:outerShdw>
                </a:effectLst>
                <a:latin typeface="+mn-lt"/>
              </a:rPr>
              <a:t> U</a:t>
            </a:r>
            <a:r>
              <a:rPr lang="ro-RO" sz="3000" b="1" dirty="0" smtClean="0">
                <a:effectLst>
                  <a:outerShdw blurRad="38100" dist="38100" dir="2700000" algn="tl">
                    <a:srgbClr val="000000">
                      <a:alpha val="43137"/>
                    </a:srgbClr>
                  </a:outerShdw>
                </a:effectLst>
                <a:latin typeface="+mn-lt"/>
              </a:rPr>
              <a:t>E</a:t>
            </a:r>
            <a:r>
              <a:rPr lang="en-US" sz="3000" b="1" dirty="0" smtClean="0">
                <a:effectLst>
                  <a:outerShdw blurRad="38100" dist="38100" dir="2700000" algn="tl">
                    <a:srgbClr val="000000">
                      <a:alpha val="43137"/>
                    </a:srgbClr>
                  </a:outerShdw>
                </a:effectLst>
                <a:latin typeface="+mn-lt"/>
              </a:rPr>
              <a:t> (2013)</a:t>
            </a:r>
            <a:endParaRPr lang="ru-RU" sz="3000" b="1" dirty="0">
              <a:effectLst>
                <a:outerShdw blurRad="38100" dist="38100" dir="2700000" algn="tl">
                  <a:srgbClr val="000000">
                    <a:alpha val="43137"/>
                  </a:srgbClr>
                </a:outerShdw>
              </a:effectLst>
              <a:latin typeface="+mn-lt"/>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409118967"/>
              </p:ext>
            </p:extLst>
          </p:nvPr>
        </p:nvGraphicFramePr>
        <p:xfrm>
          <a:off x="395536" y="1484784"/>
          <a:ext cx="7992888" cy="476780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6305632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84677280"/>
              </p:ext>
            </p:extLst>
          </p:nvPr>
        </p:nvGraphicFramePr>
        <p:xfrm>
          <a:off x="457200" y="1935163"/>
          <a:ext cx="8229600" cy="3104896"/>
        </p:xfrm>
        <a:graphic>
          <a:graphicData uri="http://schemas.openxmlformats.org/drawingml/2006/table">
            <a:tbl>
              <a:tblPr firstRow="1" bandRow="1">
                <a:tableStyleId>{ED083AE6-46FA-4A59-8FB0-9F97EB10719F}</a:tableStyleId>
              </a:tblPr>
              <a:tblGrid>
                <a:gridCol w="586408"/>
                <a:gridCol w="5400600"/>
                <a:gridCol w="1152128"/>
                <a:gridCol w="1090464"/>
              </a:tblGrid>
              <a:tr h="370840">
                <a:tc>
                  <a:txBody>
                    <a:bodyPr/>
                    <a:lstStyle/>
                    <a:p>
                      <a:pPr algn="l">
                        <a:lnSpc>
                          <a:spcPct val="115000"/>
                        </a:lnSpc>
                        <a:spcAft>
                          <a:spcPts val="0"/>
                        </a:spcAft>
                      </a:pPr>
                      <a:r>
                        <a:rPr lang="en-US" sz="1200" b="0" dirty="0">
                          <a:effectLst/>
                        </a:rPr>
                        <a:t>2005</a:t>
                      </a:r>
                      <a:endParaRPr lang="ru-RU" sz="1200" b="0" dirty="0">
                        <a:solidFill>
                          <a:srgbClr val="000000"/>
                        </a:solidFill>
                        <a:effectLst/>
                        <a:latin typeface="+mn-lt"/>
                        <a:ea typeface="Times New Roman"/>
                        <a:cs typeface="Times New Roman TUR"/>
                      </a:endParaRPr>
                    </a:p>
                  </a:txBody>
                  <a:tcPr marL="44450" marR="44450" marT="0" marB="0" anchor="ctr"/>
                </a:tc>
                <a:tc>
                  <a:txBody>
                    <a:bodyPr/>
                    <a:lstStyle/>
                    <a:p>
                      <a:pPr algn="just">
                        <a:lnSpc>
                          <a:spcPct val="115000"/>
                        </a:lnSpc>
                        <a:spcAft>
                          <a:spcPts val="0"/>
                        </a:spcAft>
                      </a:pPr>
                      <a:r>
                        <a:rPr lang="en-US" sz="1200" b="0" dirty="0" err="1">
                          <a:effectLst/>
                        </a:rPr>
                        <a:t>Alte</a:t>
                      </a:r>
                      <a:r>
                        <a:rPr lang="en-US" sz="1200" b="0" dirty="0">
                          <a:effectLst/>
                        </a:rPr>
                        <a:t> legume </a:t>
                      </a:r>
                      <a:r>
                        <a:rPr lang="en-US" sz="1200" b="0" dirty="0" err="1">
                          <a:effectLst/>
                        </a:rPr>
                        <a:t>preparate</a:t>
                      </a:r>
                      <a:r>
                        <a:rPr lang="en-US" sz="1200" b="0" dirty="0">
                          <a:effectLst/>
                        </a:rPr>
                        <a:t> </a:t>
                      </a:r>
                      <a:r>
                        <a:rPr lang="en-US" sz="1200" b="0" dirty="0" err="1">
                          <a:effectLst/>
                        </a:rPr>
                        <a:t>sau</a:t>
                      </a:r>
                      <a:r>
                        <a:rPr lang="en-US" sz="1200" b="0" dirty="0">
                          <a:effectLst/>
                        </a:rPr>
                        <a:t> </a:t>
                      </a:r>
                      <a:r>
                        <a:rPr lang="en-US" sz="1200" b="0" dirty="0" err="1">
                          <a:effectLst/>
                        </a:rPr>
                        <a:t>conservate</a:t>
                      </a:r>
                      <a:r>
                        <a:rPr lang="en-US" sz="1200" b="0" dirty="0">
                          <a:effectLst/>
                        </a:rPr>
                        <a:t> </a:t>
                      </a:r>
                      <a:r>
                        <a:rPr lang="en-US" sz="1200" b="0" dirty="0" err="1">
                          <a:effectLst/>
                        </a:rPr>
                        <a:t>altfel</a:t>
                      </a:r>
                      <a:r>
                        <a:rPr lang="en-US" sz="1200" b="0" dirty="0">
                          <a:effectLst/>
                        </a:rPr>
                        <a:t> </a:t>
                      </a:r>
                      <a:r>
                        <a:rPr lang="en-US" sz="1200" b="0" dirty="0" err="1">
                          <a:effectLst/>
                        </a:rPr>
                        <a:t>decit</a:t>
                      </a:r>
                      <a:r>
                        <a:rPr lang="en-US" sz="1200" b="0" dirty="0">
                          <a:effectLst/>
                        </a:rPr>
                        <a:t> in </a:t>
                      </a:r>
                      <a:r>
                        <a:rPr lang="en-US" sz="1200" b="0" dirty="0" err="1">
                          <a:effectLst/>
                        </a:rPr>
                        <a:t>otet</a:t>
                      </a:r>
                      <a:r>
                        <a:rPr lang="en-US" sz="1200" b="0" dirty="0">
                          <a:effectLst/>
                        </a:rPr>
                        <a:t> </a:t>
                      </a:r>
                      <a:r>
                        <a:rPr lang="en-US" sz="1200" b="0" dirty="0" err="1">
                          <a:effectLst/>
                        </a:rPr>
                        <a:t>sau</a:t>
                      </a:r>
                      <a:r>
                        <a:rPr lang="en-US" sz="1200" b="0" dirty="0">
                          <a:effectLst/>
                        </a:rPr>
                        <a:t> acid acetic, </a:t>
                      </a:r>
                      <a:r>
                        <a:rPr lang="en-US" sz="1200" b="0" dirty="0" err="1">
                          <a:effectLst/>
                        </a:rPr>
                        <a:t>necongelate</a:t>
                      </a:r>
                      <a:r>
                        <a:rPr lang="en-US" sz="1200" b="0" dirty="0">
                          <a:effectLst/>
                        </a:rPr>
                        <a:t>, </a:t>
                      </a:r>
                      <a:r>
                        <a:rPr lang="en-US" sz="1200" b="0" dirty="0" err="1">
                          <a:effectLst/>
                        </a:rPr>
                        <a:t>altele</a:t>
                      </a:r>
                      <a:r>
                        <a:rPr lang="en-US" sz="1200" b="0" dirty="0">
                          <a:effectLst/>
                        </a:rPr>
                        <a:t> </a:t>
                      </a:r>
                      <a:r>
                        <a:rPr lang="en-US" sz="1200" b="0" dirty="0" err="1">
                          <a:effectLst/>
                        </a:rPr>
                        <a:t>decit</a:t>
                      </a:r>
                      <a:r>
                        <a:rPr lang="en-US" sz="1200" b="0" dirty="0">
                          <a:effectLst/>
                        </a:rPr>
                        <a:t> </a:t>
                      </a:r>
                      <a:r>
                        <a:rPr lang="en-US" sz="1200" b="0" dirty="0" err="1">
                          <a:effectLst/>
                        </a:rPr>
                        <a:t>produsele</a:t>
                      </a:r>
                      <a:r>
                        <a:rPr lang="en-US" sz="1200" b="0" dirty="0">
                          <a:effectLst/>
                        </a:rPr>
                        <a:t> de la </a:t>
                      </a:r>
                      <a:r>
                        <a:rPr lang="en-US" sz="1200" b="0" dirty="0" err="1">
                          <a:effectLst/>
                        </a:rPr>
                        <a:t>pozitia</a:t>
                      </a:r>
                      <a:r>
                        <a:rPr lang="en-US" sz="1200" b="0" dirty="0">
                          <a:effectLst/>
                        </a:rPr>
                        <a:t> 2006</a:t>
                      </a:r>
                      <a:endParaRPr lang="ru-RU" sz="1200" b="0" dirty="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b="0" dirty="0">
                          <a:effectLst/>
                        </a:rPr>
                        <a:t>500 tone </a:t>
                      </a:r>
                      <a:endParaRPr lang="ru-RU" sz="1200" b="0" dirty="0">
                        <a:solidFill>
                          <a:srgbClr val="000000"/>
                        </a:solidFill>
                        <a:effectLst/>
                        <a:latin typeface="+mn-lt"/>
                        <a:ea typeface="Times New Roman"/>
                        <a:cs typeface="Times New Roman TUR"/>
                      </a:endParaRPr>
                    </a:p>
                  </a:txBody>
                  <a:tcPr marL="44450" marR="44450" marT="0" marB="0" anchor="ctr"/>
                </a:tc>
                <a:tc>
                  <a:txBody>
                    <a:bodyPr/>
                    <a:lstStyle/>
                    <a:p>
                      <a:endParaRPr lang="ru-RU" dirty="0"/>
                    </a:p>
                  </a:txBody>
                  <a:tcPr/>
                </a:tc>
              </a:tr>
              <a:tr h="370840">
                <a:tc>
                  <a:txBody>
                    <a:bodyPr/>
                    <a:lstStyle/>
                    <a:p>
                      <a:pPr algn="l">
                        <a:lnSpc>
                          <a:spcPct val="115000"/>
                        </a:lnSpc>
                        <a:spcAft>
                          <a:spcPts val="0"/>
                        </a:spcAft>
                      </a:pPr>
                      <a:r>
                        <a:rPr lang="en-US" sz="1200" dirty="0">
                          <a:effectLst/>
                        </a:rPr>
                        <a:t>2007</a:t>
                      </a:r>
                      <a:endParaRPr lang="ru-RU" sz="1200" dirty="0">
                        <a:solidFill>
                          <a:srgbClr val="000000"/>
                        </a:solidFill>
                        <a:effectLst/>
                        <a:latin typeface="+mn-lt"/>
                        <a:ea typeface="Times New Roman"/>
                        <a:cs typeface="Times New Roman TUR"/>
                      </a:endParaRPr>
                    </a:p>
                  </a:txBody>
                  <a:tcPr marL="44450" marR="44450" marT="0" marB="0" anchor="ctr"/>
                </a:tc>
                <a:tc>
                  <a:txBody>
                    <a:bodyPr/>
                    <a:lstStyle/>
                    <a:p>
                      <a:pPr algn="just">
                        <a:lnSpc>
                          <a:spcPct val="115000"/>
                        </a:lnSpc>
                        <a:spcAft>
                          <a:spcPts val="0"/>
                        </a:spcAft>
                      </a:pPr>
                      <a:r>
                        <a:rPr lang="fr-FR" sz="1200" dirty="0" err="1">
                          <a:effectLst/>
                        </a:rPr>
                        <a:t>Gemuri</a:t>
                      </a:r>
                      <a:r>
                        <a:rPr lang="fr-FR" sz="1200" dirty="0">
                          <a:effectLst/>
                        </a:rPr>
                        <a:t>, </a:t>
                      </a:r>
                      <a:r>
                        <a:rPr lang="fr-FR" sz="1200" dirty="0" err="1">
                          <a:effectLst/>
                        </a:rPr>
                        <a:t>dulceturi</a:t>
                      </a:r>
                      <a:r>
                        <a:rPr lang="fr-FR" sz="1200" dirty="0">
                          <a:effectLst/>
                        </a:rPr>
                        <a:t>, </a:t>
                      </a:r>
                      <a:r>
                        <a:rPr lang="fr-FR" sz="1200" dirty="0" err="1">
                          <a:effectLst/>
                        </a:rPr>
                        <a:t>jeleuri</a:t>
                      </a:r>
                      <a:r>
                        <a:rPr lang="fr-FR" sz="1200" dirty="0">
                          <a:effectLst/>
                        </a:rPr>
                        <a:t>, marmelade, </a:t>
                      </a:r>
                      <a:r>
                        <a:rPr lang="fr-FR" sz="1200" dirty="0" err="1">
                          <a:effectLst/>
                        </a:rPr>
                        <a:t>paste</a:t>
                      </a:r>
                      <a:r>
                        <a:rPr lang="fr-FR" sz="1200" dirty="0">
                          <a:effectLst/>
                        </a:rPr>
                        <a:t> si </a:t>
                      </a:r>
                      <a:r>
                        <a:rPr lang="fr-FR" sz="1200" dirty="0" err="1">
                          <a:effectLst/>
                        </a:rPr>
                        <a:t>piureuri</a:t>
                      </a:r>
                      <a:r>
                        <a:rPr lang="fr-FR" sz="1200" dirty="0">
                          <a:effectLst/>
                        </a:rPr>
                        <a:t> de </a:t>
                      </a:r>
                      <a:r>
                        <a:rPr lang="fr-FR" sz="1200" dirty="0" err="1">
                          <a:effectLst/>
                        </a:rPr>
                        <a:t>fructe</a:t>
                      </a:r>
                      <a:r>
                        <a:rPr lang="fr-FR" sz="1200" dirty="0">
                          <a:effectLst/>
                        </a:rPr>
                        <a:t> </a:t>
                      </a:r>
                      <a:r>
                        <a:rPr lang="fr-FR" sz="1200" dirty="0" err="1">
                          <a:effectLst/>
                        </a:rPr>
                        <a:t>sau</a:t>
                      </a:r>
                      <a:r>
                        <a:rPr lang="fr-FR" sz="1200" dirty="0">
                          <a:effectLst/>
                        </a:rPr>
                        <a:t> de </a:t>
                      </a:r>
                      <a:r>
                        <a:rPr lang="fr-FR" sz="1200" dirty="0" err="1">
                          <a:effectLst/>
                        </a:rPr>
                        <a:t>simburi</a:t>
                      </a:r>
                      <a:r>
                        <a:rPr lang="fr-FR" sz="1200" dirty="0">
                          <a:effectLst/>
                        </a:rPr>
                        <a:t>, </a:t>
                      </a:r>
                      <a:r>
                        <a:rPr lang="fr-FR" sz="1200" dirty="0" err="1">
                          <a:effectLst/>
                        </a:rPr>
                        <a:t>obtinute</a:t>
                      </a:r>
                      <a:r>
                        <a:rPr lang="fr-FR" sz="1200" dirty="0">
                          <a:effectLst/>
                        </a:rPr>
                        <a:t> </a:t>
                      </a:r>
                      <a:r>
                        <a:rPr lang="fr-FR" sz="1200" dirty="0" err="1">
                          <a:effectLst/>
                        </a:rPr>
                        <a:t>prin</a:t>
                      </a:r>
                      <a:r>
                        <a:rPr lang="fr-FR" sz="1200" dirty="0">
                          <a:effectLst/>
                        </a:rPr>
                        <a:t> </a:t>
                      </a:r>
                      <a:r>
                        <a:rPr lang="fr-FR" sz="1200" dirty="0" err="1">
                          <a:effectLst/>
                        </a:rPr>
                        <a:t>fierbere</a:t>
                      </a:r>
                      <a:r>
                        <a:rPr lang="fr-FR" sz="1200" dirty="0">
                          <a:effectLst/>
                        </a:rPr>
                        <a:t>, </a:t>
                      </a:r>
                      <a:r>
                        <a:rPr lang="fr-FR" sz="1200" dirty="0" err="1">
                          <a:effectLst/>
                        </a:rPr>
                        <a:t>cu</a:t>
                      </a:r>
                      <a:r>
                        <a:rPr lang="fr-FR" sz="1200" dirty="0">
                          <a:effectLst/>
                        </a:rPr>
                        <a:t> </a:t>
                      </a:r>
                      <a:r>
                        <a:rPr lang="fr-FR" sz="1200" dirty="0" err="1">
                          <a:effectLst/>
                        </a:rPr>
                        <a:t>sau</a:t>
                      </a:r>
                      <a:r>
                        <a:rPr lang="fr-FR" sz="1200" dirty="0">
                          <a:effectLst/>
                        </a:rPr>
                        <a:t> </a:t>
                      </a:r>
                      <a:r>
                        <a:rPr lang="fr-FR" sz="1200" dirty="0" err="1">
                          <a:effectLst/>
                        </a:rPr>
                        <a:t>fara</a:t>
                      </a:r>
                      <a:r>
                        <a:rPr lang="fr-FR" sz="1200" dirty="0">
                          <a:effectLst/>
                        </a:rPr>
                        <a:t> </a:t>
                      </a:r>
                      <a:r>
                        <a:rPr lang="fr-FR" sz="1200" dirty="0" err="1">
                          <a:effectLst/>
                        </a:rPr>
                        <a:t>adaos</a:t>
                      </a:r>
                      <a:r>
                        <a:rPr lang="fr-FR" sz="1200" dirty="0">
                          <a:effectLst/>
                        </a:rPr>
                        <a:t> de </a:t>
                      </a:r>
                      <a:r>
                        <a:rPr lang="fr-FR" sz="1200" dirty="0" err="1">
                          <a:effectLst/>
                        </a:rPr>
                        <a:t>zahar</a:t>
                      </a:r>
                      <a:r>
                        <a:rPr lang="fr-FR" sz="1200" dirty="0">
                          <a:effectLst/>
                        </a:rPr>
                        <a:t> </a:t>
                      </a:r>
                      <a:r>
                        <a:rPr lang="fr-FR" sz="1200" dirty="0" err="1">
                          <a:effectLst/>
                        </a:rPr>
                        <a:t>sau</a:t>
                      </a:r>
                      <a:r>
                        <a:rPr lang="fr-FR" sz="1200" dirty="0">
                          <a:effectLst/>
                        </a:rPr>
                        <a:t> de </a:t>
                      </a:r>
                      <a:r>
                        <a:rPr lang="fr-FR" sz="1200" dirty="0" err="1">
                          <a:effectLst/>
                        </a:rPr>
                        <a:t>alti</a:t>
                      </a:r>
                      <a:r>
                        <a:rPr lang="fr-FR" sz="1200" dirty="0">
                          <a:effectLst/>
                        </a:rPr>
                        <a:t> </a:t>
                      </a:r>
                      <a:r>
                        <a:rPr lang="fr-FR" sz="1200" dirty="0" err="1">
                          <a:effectLst/>
                        </a:rPr>
                        <a:t>indulcitori</a:t>
                      </a:r>
                      <a:r>
                        <a:rPr lang="fr-FR" sz="1200" dirty="0">
                          <a:effectLst/>
                        </a:rPr>
                        <a:t> (</a:t>
                      </a:r>
                      <a:r>
                        <a:rPr lang="fr-FR" sz="1200" dirty="0" err="1">
                          <a:effectLst/>
                        </a:rPr>
                        <a:t>edulcoranti</a:t>
                      </a:r>
                      <a:r>
                        <a:rPr lang="fr-FR" sz="1200" dirty="0">
                          <a:effectLst/>
                        </a:rPr>
                        <a:t>)</a:t>
                      </a:r>
                      <a:endParaRPr lang="ru-RU" sz="1200" dirty="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dirty="0">
                          <a:effectLst/>
                        </a:rPr>
                        <a:t>250 tone </a:t>
                      </a:r>
                      <a:endParaRPr lang="ru-RU" sz="1200" dirty="0">
                        <a:solidFill>
                          <a:srgbClr val="000000"/>
                        </a:solidFill>
                        <a:effectLst/>
                        <a:latin typeface="+mn-lt"/>
                        <a:ea typeface="Times New Roman"/>
                        <a:cs typeface="Times New Roman TUR"/>
                      </a:endParaRPr>
                    </a:p>
                  </a:txBody>
                  <a:tcPr marL="44450" marR="44450" marT="0" marB="0" anchor="ctr"/>
                </a:tc>
                <a:tc>
                  <a:txBody>
                    <a:bodyPr/>
                    <a:lstStyle/>
                    <a:p>
                      <a:endParaRPr lang="ru-RU"/>
                    </a:p>
                  </a:txBody>
                  <a:tcPr/>
                </a:tc>
              </a:tr>
              <a:tr h="370840">
                <a:tc>
                  <a:txBody>
                    <a:bodyPr/>
                    <a:lstStyle/>
                    <a:p>
                      <a:pPr algn="l">
                        <a:lnSpc>
                          <a:spcPct val="115000"/>
                        </a:lnSpc>
                        <a:spcAft>
                          <a:spcPts val="0"/>
                        </a:spcAft>
                      </a:pPr>
                      <a:r>
                        <a:rPr lang="en-US" sz="1200" dirty="0">
                          <a:effectLst/>
                        </a:rPr>
                        <a:t>2009</a:t>
                      </a:r>
                      <a:endParaRPr lang="ru-RU" sz="1200" dirty="0">
                        <a:solidFill>
                          <a:srgbClr val="000000"/>
                        </a:solidFill>
                        <a:effectLst/>
                        <a:latin typeface="+mn-lt"/>
                        <a:ea typeface="Times New Roman"/>
                        <a:cs typeface="Times New Roman TUR"/>
                      </a:endParaRPr>
                    </a:p>
                  </a:txBody>
                  <a:tcPr marL="44450" marR="44450" marT="0" marB="0" anchor="ctr"/>
                </a:tc>
                <a:tc>
                  <a:txBody>
                    <a:bodyPr/>
                    <a:lstStyle/>
                    <a:p>
                      <a:pPr algn="just">
                        <a:lnSpc>
                          <a:spcPct val="115000"/>
                        </a:lnSpc>
                        <a:spcAft>
                          <a:spcPts val="0"/>
                        </a:spcAft>
                      </a:pPr>
                      <a:r>
                        <a:rPr lang="fr-FR" sz="1200">
                          <a:effectLst/>
                        </a:rPr>
                        <a:t>Sucuri de fructe (inclusiv must de struguri) si sucuri de legume, nefermentate, fara adaos de alcool, cu sau fara adaos de zahar sau de alti indulcitori (edulcoranti)</a:t>
                      </a:r>
                      <a:endParaRPr lang="ru-RU" sz="120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dirty="0">
                          <a:effectLst/>
                        </a:rPr>
                        <a:t>500 tone </a:t>
                      </a:r>
                      <a:endParaRPr lang="ru-RU" sz="1200" dirty="0">
                        <a:solidFill>
                          <a:srgbClr val="000000"/>
                        </a:solidFill>
                        <a:effectLst/>
                        <a:latin typeface="+mn-lt"/>
                        <a:ea typeface="Times New Roman"/>
                        <a:cs typeface="Times New Roman TUR"/>
                      </a:endParaRPr>
                    </a:p>
                  </a:txBody>
                  <a:tcPr marL="44450" marR="44450" marT="0" marB="0" anchor="ctr"/>
                </a:tc>
                <a:tc>
                  <a:txBody>
                    <a:bodyPr/>
                    <a:lstStyle/>
                    <a:p>
                      <a:endParaRPr lang="ru-RU" dirty="0"/>
                    </a:p>
                  </a:txBody>
                  <a:tcPr/>
                </a:tc>
              </a:tr>
              <a:tr h="370840">
                <a:tc>
                  <a:txBody>
                    <a:bodyPr/>
                    <a:lstStyle/>
                    <a:p>
                      <a:pPr algn="l">
                        <a:lnSpc>
                          <a:spcPct val="115000"/>
                        </a:lnSpc>
                        <a:spcAft>
                          <a:spcPts val="0"/>
                        </a:spcAft>
                      </a:pPr>
                      <a:r>
                        <a:rPr lang="en-US" sz="1200" dirty="0">
                          <a:effectLst/>
                        </a:rPr>
                        <a:t>2103</a:t>
                      </a:r>
                      <a:endParaRPr lang="ru-RU" sz="1200" dirty="0">
                        <a:solidFill>
                          <a:srgbClr val="000000"/>
                        </a:solidFill>
                        <a:effectLst/>
                        <a:latin typeface="+mn-lt"/>
                        <a:ea typeface="Times New Roman"/>
                        <a:cs typeface="Times New Roman TUR"/>
                      </a:endParaRPr>
                    </a:p>
                  </a:txBody>
                  <a:tcPr marL="44450" marR="44450" marT="0" marB="0" anchor="ctr"/>
                </a:tc>
                <a:tc>
                  <a:txBody>
                    <a:bodyPr/>
                    <a:lstStyle/>
                    <a:p>
                      <a:pPr algn="just">
                        <a:lnSpc>
                          <a:spcPct val="115000"/>
                        </a:lnSpc>
                        <a:spcAft>
                          <a:spcPts val="0"/>
                        </a:spcAft>
                      </a:pPr>
                      <a:r>
                        <a:rPr lang="fr-FR" sz="1200">
                          <a:effectLst/>
                        </a:rPr>
                        <a:t>Sosuri si preparate pentru acestea; compozitii din condimente si din produse de asezonare; faina de mustar si mustar preparat</a:t>
                      </a:r>
                      <a:endParaRPr lang="ru-RU" sz="120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a:effectLst/>
                        </a:rPr>
                        <a:t>500 tone </a:t>
                      </a:r>
                      <a:endParaRPr lang="ru-RU" sz="1200">
                        <a:solidFill>
                          <a:srgbClr val="000000"/>
                        </a:solidFill>
                        <a:effectLst/>
                        <a:latin typeface="+mn-lt"/>
                        <a:ea typeface="Times New Roman"/>
                        <a:cs typeface="Times New Roman TUR"/>
                      </a:endParaRPr>
                    </a:p>
                  </a:txBody>
                  <a:tcPr marL="44450" marR="44450" marT="0" marB="0" anchor="ctr"/>
                </a:tc>
                <a:tc>
                  <a:txBody>
                    <a:bodyPr/>
                    <a:lstStyle/>
                    <a:p>
                      <a:endParaRPr lang="ru-RU"/>
                    </a:p>
                  </a:txBody>
                  <a:tcPr/>
                </a:tc>
              </a:tr>
              <a:tr h="370840">
                <a:tc>
                  <a:txBody>
                    <a:bodyPr/>
                    <a:lstStyle/>
                    <a:p>
                      <a:pPr algn="l">
                        <a:lnSpc>
                          <a:spcPct val="115000"/>
                        </a:lnSpc>
                        <a:spcAft>
                          <a:spcPts val="0"/>
                        </a:spcAft>
                      </a:pPr>
                      <a:r>
                        <a:rPr lang="en-US" sz="1200">
                          <a:effectLst/>
                        </a:rPr>
                        <a:t>2105.00</a:t>
                      </a:r>
                      <a:endParaRPr lang="ru-RU" sz="1200">
                        <a:solidFill>
                          <a:srgbClr val="000000"/>
                        </a:solidFill>
                        <a:effectLst/>
                        <a:latin typeface="+mn-lt"/>
                        <a:ea typeface="Times New Roman"/>
                        <a:cs typeface="Times New Roman TUR"/>
                      </a:endParaRPr>
                    </a:p>
                  </a:txBody>
                  <a:tcPr marL="44450" marR="44450" marT="0" marB="0" anchor="ctr"/>
                </a:tc>
                <a:tc>
                  <a:txBody>
                    <a:bodyPr/>
                    <a:lstStyle/>
                    <a:p>
                      <a:pPr algn="just">
                        <a:lnSpc>
                          <a:spcPct val="115000"/>
                        </a:lnSpc>
                        <a:spcAft>
                          <a:spcPts val="0"/>
                        </a:spcAft>
                      </a:pPr>
                      <a:r>
                        <a:rPr lang="fr-FR" sz="1200">
                          <a:effectLst/>
                        </a:rPr>
                        <a:t>Inghetate si alte forme de gheata comestibila cu sau fara cacao</a:t>
                      </a:r>
                      <a:endParaRPr lang="ru-RU" sz="120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dirty="0">
                          <a:effectLst/>
                        </a:rPr>
                        <a:t>500 tone </a:t>
                      </a:r>
                      <a:endParaRPr lang="ru-RU" sz="1200" dirty="0">
                        <a:solidFill>
                          <a:srgbClr val="000000"/>
                        </a:solidFill>
                        <a:effectLst/>
                        <a:latin typeface="+mn-lt"/>
                        <a:ea typeface="Times New Roman"/>
                        <a:cs typeface="Times New Roman TUR"/>
                      </a:endParaRPr>
                    </a:p>
                  </a:txBody>
                  <a:tcPr marL="44450" marR="44450" marT="0" marB="0" anchor="ctr"/>
                </a:tc>
                <a:tc>
                  <a:txBody>
                    <a:bodyPr/>
                    <a:lstStyle/>
                    <a:p>
                      <a:endParaRPr lang="ru-RU"/>
                    </a:p>
                  </a:txBody>
                  <a:tcPr/>
                </a:tc>
              </a:tr>
              <a:tr h="370840">
                <a:tc>
                  <a:txBody>
                    <a:bodyPr/>
                    <a:lstStyle/>
                    <a:p>
                      <a:pPr algn="l">
                        <a:lnSpc>
                          <a:spcPct val="115000"/>
                        </a:lnSpc>
                        <a:spcAft>
                          <a:spcPts val="0"/>
                        </a:spcAft>
                      </a:pPr>
                      <a:r>
                        <a:rPr lang="en-US" sz="1200" dirty="0">
                          <a:effectLst/>
                        </a:rPr>
                        <a:t>2202</a:t>
                      </a:r>
                      <a:endParaRPr lang="ru-RU" sz="1200" dirty="0">
                        <a:solidFill>
                          <a:srgbClr val="000000"/>
                        </a:solidFill>
                        <a:effectLst/>
                        <a:latin typeface="+mn-lt"/>
                        <a:ea typeface="Times New Roman"/>
                        <a:cs typeface="Times New Roman TUR"/>
                      </a:endParaRPr>
                    </a:p>
                  </a:txBody>
                  <a:tcPr marL="44450" marR="44450" marT="0" marB="0" anchor="ctr"/>
                </a:tc>
                <a:tc>
                  <a:txBody>
                    <a:bodyPr/>
                    <a:lstStyle/>
                    <a:p>
                      <a:pPr algn="just">
                        <a:lnSpc>
                          <a:spcPct val="115000"/>
                        </a:lnSpc>
                        <a:spcAft>
                          <a:spcPts val="0"/>
                        </a:spcAft>
                      </a:pPr>
                      <a:r>
                        <a:rPr lang="fr-FR" sz="1200" dirty="0">
                          <a:effectLst/>
                        </a:rPr>
                        <a:t>Ape, </a:t>
                      </a:r>
                      <a:r>
                        <a:rPr lang="fr-FR" sz="1200" dirty="0" err="1">
                          <a:effectLst/>
                        </a:rPr>
                        <a:t>inclusiv</a:t>
                      </a:r>
                      <a:r>
                        <a:rPr lang="fr-FR" sz="1200" dirty="0">
                          <a:effectLst/>
                        </a:rPr>
                        <a:t> ape </a:t>
                      </a:r>
                      <a:r>
                        <a:rPr lang="fr-FR" sz="1200" dirty="0" err="1">
                          <a:effectLst/>
                        </a:rPr>
                        <a:t>minerale</a:t>
                      </a:r>
                      <a:r>
                        <a:rPr lang="fr-FR" sz="1200" dirty="0">
                          <a:effectLst/>
                        </a:rPr>
                        <a:t> si ape </a:t>
                      </a:r>
                      <a:r>
                        <a:rPr lang="fr-FR" sz="1200" dirty="0" err="1">
                          <a:effectLst/>
                        </a:rPr>
                        <a:t>carbogazoase</a:t>
                      </a:r>
                      <a:r>
                        <a:rPr lang="fr-FR" sz="1200" dirty="0">
                          <a:effectLst/>
                        </a:rPr>
                        <a:t>, care </a:t>
                      </a:r>
                      <a:r>
                        <a:rPr lang="fr-FR" sz="1200" dirty="0" err="1">
                          <a:effectLst/>
                        </a:rPr>
                        <a:t>contin</a:t>
                      </a:r>
                      <a:r>
                        <a:rPr lang="fr-FR" sz="1200" dirty="0">
                          <a:effectLst/>
                        </a:rPr>
                        <a:t> </a:t>
                      </a:r>
                      <a:r>
                        <a:rPr lang="fr-FR" sz="1200" dirty="0" err="1">
                          <a:effectLst/>
                        </a:rPr>
                        <a:t>zahar</a:t>
                      </a:r>
                      <a:r>
                        <a:rPr lang="fr-FR" sz="1200" dirty="0">
                          <a:effectLst/>
                        </a:rPr>
                        <a:t> </a:t>
                      </a:r>
                      <a:r>
                        <a:rPr lang="fr-FR" sz="1200" dirty="0" err="1">
                          <a:effectLst/>
                        </a:rPr>
                        <a:t>sau</a:t>
                      </a:r>
                      <a:r>
                        <a:rPr lang="fr-FR" sz="1200" dirty="0">
                          <a:effectLst/>
                        </a:rPr>
                        <a:t> </a:t>
                      </a:r>
                      <a:r>
                        <a:rPr lang="fr-FR" sz="1200" dirty="0" err="1">
                          <a:effectLst/>
                        </a:rPr>
                        <a:t>alti</a:t>
                      </a:r>
                      <a:r>
                        <a:rPr lang="fr-FR" sz="1200" dirty="0">
                          <a:effectLst/>
                        </a:rPr>
                        <a:t> </a:t>
                      </a:r>
                      <a:r>
                        <a:rPr lang="fr-FR" sz="1200" dirty="0" err="1">
                          <a:effectLst/>
                        </a:rPr>
                        <a:t>indulcitori</a:t>
                      </a:r>
                      <a:r>
                        <a:rPr lang="fr-FR" sz="1200" dirty="0">
                          <a:effectLst/>
                        </a:rPr>
                        <a:t> </a:t>
                      </a:r>
                      <a:r>
                        <a:rPr lang="fr-FR" sz="1200" dirty="0" err="1">
                          <a:effectLst/>
                        </a:rPr>
                        <a:t>sau</a:t>
                      </a:r>
                      <a:r>
                        <a:rPr lang="fr-FR" sz="1200" dirty="0">
                          <a:effectLst/>
                        </a:rPr>
                        <a:t> </a:t>
                      </a:r>
                      <a:r>
                        <a:rPr lang="fr-FR" sz="1200" dirty="0" err="1">
                          <a:effectLst/>
                        </a:rPr>
                        <a:t>aromatizanti</a:t>
                      </a:r>
                      <a:r>
                        <a:rPr lang="fr-FR" sz="1200" dirty="0">
                          <a:effectLst/>
                        </a:rPr>
                        <a:t> si </a:t>
                      </a:r>
                      <a:r>
                        <a:rPr lang="fr-FR" sz="1200" dirty="0" err="1">
                          <a:effectLst/>
                        </a:rPr>
                        <a:t>alte</a:t>
                      </a:r>
                      <a:r>
                        <a:rPr lang="fr-FR" sz="1200" dirty="0">
                          <a:effectLst/>
                        </a:rPr>
                        <a:t> </a:t>
                      </a:r>
                      <a:r>
                        <a:rPr lang="fr-FR" sz="1200" dirty="0" err="1">
                          <a:effectLst/>
                        </a:rPr>
                        <a:t>bauturi</a:t>
                      </a:r>
                      <a:r>
                        <a:rPr lang="fr-FR" sz="1200" dirty="0">
                          <a:effectLst/>
                        </a:rPr>
                        <a:t> </a:t>
                      </a:r>
                      <a:r>
                        <a:rPr lang="fr-FR" sz="1200" dirty="0" err="1">
                          <a:effectLst/>
                        </a:rPr>
                        <a:t>nealcoolice</a:t>
                      </a:r>
                      <a:r>
                        <a:rPr lang="fr-FR" sz="1200" dirty="0">
                          <a:effectLst/>
                        </a:rPr>
                        <a:t>, </a:t>
                      </a:r>
                      <a:r>
                        <a:rPr lang="fr-FR" sz="1200" dirty="0" err="1">
                          <a:effectLst/>
                        </a:rPr>
                        <a:t>cu</a:t>
                      </a:r>
                      <a:r>
                        <a:rPr lang="fr-FR" sz="1200" dirty="0">
                          <a:effectLst/>
                        </a:rPr>
                        <a:t> </a:t>
                      </a:r>
                      <a:r>
                        <a:rPr lang="fr-FR" sz="1200" dirty="0" err="1">
                          <a:effectLst/>
                        </a:rPr>
                        <a:t>exceptia</a:t>
                      </a:r>
                      <a:r>
                        <a:rPr lang="fr-FR" sz="1200" dirty="0">
                          <a:effectLst/>
                        </a:rPr>
                        <a:t> </a:t>
                      </a:r>
                      <a:r>
                        <a:rPr lang="fr-FR" sz="1200" dirty="0" err="1">
                          <a:effectLst/>
                        </a:rPr>
                        <a:t>sucurilor</a:t>
                      </a:r>
                      <a:r>
                        <a:rPr lang="fr-FR" sz="1200" dirty="0">
                          <a:effectLst/>
                        </a:rPr>
                        <a:t> de </a:t>
                      </a:r>
                      <a:r>
                        <a:rPr lang="fr-FR" sz="1200" dirty="0" err="1">
                          <a:effectLst/>
                        </a:rPr>
                        <a:t>fructe</a:t>
                      </a:r>
                      <a:r>
                        <a:rPr lang="fr-FR" sz="1200" dirty="0">
                          <a:effectLst/>
                        </a:rPr>
                        <a:t> </a:t>
                      </a:r>
                      <a:r>
                        <a:rPr lang="fr-FR" sz="1200" dirty="0" err="1">
                          <a:effectLst/>
                        </a:rPr>
                        <a:t>sau</a:t>
                      </a:r>
                      <a:r>
                        <a:rPr lang="fr-FR" sz="1200" dirty="0">
                          <a:effectLst/>
                        </a:rPr>
                        <a:t> de </a:t>
                      </a:r>
                      <a:r>
                        <a:rPr lang="fr-FR" sz="1200" dirty="0" err="1">
                          <a:effectLst/>
                        </a:rPr>
                        <a:t>legume</a:t>
                      </a:r>
                      <a:r>
                        <a:rPr lang="fr-FR" sz="1200" dirty="0">
                          <a:effectLst/>
                        </a:rPr>
                        <a:t> de la </a:t>
                      </a:r>
                      <a:r>
                        <a:rPr lang="fr-FR" sz="1200" dirty="0" err="1">
                          <a:effectLst/>
                        </a:rPr>
                        <a:t>pozitia</a:t>
                      </a:r>
                      <a:r>
                        <a:rPr lang="fr-FR" sz="1200" dirty="0">
                          <a:effectLst/>
                        </a:rPr>
                        <a:t> 2009</a:t>
                      </a:r>
                      <a:endParaRPr lang="ru-RU" sz="1200" dirty="0">
                        <a:solidFill>
                          <a:srgbClr val="000000"/>
                        </a:solidFill>
                        <a:effectLst/>
                        <a:latin typeface="+mn-lt"/>
                        <a:ea typeface="Times New Roman"/>
                        <a:cs typeface="Times New Roman TUR"/>
                      </a:endParaRPr>
                    </a:p>
                  </a:txBody>
                  <a:tcPr marL="44450" marR="44450" marT="0" marB="0" anchor="ctr"/>
                </a:tc>
                <a:tc>
                  <a:txBody>
                    <a:bodyPr/>
                    <a:lstStyle/>
                    <a:p>
                      <a:pPr algn="ctr">
                        <a:lnSpc>
                          <a:spcPct val="115000"/>
                        </a:lnSpc>
                        <a:spcAft>
                          <a:spcPts val="0"/>
                        </a:spcAft>
                      </a:pPr>
                      <a:r>
                        <a:rPr lang="en-US" sz="1200" dirty="0">
                          <a:effectLst/>
                        </a:rPr>
                        <a:t>100000 </a:t>
                      </a:r>
                      <a:r>
                        <a:rPr lang="en-US" sz="1200" dirty="0" err="1">
                          <a:effectLst/>
                        </a:rPr>
                        <a:t>litri</a:t>
                      </a:r>
                      <a:endParaRPr lang="ru-RU" sz="1200" dirty="0">
                        <a:solidFill>
                          <a:srgbClr val="000000"/>
                        </a:solidFill>
                        <a:effectLst/>
                        <a:latin typeface="+mn-lt"/>
                        <a:ea typeface="Times New Roman"/>
                        <a:cs typeface="Times New Roman TUR"/>
                      </a:endParaRPr>
                    </a:p>
                  </a:txBody>
                  <a:tcPr marL="44450" marR="44450" marT="0" marB="0" anchor="ctr"/>
                </a:tc>
                <a:tc>
                  <a:txBody>
                    <a:bodyPr/>
                    <a:lstStyle/>
                    <a:p>
                      <a:endParaRPr lang="ru-RU" dirty="0"/>
                    </a:p>
                  </a:txBody>
                  <a:tcPr/>
                </a:tc>
              </a:tr>
            </a:tbl>
          </a:graphicData>
        </a:graphic>
      </p:graphicFrame>
      <p:sp>
        <p:nvSpPr>
          <p:cNvPr id="6" name="Заголовок 1"/>
          <p:cNvSpPr>
            <a:spLocks noGrp="1"/>
          </p:cNvSpPr>
          <p:nvPr>
            <p:ph type="title"/>
          </p:nvPr>
        </p:nvSpPr>
        <p:spPr>
          <a:xfrm>
            <a:off x="395536" y="548680"/>
            <a:ext cx="8229600" cy="635918"/>
          </a:xfrm>
        </p:spPr>
        <p:txBody>
          <a:bodyPr/>
          <a:lstStyle/>
          <a:p>
            <a:pPr algn="ctr"/>
            <a:r>
              <a:rPr lang="ro-RO" sz="2400" b="1" dirty="0" smtClean="0">
                <a:latin typeface="+mn-lt"/>
              </a:rPr>
              <a:t>Concesiile </a:t>
            </a:r>
            <a:r>
              <a:rPr lang="ro-RO" sz="2400" b="1" dirty="0">
                <a:latin typeface="+mn-lt"/>
              </a:rPr>
              <a:t>p</a:t>
            </a:r>
            <a:r>
              <a:rPr lang="en-US" sz="2400" b="1" dirty="0" err="1" smtClean="0">
                <a:latin typeface="+mn-lt"/>
              </a:rPr>
              <a:t>rodusel</a:t>
            </a:r>
            <a:r>
              <a:rPr lang="ro-RO" sz="2400" b="1" dirty="0" smtClean="0">
                <a:latin typeface="+mn-lt"/>
              </a:rPr>
              <a:t>or</a:t>
            </a:r>
            <a:r>
              <a:rPr lang="en-US" sz="2400" b="1" dirty="0" smtClean="0">
                <a:latin typeface="+mn-lt"/>
              </a:rPr>
              <a:t> </a:t>
            </a:r>
            <a:r>
              <a:rPr lang="en-US" sz="2400" b="1" dirty="0" err="1" smtClean="0">
                <a:latin typeface="+mn-lt"/>
              </a:rPr>
              <a:t>agr</a:t>
            </a:r>
            <a:r>
              <a:rPr lang="ro-RO" sz="2400" b="1" dirty="0" err="1" smtClean="0">
                <a:latin typeface="+mn-lt"/>
              </a:rPr>
              <a:t>oalimentare</a:t>
            </a:r>
            <a:r>
              <a:rPr lang="en-US" sz="2400" b="1" dirty="0" smtClean="0">
                <a:latin typeface="+mn-lt"/>
              </a:rPr>
              <a:t> </a:t>
            </a:r>
            <a:r>
              <a:rPr lang="en-US" sz="2400" b="1" dirty="0" err="1" smtClean="0">
                <a:latin typeface="+mn-lt"/>
              </a:rPr>
              <a:t>importate</a:t>
            </a:r>
            <a:r>
              <a:rPr lang="en-US" sz="2400" b="1" dirty="0" smtClean="0">
                <a:latin typeface="+mn-lt"/>
              </a:rPr>
              <a:t> </a:t>
            </a:r>
            <a:r>
              <a:rPr lang="ro-RO" sz="2400" b="1" dirty="0" smtClean="0">
                <a:latin typeface="+mn-lt"/>
              </a:rPr>
              <a:t>din Turcia </a:t>
            </a:r>
            <a:r>
              <a:rPr lang="en-US" sz="2400" b="1" dirty="0" err="1" smtClean="0">
                <a:latin typeface="+mn-lt"/>
              </a:rPr>
              <a:t>în</a:t>
            </a:r>
            <a:r>
              <a:rPr lang="en-US" sz="2400" b="1" dirty="0" smtClean="0">
                <a:latin typeface="+mn-lt"/>
              </a:rPr>
              <a:t> </a:t>
            </a:r>
            <a:r>
              <a:rPr lang="ro-RO" sz="2400" b="1" dirty="0" smtClean="0">
                <a:latin typeface="+mn-lt"/>
              </a:rPr>
              <a:t>RM</a:t>
            </a:r>
            <a:endParaRPr lang="ru-RU" sz="2400" b="1" dirty="0">
              <a:latin typeface="+mn-lt"/>
            </a:endParaRPr>
          </a:p>
        </p:txBody>
      </p:sp>
    </p:spTree>
    <p:extLst>
      <p:ext uri="{BB962C8B-B14F-4D97-AF65-F5344CB8AC3E}">
        <p14:creationId xmlns:p14="http://schemas.microsoft.com/office/powerpoint/2010/main" val="175348785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2060848"/>
            <a:ext cx="8305800" cy="1143000"/>
          </a:xfrm>
        </p:spPr>
        <p:txBody>
          <a:bodyPr>
            <a:normAutofit fontScale="90000"/>
          </a:bodyPr>
          <a:lstStyle/>
          <a:p>
            <a:r>
              <a:rPr lang="ro-RO" b="1" dirty="0" smtClean="0">
                <a:effectLst>
                  <a:outerShdw blurRad="38100" dist="38100" dir="2700000" algn="tl">
                    <a:srgbClr val="000000">
                      <a:alpha val="43137"/>
                    </a:srgbClr>
                  </a:outerShdw>
                </a:effectLst>
                <a:latin typeface="+mn-lt"/>
              </a:rPr>
              <a:t>Vă mulțumim pentru atenţie!!!</a:t>
            </a:r>
            <a:r>
              <a:rPr lang="ro-RO" b="1" dirty="0" smtClean="0">
                <a:latin typeface="+mn-lt"/>
              </a:rPr>
              <a:t/>
            </a:r>
            <a:br>
              <a:rPr lang="ro-RO" b="1" dirty="0" smtClean="0">
                <a:latin typeface="+mn-lt"/>
              </a:rPr>
            </a:br>
            <a:r>
              <a:rPr lang="ro-RO" b="1" dirty="0" smtClean="0">
                <a:latin typeface="+mn-lt"/>
              </a:rPr>
              <a:t/>
            </a:r>
            <a:br>
              <a:rPr lang="ro-RO" b="1" dirty="0" smtClean="0">
                <a:latin typeface="+mn-lt"/>
              </a:rPr>
            </a:br>
            <a:r>
              <a:rPr lang="ro-RO" b="1" dirty="0" smtClean="0">
                <a:effectLst>
                  <a:outerShdw blurRad="38100" dist="38100" dir="2700000" algn="tl">
                    <a:srgbClr val="000000">
                      <a:alpha val="43137"/>
                    </a:srgbClr>
                  </a:outerShdw>
                </a:effectLst>
                <a:latin typeface="+mn-lt"/>
              </a:rPr>
              <a:t>Tel. 250 554 </a:t>
            </a:r>
            <a:r>
              <a:rPr lang="ro-RO" b="1" dirty="0" smtClean="0">
                <a:effectLst>
                  <a:outerShdw blurRad="38100" dist="38100" dir="2700000" algn="tl">
                    <a:srgbClr val="000000">
                      <a:alpha val="43137"/>
                    </a:srgbClr>
                  </a:outerShdw>
                </a:effectLst>
              </a:rPr>
              <a:t>    </a:t>
            </a:r>
            <a:br>
              <a:rPr lang="ro-RO" b="1" dirty="0" smtClean="0">
                <a:effectLst>
                  <a:outerShdw blurRad="38100" dist="38100" dir="2700000" algn="tl">
                    <a:srgbClr val="000000">
                      <a:alpha val="43137"/>
                    </a:srgbClr>
                  </a:outerShdw>
                </a:effectLst>
              </a:rPr>
            </a:br>
            <a:r>
              <a:rPr lang="ro-RO" b="1" dirty="0" smtClean="0">
                <a:effectLst>
                  <a:outerShdw blurRad="38100" dist="38100" dir="2700000" algn="tl">
                    <a:srgbClr val="000000">
                      <a:alpha val="43137"/>
                    </a:srgbClr>
                  </a:outerShdw>
                </a:effectLst>
              </a:rPr>
              <a:t>        </a:t>
            </a:r>
            <a:r>
              <a:rPr lang="ro-RO" b="1" dirty="0" smtClean="0">
                <a:effectLst>
                  <a:outerShdw blurRad="38100" dist="38100" dir="2700000" algn="tl">
                    <a:srgbClr val="000000">
                      <a:alpha val="43137"/>
                    </a:srgbClr>
                  </a:outerShdw>
                </a:effectLst>
                <a:latin typeface="+mn-lt"/>
              </a:rPr>
              <a:t>250 606</a:t>
            </a:r>
            <a:endParaRPr lang="ru-RU" b="1" dirty="0">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546443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60648"/>
            <a:ext cx="8229600" cy="1143000"/>
          </a:xfrm>
        </p:spPr>
        <p:txBody>
          <a:bodyPr/>
          <a:lstStyle/>
          <a:p>
            <a:pPr algn="ctr"/>
            <a:r>
              <a:rPr lang="en-US" sz="3000" b="1" dirty="0" smtClean="0">
                <a:effectLst>
                  <a:outerShdw blurRad="38100" dist="38100" dir="2700000" algn="tl">
                    <a:srgbClr val="000000">
                      <a:alpha val="43137"/>
                    </a:srgbClr>
                  </a:outerShdw>
                </a:effectLst>
                <a:latin typeface="+mn-lt"/>
              </a:rPr>
              <a:t>Top-10 </a:t>
            </a:r>
            <a:r>
              <a:rPr lang="ro-RO" sz="3000" b="1" dirty="0" smtClean="0">
                <a:effectLst>
                  <a:outerShdw blurRad="38100" dist="38100" dir="2700000" algn="tl">
                    <a:srgbClr val="000000">
                      <a:alpha val="43137"/>
                    </a:srgbClr>
                  </a:outerShdw>
                </a:effectLst>
                <a:latin typeface="+mn-lt"/>
              </a:rPr>
              <a:t>grupe de produse agroalimentare </a:t>
            </a:r>
            <a:r>
              <a:rPr lang="en-US" sz="3000" b="1" dirty="0" err="1" smtClean="0">
                <a:effectLst>
                  <a:outerShdw blurRad="38100" dist="38100" dir="2700000" algn="tl">
                    <a:srgbClr val="000000">
                      <a:alpha val="43137"/>
                    </a:srgbClr>
                  </a:outerShdw>
                </a:effectLst>
                <a:latin typeface="+mn-lt"/>
              </a:rPr>
              <a:t>exportate</a:t>
            </a:r>
            <a:r>
              <a:rPr lang="ro-RO" sz="3000" b="1" dirty="0" smtClean="0">
                <a:effectLst>
                  <a:outerShdw blurRad="38100" dist="38100" dir="2700000" algn="tl">
                    <a:srgbClr val="000000">
                      <a:alpha val="43137"/>
                    </a:srgbClr>
                  </a:outerShdw>
                </a:effectLst>
                <a:latin typeface="+mn-lt"/>
              </a:rPr>
              <a:t> în </a:t>
            </a:r>
            <a:r>
              <a:rPr lang="en-US" sz="3000" b="1" dirty="0" smtClean="0">
                <a:effectLst>
                  <a:outerShdw blurRad="38100" dist="38100" dir="2700000" algn="tl">
                    <a:srgbClr val="000000">
                      <a:alpha val="43137"/>
                    </a:srgbClr>
                  </a:outerShdw>
                </a:effectLst>
                <a:latin typeface="+mn-lt"/>
              </a:rPr>
              <a:t>U</a:t>
            </a:r>
            <a:r>
              <a:rPr lang="ro-RO" sz="3000" b="1" dirty="0" smtClean="0">
                <a:effectLst>
                  <a:outerShdw blurRad="38100" dist="38100" dir="2700000" algn="tl">
                    <a:srgbClr val="000000">
                      <a:alpha val="43137"/>
                    </a:srgbClr>
                  </a:outerShdw>
                </a:effectLst>
                <a:latin typeface="+mn-lt"/>
              </a:rPr>
              <a:t>E</a:t>
            </a:r>
            <a:r>
              <a:rPr lang="en-US" sz="3000" b="1" dirty="0" smtClean="0">
                <a:effectLst>
                  <a:outerShdw blurRad="38100" dist="38100" dir="2700000" algn="tl">
                    <a:srgbClr val="000000">
                      <a:alpha val="43137"/>
                    </a:srgbClr>
                  </a:outerShdw>
                </a:effectLst>
                <a:latin typeface="+mn-lt"/>
              </a:rPr>
              <a:t>(2013)</a:t>
            </a:r>
            <a:endParaRPr lang="ru-RU" sz="3000" b="1" dirty="0">
              <a:effectLst>
                <a:outerShdw blurRad="38100" dist="38100" dir="2700000" algn="tl">
                  <a:srgbClr val="000000">
                    <a:alpha val="43137"/>
                  </a:srgbClr>
                </a:outerShdw>
              </a:effectLst>
              <a:latin typeface="+mn-lt"/>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944161733"/>
              </p:ext>
            </p:extLst>
          </p:nvPr>
        </p:nvGraphicFramePr>
        <p:xfrm>
          <a:off x="457200" y="1700809"/>
          <a:ext cx="8229600" cy="462379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224955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332656"/>
            <a:ext cx="8229600" cy="1143000"/>
          </a:xfrm>
        </p:spPr>
        <p:txBody>
          <a:bodyPr/>
          <a:lstStyle/>
          <a:p>
            <a:pPr algn="ctr"/>
            <a:r>
              <a:rPr lang="en-US" sz="3000" b="1" dirty="0" smtClean="0">
                <a:latin typeface="+mn-lt"/>
              </a:rPr>
              <a:t>Top-10 </a:t>
            </a:r>
            <a:r>
              <a:rPr lang="ro-RO" sz="3000" b="1" dirty="0" smtClean="0">
                <a:latin typeface="+mn-lt"/>
              </a:rPr>
              <a:t>grupe de produse </a:t>
            </a:r>
            <a:r>
              <a:rPr lang="en-US" sz="3000" b="1" dirty="0" err="1" smtClean="0">
                <a:latin typeface="+mn-lt"/>
              </a:rPr>
              <a:t>industriale</a:t>
            </a:r>
            <a:r>
              <a:rPr lang="ro-RO" sz="3000" b="1" dirty="0" smtClean="0">
                <a:latin typeface="+mn-lt"/>
              </a:rPr>
              <a:t> </a:t>
            </a:r>
            <a:r>
              <a:rPr lang="en-US" sz="3000" b="1" dirty="0" err="1" smtClean="0">
                <a:latin typeface="+mn-lt"/>
              </a:rPr>
              <a:t>importate</a:t>
            </a:r>
            <a:r>
              <a:rPr lang="ro-RO" sz="3000" b="1" dirty="0" smtClean="0">
                <a:latin typeface="+mn-lt"/>
              </a:rPr>
              <a:t> din</a:t>
            </a:r>
            <a:r>
              <a:rPr lang="en-US" sz="3000" b="1" dirty="0" smtClean="0">
                <a:latin typeface="+mn-lt"/>
              </a:rPr>
              <a:t> U</a:t>
            </a:r>
            <a:r>
              <a:rPr lang="ro-RO" sz="3000" b="1" dirty="0" smtClean="0">
                <a:latin typeface="+mn-lt"/>
              </a:rPr>
              <a:t>E</a:t>
            </a:r>
            <a:r>
              <a:rPr lang="en-US" sz="3000" b="1" dirty="0" smtClean="0">
                <a:latin typeface="+mn-lt"/>
              </a:rPr>
              <a:t> (2013)</a:t>
            </a:r>
            <a:endParaRPr lang="ru-RU" sz="3000" b="1" dirty="0">
              <a:latin typeface="+mn-lt"/>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2127543028"/>
              </p:ext>
            </p:extLst>
          </p:nvPr>
        </p:nvGraphicFramePr>
        <p:xfrm>
          <a:off x="457200" y="1556793"/>
          <a:ext cx="8229600" cy="476780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946001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60648"/>
            <a:ext cx="8229600" cy="1143000"/>
          </a:xfrm>
        </p:spPr>
        <p:txBody>
          <a:bodyPr/>
          <a:lstStyle/>
          <a:p>
            <a:pPr algn="ctr"/>
            <a:r>
              <a:rPr lang="en-US" sz="3000" b="1" dirty="0" smtClean="0">
                <a:latin typeface="+mn-lt"/>
              </a:rPr>
              <a:t>Top-10 </a:t>
            </a:r>
            <a:r>
              <a:rPr lang="ro-RO" sz="3000" b="1" dirty="0" smtClean="0">
                <a:latin typeface="+mn-lt"/>
              </a:rPr>
              <a:t>grupe de produse </a:t>
            </a:r>
            <a:r>
              <a:rPr lang="en-US" sz="3000" b="1" dirty="0" err="1" smtClean="0">
                <a:latin typeface="+mn-lt"/>
              </a:rPr>
              <a:t>industriale</a:t>
            </a:r>
            <a:r>
              <a:rPr lang="ro-RO" sz="3000" b="1" dirty="0" smtClean="0">
                <a:latin typeface="+mn-lt"/>
              </a:rPr>
              <a:t> </a:t>
            </a:r>
            <a:r>
              <a:rPr lang="en-US" sz="3000" b="1" dirty="0" err="1" smtClean="0">
                <a:latin typeface="+mn-lt"/>
              </a:rPr>
              <a:t>exportate</a:t>
            </a:r>
            <a:r>
              <a:rPr lang="ro-RO" sz="3000" b="1" dirty="0" smtClean="0">
                <a:latin typeface="+mn-lt"/>
              </a:rPr>
              <a:t> în </a:t>
            </a:r>
            <a:r>
              <a:rPr lang="en-US" sz="3000" b="1" dirty="0" smtClean="0">
                <a:latin typeface="+mn-lt"/>
              </a:rPr>
              <a:t>U</a:t>
            </a:r>
            <a:r>
              <a:rPr lang="ro-RO" sz="3000" b="1" dirty="0" smtClean="0">
                <a:latin typeface="+mn-lt"/>
              </a:rPr>
              <a:t>E</a:t>
            </a:r>
            <a:r>
              <a:rPr lang="en-US" sz="3000" b="1" dirty="0" smtClean="0">
                <a:latin typeface="+mn-lt"/>
              </a:rPr>
              <a:t>(2013)</a:t>
            </a:r>
            <a:endParaRPr lang="ru-RU" sz="3000" b="1" dirty="0">
              <a:latin typeface="+mn-lt"/>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4070314092"/>
              </p:ext>
            </p:extLst>
          </p:nvPr>
        </p:nvGraphicFramePr>
        <p:xfrm>
          <a:off x="457200" y="1700809"/>
          <a:ext cx="8229600" cy="462379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470926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88640"/>
            <a:ext cx="8661648" cy="1143000"/>
          </a:xfrm>
        </p:spPr>
        <p:txBody>
          <a:bodyPr/>
          <a:lstStyle/>
          <a:p>
            <a:r>
              <a:rPr lang="ro-RO" sz="4800" b="1" dirty="0" smtClean="0">
                <a:effectLst>
                  <a:outerShdw blurRad="38100" dist="38100" dir="2700000" algn="tl">
                    <a:srgbClr val="000000">
                      <a:alpha val="43137"/>
                    </a:srgbClr>
                  </a:outerShdw>
                </a:effectLst>
                <a:latin typeface="+mn-lt"/>
              </a:rPr>
              <a:t>Elementele</a:t>
            </a:r>
            <a:r>
              <a:rPr lang="ro-RO" dirty="0" smtClean="0">
                <a:effectLst>
                  <a:outerShdw blurRad="38100" dist="38100" dir="2700000" algn="tl">
                    <a:srgbClr val="000000">
                      <a:alpha val="43137"/>
                    </a:srgbClr>
                  </a:outerShdw>
                </a:effectLst>
              </a:rPr>
              <a:t> </a:t>
            </a:r>
            <a:r>
              <a:rPr lang="ro-RO" sz="4800" b="1" dirty="0" smtClean="0">
                <a:effectLst>
                  <a:outerShdw blurRad="38100" dist="38100" dir="2700000" algn="tl">
                    <a:srgbClr val="000000">
                      <a:alpha val="43137"/>
                    </a:srgbClr>
                  </a:outerShdw>
                </a:effectLst>
                <a:latin typeface="+mn-lt"/>
              </a:rPr>
              <a:t>de bază ale DCFTA</a:t>
            </a:r>
            <a:endParaRPr lang="ru-RU" sz="4800" b="1" dirty="0">
              <a:effectLst>
                <a:outerShdw blurRad="38100" dist="38100" dir="2700000" algn="tl">
                  <a:srgbClr val="000000">
                    <a:alpha val="43137"/>
                  </a:srgbClr>
                </a:outerShdw>
              </a:effectLst>
              <a:latin typeface="+mn-lt"/>
            </a:endParaRPr>
          </a:p>
        </p:txBody>
      </p:sp>
      <p:sp>
        <p:nvSpPr>
          <p:cNvPr id="3" name="Содержимое 2"/>
          <p:cNvSpPr>
            <a:spLocks noGrp="1"/>
          </p:cNvSpPr>
          <p:nvPr>
            <p:ph idx="1"/>
          </p:nvPr>
        </p:nvSpPr>
        <p:spPr/>
        <p:txBody>
          <a:bodyPr/>
          <a:lstStyle/>
          <a:p>
            <a:pPr algn="just"/>
            <a:r>
              <a:rPr lang="ro-RO" dirty="0" smtClean="0"/>
              <a:t>Agendă extensivă a armonizării legislației naționale  in mai multe domenii (peste 300 acte legislative UE);</a:t>
            </a:r>
          </a:p>
          <a:p>
            <a:pPr algn="just"/>
            <a:r>
              <a:rPr lang="ro-RO" dirty="0" smtClean="0"/>
              <a:t>Acoperă toate grupele de mărfuri și servicii, precum și liberalizarea capitalului și mobilitatea persoanelor fizice;</a:t>
            </a:r>
          </a:p>
          <a:p>
            <a:pPr algn="just"/>
            <a:r>
              <a:rPr lang="ro-RO" dirty="0" smtClean="0"/>
              <a:t>Eliminarea barierelor tarifare și netarifare - asimetric;</a:t>
            </a:r>
          </a:p>
          <a:p>
            <a:pPr algn="just"/>
            <a:r>
              <a:rPr lang="ro-RO" dirty="0" smtClean="0"/>
              <a:t>Posibilitatea aplicării instrumentelor de apărare comercială în cazul existenței unui prejudiciu asupra sectoarelor economiei;</a:t>
            </a:r>
          </a:p>
          <a:p>
            <a:pPr algn="just"/>
            <a:r>
              <a:rPr lang="ro-RO" dirty="0" smtClean="0"/>
              <a:t>Nedeterminat </a:t>
            </a:r>
            <a:r>
              <a:rPr lang="ro-RO" dirty="0"/>
              <a:t>î</a:t>
            </a:r>
            <a:r>
              <a:rPr lang="ro-RO" dirty="0" smtClean="0"/>
              <a:t>n timp/ predictibilitate și atractivitate.</a:t>
            </a:r>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8229600" cy="1143000"/>
          </a:xfrm>
        </p:spPr>
        <p:txBody>
          <a:bodyPr/>
          <a:lstStyle/>
          <a:p>
            <a:pPr algn="ctr"/>
            <a:r>
              <a:rPr lang="ro-RO" sz="4800" b="1" dirty="0" smtClean="0">
                <a:effectLst>
                  <a:outerShdw blurRad="38100" dist="38100" dir="2700000" algn="tl">
                    <a:srgbClr val="000000">
                      <a:alpha val="43137"/>
                    </a:srgbClr>
                  </a:outerShdw>
                </a:effectLst>
                <a:latin typeface="+mn-lt"/>
              </a:rPr>
              <a:t>Accesul</a:t>
            </a:r>
            <a:r>
              <a:rPr lang="ro-RO" dirty="0" smtClean="0">
                <a:effectLst>
                  <a:outerShdw blurRad="38100" dist="38100" dir="2700000" algn="tl">
                    <a:srgbClr val="000000">
                      <a:alpha val="43137"/>
                    </a:srgbClr>
                  </a:outerShdw>
                </a:effectLst>
              </a:rPr>
              <a:t> </a:t>
            </a:r>
            <a:r>
              <a:rPr lang="ro-RO" sz="4800" b="1" dirty="0" smtClean="0">
                <a:effectLst>
                  <a:outerShdw blurRad="38100" dist="38100" dir="2700000" algn="tl">
                    <a:srgbClr val="000000">
                      <a:alpha val="43137"/>
                    </a:srgbClr>
                  </a:outerShdw>
                </a:effectLst>
                <a:latin typeface="+mn-lt"/>
              </a:rPr>
              <a:t>pe piața UE</a:t>
            </a:r>
            <a:endParaRPr lang="ru-RU" sz="4800" b="1" dirty="0">
              <a:effectLst>
                <a:outerShdw blurRad="38100" dist="38100" dir="2700000" algn="tl">
                  <a:srgbClr val="000000">
                    <a:alpha val="43137"/>
                  </a:srgbClr>
                </a:outerShdw>
              </a:effectLst>
              <a:latin typeface="+mn-lt"/>
            </a:endParaRPr>
          </a:p>
        </p:txBody>
      </p:sp>
      <p:sp>
        <p:nvSpPr>
          <p:cNvPr id="3" name="Содержимое 2"/>
          <p:cNvSpPr>
            <a:spLocks noGrp="1"/>
          </p:cNvSpPr>
          <p:nvPr>
            <p:ph idx="1"/>
          </p:nvPr>
        </p:nvSpPr>
        <p:spPr>
          <a:xfrm>
            <a:off x="457200" y="1412777"/>
            <a:ext cx="8229600" cy="4911824"/>
          </a:xfrm>
        </p:spPr>
        <p:txBody>
          <a:bodyPr/>
          <a:lstStyle/>
          <a:p>
            <a:pPr algn="just"/>
            <a:r>
              <a:rPr lang="ro-RO" dirty="0" smtClean="0"/>
              <a:t>Eliminarea tuturor taxelor vamale la import și export de produse industriale și agricole;</a:t>
            </a:r>
          </a:p>
          <a:p>
            <a:pPr algn="just"/>
            <a:r>
              <a:rPr lang="ro-RO" dirty="0" smtClean="0"/>
              <a:t>Eliminarea măsurilor tarifare adiționale pentru fructe și legume, cu unele cote tarifare;</a:t>
            </a:r>
          </a:p>
          <a:p>
            <a:pPr algn="just"/>
            <a:r>
              <a:rPr lang="ro-RO" dirty="0" smtClean="0"/>
              <a:t>Cote flotante la unele produse agricole sensibile in dependență de potențialul de export;</a:t>
            </a:r>
          </a:p>
          <a:p>
            <a:pPr algn="just"/>
            <a:r>
              <a:rPr lang="ro-RO" dirty="0" smtClean="0"/>
              <a:t>Negocierea unui acord de recunoaștere reciprocă a certificatelor de conformitate;</a:t>
            </a:r>
          </a:p>
          <a:p>
            <a:pPr algn="just"/>
            <a:r>
              <a:rPr lang="ro-RO" dirty="0" smtClean="0"/>
              <a:t>Suport financiar și consultativ la implementarea sistemelor SPS/TBT etc.</a:t>
            </a:r>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7912</TotalTime>
  <Words>3323</Words>
  <Application>Microsoft Office PowerPoint</Application>
  <PresentationFormat>Экран (4:3)</PresentationFormat>
  <Paragraphs>586</Paragraphs>
  <Slides>41</Slides>
  <Notes>7</Notes>
  <HiddenSlides>0</HiddenSlides>
  <MMClips>0</MMClips>
  <ScaleCrop>false</ScaleCrop>
  <HeadingPairs>
    <vt:vector size="4" baseType="variant">
      <vt:variant>
        <vt:lpstr>Тема</vt:lpstr>
      </vt:variant>
      <vt:variant>
        <vt:i4>1</vt:i4>
      </vt:variant>
      <vt:variant>
        <vt:lpstr>Заголовки слайдов</vt:lpstr>
      </vt:variant>
      <vt:variant>
        <vt:i4>41</vt:i4>
      </vt:variant>
    </vt:vector>
  </HeadingPairs>
  <TitlesOfParts>
    <vt:vector size="42" baseType="lpstr">
      <vt:lpstr>Flow</vt:lpstr>
      <vt:lpstr>Презентация PowerPoint</vt:lpstr>
      <vt:lpstr>Презентация PowerPoint</vt:lpstr>
      <vt:lpstr>Principalii parteneri comerciali ai RM din UE (2013)</vt:lpstr>
      <vt:lpstr>Top-10 grupe de produse agroalimentare importate din UE (2013)</vt:lpstr>
      <vt:lpstr>Top-10 grupe de produse agroalimentare exportate în UE(2013)</vt:lpstr>
      <vt:lpstr>Top-10 grupe de produse industriale importate din UE (2013)</vt:lpstr>
      <vt:lpstr>Top-10 grupe de produse industriale exportate în UE(2013)</vt:lpstr>
      <vt:lpstr>Elementele de bază ale DCFTA</vt:lpstr>
      <vt:lpstr>Accesul pe piața UE</vt:lpstr>
      <vt:lpstr>Accesul bunurilor pe piaţa RM</vt:lpstr>
      <vt:lpstr>Lista contingentelor pentru produsele agroalimentare importate în RM din UE</vt:lpstr>
      <vt:lpstr>Lista produselor agroalimentare importate din UE în RM cu perioadă de tranziţie</vt:lpstr>
      <vt:lpstr>Produse supuse scutirii anuale de taxe/preț de intrare in volumul cotelor tarifare la export din RM în UE</vt:lpstr>
      <vt:lpstr>PRODUSE SUPUSE UNUI PREȚ DE INTRARE PE PIAȚA UE pentru care componenta ad valorem a taxei de import este exclusă</vt:lpstr>
      <vt:lpstr>Produse supuse unui mechanism anti-circumvenţie la export din RM în UE (cote flotante spre UE)</vt:lpstr>
      <vt:lpstr> Produse supuse unui mechanism anti-circumvenţie la export din RM în UE (cote flotante spre UE)</vt:lpstr>
      <vt:lpstr>Презентация PowerPoint</vt:lpstr>
      <vt:lpstr>Презентация PowerPoint</vt:lpstr>
      <vt:lpstr>Презентация PowerPoint</vt:lpstr>
      <vt:lpstr>Презентация PowerPoint</vt:lpstr>
      <vt:lpstr>MĂSURILE SANITARE ŞI FITOSANITARE (SPS)</vt:lpstr>
      <vt:lpstr>Măsuri sanitare şi fitosanitare (SPS)</vt:lpstr>
      <vt:lpstr>Măsuri sanitare şi fitosanitare (SPS), obiective</vt:lpstr>
      <vt:lpstr>Regulile de Origine a Mărfurilor</vt:lpstr>
      <vt:lpstr> Definirea RoO preferenţiale </vt:lpstr>
      <vt:lpstr> Definirea cumulului de origine </vt:lpstr>
      <vt:lpstr> Cumulul Pan-Euro-Med</vt:lpstr>
      <vt:lpstr>Acordul între Guvernul Republicii Moldova şi Uniunea Europeană cu privire la protecţia indicaţiilor geografice pentru produsele agricole şi alimentare</vt:lpstr>
      <vt:lpstr>Proces de implementare…</vt:lpstr>
      <vt:lpstr>    Agricultura şi dezvoltarea rurală </vt:lpstr>
      <vt:lpstr>Avantajele ZLSAC pentru exportatori</vt:lpstr>
      <vt:lpstr>Acord de comerț liber RM-Turcia</vt:lpstr>
      <vt:lpstr>Evoluţia schimburilor comerciale cu Turcia (mln. USD)</vt:lpstr>
      <vt:lpstr>Top 10 produse agroalimentare importate din Turcia</vt:lpstr>
      <vt:lpstr>Top 10 produse agroalimentare exportate în Turcia </vt:lpstr>
      <vt:lpstr>Concesiile pentru produsele agroalimentare exportate din RM în Turcia</vt:lpstr>
      <vt:lpstr>Презентация PowerPoint</vt:lpstr>
      <vt:lpstr>Презентация PowerPoint</vt:lpstr>
      <vt:lpstr>Concesiile produselor agroalimentare importate din Turcia în RM</vt:lpstr>
      <vt:lpstr>Concesiile produselor agroalimentare importate din Turcia în RM</vt:lpstr>
      <vt:lpstr>Vă mulțumim pentru atenţie!!!  Tel. 250 554              250 606</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Vadim</dc:creator>
  <cp:lastModifiedBy>Inga</cp:lastModifiedBy>
  <cp:revision>476</cp:revision>
  <dcterms:created xsi:type="dcterms:W3CDTF">1601-01-01T00:00:00Z</dcterms:created>
  <dcterms:modified xsi:type="dcterms:W3CDTF">2014-04-22T11:51:09Z</dcterms:modified>
</cp:coreProperties>
</file>