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handoutMasterIdLst>
    <p:handoutMasterId r:id="rId14"/>
  </p:handoutMasterIdLst>
  <p:sldIdLst>
    <p:sldId id="256" r:id="rId2"/>
    <p:sldId id="266" r:id="rId3"/>
    <p:sldId id="317" r:id="rId4"/>
    <p:sldId id="272" r:id="rId5"/>
    <p:sldId id="336" r:id="rId6"/>
    <p:sldId id="337" r:id="rId7"/>
    <p:sldId id="316" r:id="rId8"/>
    <p:sldId id="289" r:id="rId9"/>
    <p:sldId id="318" r:id="rId10"/>
    <p:sldId id="292" r:id="rId11"/>
    <p:sldId id="338" r:id="rId12"/>
    <p:sldId id="257" r:id="rId13"/>
  </p:sldIdLst>
  <p:sldSz cx="9144000" cy="6858000" type="screen4x3"/>
  <p:notesSz cx="6858000" cy="994568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icolae Zaharia" initials="NZ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8EF24C"/>
    <a:srgbClr val="B2652C"/>
    <a:srgbClr val="9D551F"/>
    <a:srgbClr val="686160"/>
    <a:srgbClr val="CBC213"/>
    <a:srgbClr val="0045D0"/>
    <a:srgbClr val="018F08"/>
    <a:srgbClr val="85AEFF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412" autoAdjust="0"/>
    <p:restoredTop sz="94675" autoAdjust="0"/>
  </p:normalViewPr>
  <p:slideViewPr>
    <p:cSldViewPr>
      <p:cViewPr>
        <p:scale>
          <a:sx n="75" d="100"/>
          <a:sy n="75" d="100"/>
        </p:scale>
        <p:origin x="-2580" y="-11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2592" y="-78"/>
      </p:cViewPr>
      <p:guideLst>
        <p:guide orient="horz" pos="3133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115" cy="49659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316" y="1"/>
            <a:ext cx="2972115" cy="49659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8BA9EF5-6B02-41A4-8A5A-C9F44E620F0F}" type="datetimeFigureOut">
              <a:rPr lang="en-US"/>
              <a:pPr>
                <a:defRPr/>
              </a:pPr>
              <a:t>12/11/2014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7377"/>
            <a:ext cx="2972115" cy="4965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316" y="9447377"/>
            <a:ext cx="2972115" cy="4965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0D05152-2CDC-4FF7-BA2F-E97058EA32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890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 userDrawn="1"/>
        </p:nvSpPr>
        <p:spPr>
          <a:xfrm>
            <a:off x="0" y="5137150"/>
            <a:ext cx="228600" cy="17208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0"/>
          <p:cNvSpPr/>
          <p:nvPr userDrawn="1"/>
        </p:nvSpPr>
        <p:spPr>
          <a:xfrm>
            <a:off x="0" y="3422650"/>
            <a:ext cx="228600" cy="1720850"/>
          </a:xfrm>
          <a:prstGeom prst="rect">
            <a:avLst/>
          </a:prstGeom>
          <a:solidFill>
            <a:srgbClr val="FF64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3"/>
          <p:cNvSpPr/>
          <p:nvPr userDrawn="1"/>
        </p:nvSpPr>
        <p:spPr>
          <a:xfrm>
            <a:off x="0" y="1720850"/>
            <a:ext cx="228600" cy="17208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</a:endParaRPr>
          </a:p>
        </p:txBody>
      </p:sp>
      <p:sp>
        <p:nvSpPr>
          <p:cNvPr id="7" name="Rectangle 12"/>
          <p:cNvSpPr/>
          <p:nvPr userDrawn="1"/>
        </p:nvSpPr>
        <p:spPr>
          <a:xfrm>
            <a:off x="0" y="0"/>
            <a:ext cx="228600" cy="1720850"/>
          </a:xfrm>
          <a:prstGeom prst="rect">
            <a:avLst/>
          </a:prstGeom>
          <a:solidFill>
            <a:srgbClr val="018F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8" name="Picture 6"/>
          <p:cNvPicPr>
            <a:picLocks noChangeAspect="1" noChangeArrowheads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1312863" y="4419600"/>
            <a:ext cx="2573337" cy="2573338"/>
          </a:xfrm>
          <a:prstGeom prst="rect">
            <a:avLst/>
          </a:prstGeom>
          <a:noFill/>
          <a:effectLst>
            <a:outerShdw blurRad="114300" dist="50800" dir="5640000" algn="ctr" rotWithShape="0">
              <a:schemeClr val="accent1">
                <a:alpha val="68000"/>
              </a:schemeClr>
            </a:outerShdw>
          </a:effectLst>
          <a:extLst/>
        </p:spPr>
      </p:pic>
      <p:pic>
        <p:nvPicPr>
          <p:cNvPr id="9" name="Picture 2" descr="C:\Users\Nicolae Zaharia\Dropbox\Primary_CMYK_slogan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4527550"/>
            <a:ext cx="3024188" cy="202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493423"/>
            <a:ext cx="7772400" cy="331657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5400" spc="-8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810001"/>
            <a:ext cx="7772400" cy="1066800"/>
          </a:xfrm>
        </p:spPr>
        <p:txBody>
          <a:bodyPr/>
          <a:lstStyle>
            <a:lvl1pPr marL="0" indent="0" algn="ctr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BFCBE-478F-484D-B710-91C0E07EBE0C}" type="datetimeFigureOut">
              <a:rPr lang="en-US"/>
              <a:pPr>
                <a:defRPr/>
              </a:pPr>
              <a:t>12/11/2014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B0A376E-576E-4376-B514-4C9180F9A2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 userDrawn="1"/>
        </p:nvSpPr>
        <p:spPr>
          <a:xfrm>
            <a:off x="0" y="5137150"/>
            <a:ext cx="228600" cy="17208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 userDrawn="1"/>
        </p:nvSpPr>
        <p:spPr>
          <a:xfrm>
            <a:off x="0" y="3422650"/>
            <a:ext cx="228600" cy="1720850"/>
          </a:xfrm>
          <a:prstGeom prst="rect">
            <a:avLst/>
          </a:prstGeom>
          <a:solidFill>
            <a:srgbClr val="FF64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 userDrawn="1"/>
        </p:nvSpPr>
        <p:spPr>
          <a:xfrm>
            <a:off x="0" y="0"/>
            <a:ext cx="228600" cy="1720850"/>
          </a:xfrm>
          <a:prstGeom prst="rect">
            <a:avLst/>
          </a:prstGeom>
          <a:solidFill>
            <a:srgbClr val="018F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2"/>
          <p:cNvSpPr/>
          <p:nvPr userDrawn="1"/>
        </p:nvSpPr>
        <p:spPr>
          <a:xfrm>
            <a:off x="0" y="1720850"/>
            <a:ext cx="228600" cy="17208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</a:endParaRPr>
          </a:p>
        </p:txBody>
      </p:sp>
      <p:sp>
        <p:nvSpPr>
          <p:cNvPr id="9" name="Rectangle 14"/>
          <p:cNvSpPr/>
          <p:nvPr userDrawn="1"/>
        </p:nvSpPr>
        <p:spPr>
          <a:xfrm rot="16200000">
            <a:off x="-143669" y="399257"/>
            <a:ext cx="892175" cy="2460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o-RO" sz="1000">
                <a:latin typeface="+mn-lt"/>
                <a:cs typeface="+mn-cs"/>
              </a:rPr>
              <a:t>www.aee.md</a:t>
            </a:r>
            <a:endParaRPr lang="en-US" sz="1000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174454"/>
            <a:ext cx="4267200" cy="107808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1"/>
            <a:ext cx="7408838" cy="3886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 userDrawn="1"/>
        </p:nvSpPr>
        <p:spPr>
          <a:xfrm>
            <a:off x="0" y="5137150"/>
            <a:ext cx="228600" cy="17208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0"/>
          <p:cNvSpPr/>
          <p:nvPr userDrawn="1"/>
        </p:nvSpPr>
        <p:spPr>
          <a:xfrm>
            <a:off x="0" y="3422650"/>
            <a:ext cx="228600" cy="1720850"/>
          </a:xfrm>
          <a:prstGeom prst="rect">
            <a:avLst/>
          </a:prstGeom>
          <a:solidFill>
            <a:srgbClr val="FF64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 userDrawn="1"/>
        </p:nvSpPr>
        <p:spPr>
          <a:xfrm>
            <a:off x="0" y="0"/>
            <a:ext cx="228600" cy="1720850"/>
          </a:xfrm>
          <a:prstGeom prst="rect">
            <a:avLst/>
          </a:prstGeom>
          <a:solidFill>
            <a:srgbClr val="018F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4"/>
          <p:cNvSpPr/>
          <p:nvPr userDrawn="1"/>
        </p:nvSpPr>
        <p:spPr>
          <a:xfrm>
            <a:off x="0" y="1720850"/>
            <a:ext cx="228600" cy="17208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</a:endParaRPr>
          </a:p>
        </p:txBody>
      </p:sp>
      <p:pic>
        <p:nvPicPr>
          <p:cNvPr id="8" name="Picture 1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467600" y="-381000"/>
            <a:ext cx="1633538" cy="163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5"/>
          <p:cNvSpPr/>
          <p:nvPr userDrawn="1"/>
        </p:nvSpPr>
        <p:spPr>
          <a:xfrm rot="16200000">
            <a:off x="-143669" y="399257"/>
            <a:ext cx="892175" cy="2460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o-RO" sz="1000">
                <a:latin typeface="+mn-lt"/>
                <a:cs typeface="+mn-cs"/>
              </a:rPr>
              <a:t>www.aee.md</a:t>
            </a:r>
            <a:endParaRPr lang="en-US" sz="1000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E6C40-0755-42BC-9AAE-C8624F84BF99}" type="datetimeFigureOut">
              <a:rPr lang="en-US"/>
              <a:pPr>
                <a:defRPr/>
              </a:pPr>
              <a:t>12/11/2014</a:t>
            </a:fld>
            <a:endParaRPr lang="en-US"/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CD8E2-49F8-4815-A7C1-802C07D506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457200" y="6492875"/>
            <a:ext cx="3429000" cy="28416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 userDrawn="1"/>
        </p:nvSpPr>
        <p:spPr>
          <a:xfrm>
            <a:off x="0" y="5137150"/>
            <a:ext cx="228600" cy="17208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 userDrawn="1"/>
        </p:nvSpPr>
        <p:spPr>
          <a:xfrm>
            <a:off x="0" y="3422650"/>
            <a:ext cx="228600" cy="1720850"/>
          </a:xfrm>
          <a:prstGeom prst="rect">
            <a:avLst/>
          </a:prstGeom>
          <a:solidFill>
            <a:srgbClr val="FF64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1"/>
          <p:cNvSpPr/>
          <p:nvPr userDrawn="1"/>
        </p:nvSpPr>
        <p:spPr>
          <a:xfrm>
            <a:off x="0" y="0"/>
            <a:ext cx="228600" cy="1720850"/>
          </a:xfrm>
          <a:prstGeom prst="rect">
            <a:avLst/>
          </a:prstGeom>
          <a:solidFill>
            <a:srgbClr val="018F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3"/>
          <p:cNvSpPr/>
          <p:nvPr userDrawn="1"/>
        </p:nvSpPr>
        <p:spPr>
          <a:xfrm>
            <a:off x="0" y="1720850"/>
            <a:ext cx="228600" cy="17208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</a:endParaRPr>
          </a:p>
        </p:txBody>
      </p:sp>
      <p:pic>
        <p:nvPicPr>
          <p:cNvPr id="9" name="Picture 14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467600" y="-381000"/>
            <a:ext cx="1633538" cy="163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15"/>
          <p:cNvSpPr/>
          <p:nvPr userDrawn="1"/>
        </p:nvSpPr>
        <p:spPr>
          <a:xfrm rot="16200000">
            <a:off x="-143669" y="399257"/>
            <a:ext cx="892175" cy="2460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o-RO" sz="1000">
                <a:latin typeface="+mn-lt"/>
                <a:cs typeface="+mn-cs"/>
              </a:rPr>
              <a:t>www.aee.md</a:t>
            </a:r>
            <a:endParaRPr lang="en-US" sz="1000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>
                <a:solidFill>
                  <a:schemeClr val="accent1"/>
                </a:solidFill>
              </a:defRPr>
            </a:lvl1pPr>
            <a:lvl2pPr>
              <a:defRPr sz="2400">
                <a:solidFill>
                  <a:schemeClr val="accent1"/>
                </a:solidFill>
              </a:defRPr>
            </a:lvl2pPr>
            <a:lvl3pPr>
              <a:defRPr sz="2000">
                <a:solidFill>
                  <a:schemeClr val="accent1"/>
                </a:solidFill>
              </a:defRPr>
            </a:lvl3pPr>
            <a:lvl4pPr>
              <a:defRPr sz="1800">
                <a:solidFill>
                  <a:schemeClr val="accent1"/>
                </a:solidFill>
              </a:defRPr>
            </a:lvl4pPr>
            <a:lvl5pPr>
              <a:defRPr sz="1800">
                <a:solidFill>
                  <a:schemeClr val="accent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>
                <a:solidFill>
                  <a:schemeClr val="accent1"/>
                </a:solidFill>
              </a:defRPr>
            </a:lvl1pPr>
            <a:lvl2pPr>
              <a:defRPr sz="2400">
                <a:solidFill>
                  <a:schemeClr val="accent1"/>
                </a:solidFill>
              </a:defRPr>
            </a:lvl2pPr>
            <a:lvl3pPr>
              <a:defRPr sz="2000">
                <a:solidFill>
                  <a:schemeClr val="accent1"/>
                </a:solidFill>
              </a:defRPr>
            </a:lvl3pPr>
            <a:lvl4pPr>
              <a:defRPr sz="1800">
                <a:solidFill>
                  <a:schemeClr val="accent1"/>
                </a:solidFill>
              </a:defRPr>
            </a:lvl4pPr>
            <a:lvl5pPr>
              <a:defRPr sz="1800">
                <a:solidFill>
                  <a:schemeClr val="accent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8F565-F10D-4B4E-9E65-CEE03EFAA52C}" type="datetimeFigureOut">
              <a:rPr lang="en-US"/>
              <a:pPr>
                <a:defRPr/>
              </a:pPr>
              <a:t>12/11/2014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92875"/>
            <a:ext cx="3429000" cy="28416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78E8F-8BB0-47C2-90FB-94609A8C06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/>
          <p:nvPr userDrawn="1"/>
        </p:nvSpPr>
        <p:spPr>
          <a:xfrm>
            <a:off x="0" y="5137150"/>
            <a:ext cx="228600" cy="17208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0"/>
          <p:cNvSpPr/>
          <p:nvPr userDrawn="1"/>
        </p:nvSpPr>
        <p:spPr>
          <a:xfrm>
            <a:off x="0" y="3422650"/>
            <a:ext cx="228600" cy="1720850"/>
          </a:xfrm>
          <a:prstGeom prst="rect">
            <a:avLst/>
          </a:prstGeom>
          <a:solidFill>
            <a:srgbClr val="FF64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3"/>
          <p:cNvSpPr/>
          <p:nvPr userDrawn="1"/>
        </p:nvSpPr>
        <p:spPr>
          <a:xfrm>
            <a:off x="0" y="0"/>
            <a:ext cx="228600" cy="1720850"/>
          </a:xfrm>
          <a:prstGeom prst="rect">
            <a:avLst/>
          </a:prstGeom>
          <a:solidFill>
            <a:srgbClr val="018F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16"/>
          <p:cNvSpPr/>
          <p:nvPr userDrawn="1"/>
        </p:nvSpPr>
        <p:spPr>
          <a:xfrm>
            <a:off x="0" y="1720850"/>
            <a:ext cx="228600" cy="17208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</a:endParaRPr>
          </a:p>
        </p:txBody>
      </p:sp>
      <p:sp>
        <p:nvSpPr>
          <p:cNvPr id="11" name="Rectangle 15"/>
          <p:cNvSpPr/>
          <p:nvPr userDrawn="1"/>
        </p:nvSpPr>
        <p:spPr>
          <a:xfrm rot="16200000">
            <a:off x="-143669" y="399257"/>
            <a:ext cx="892175" cy="2460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o-RO" sz="1000">
                <a:latin typeface="+mn-lt"/>
                <a:cs typeface="+mn-cs"/>
              </a:rPr>
              <a:t>www.aee.md</a:t>
            </a:r>
            <a:endParaRPr lang="en-US" sz="1000">
              <a:latin typeface="+mn-lt"/>
              <a:cs typeface="+mn-cs"/>
            </a:endParaRPr>
          </a:p>
        </p:txBody>
      </p:sp>
      <p:pic>
        <p:nvPicPr>
          <p:cNvPr id="12" name="Picture 17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467600" y="-381000"/>
            <a:ext cx="1633538" cy="163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  <a:lvl2pPr>
              <a:defRPr sz="2000">
                <a:solidFill>
                  <a:schemeClr val="accent1"/>
                </a:solidFill>
              </a:defRPr>
            </a:lvl2pPr>
            <a:lvl3pPr>
              <a:defRPr sz="1800">
                <a:solidFill>
                  <a:schemeClr val="accent1"/>
                </a:solidFill>
              </a:defRPr>
            </a:lvl3pPr>
            <a:lvl4pPr>
              <a:defRPr sz="1600">
                <a:solidFill>
                  <a:schemeClr val="accent1"/>
                </a:solidFill>
              </a:defRPr>
            </a:lvl4pPr>
            <a:lvl5pPr>
              <a:defRPr sz="1600">
                <a:solidFill>
                  <a:schemeClr val="accent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  <a:lvl2pPr>
              <a:defRPr sz="2000">
                <a:solidFill>
                  <a:schemeClr val="accent1"/>
                </a:solidFill>
              </a:defRPr>
            </a:lvl2pPr>
            <a:lvl3pPr>
              <a:defRPr sz="1800">
                <a:solidFill>
                  <a:schemeClr val="accent1"/>
                </a:solidFill>
              </a:defRPr>
            </a:lvl3pPr>
            <a:lvl4pPr>
              <a:defRPr sz="1600">
                <a:solidFill>
                  <a:schemeClr val="accent1"/>
                </a:solidFill>
              </a:defRPr>
            </a:lvl4pPr>
            <a:lvl5pPr>
              <a:defRPr sz="1600">
                <a:solidFill>
                  <a:schemeClr val="accent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82EDF-62CE-4372-9641-B06DF1149F41}" type="datetimeFigureOut">
              <a:rPr lang="en-US"/>
              <a:pPr>
                <a:defRPr/>
              </a:pPr>
              <a:t>12/11/2014</a:t>
            </a:fld>
            <a:endParaRPr lang="en-US"/>
          </a:p>
        </p:txBody>
      </p:sp>
      <p:sp>
        <p:nvSpPr>
          <p:cNvPr id="14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92875"/>
            <a:ext cx="3429000" cy="28416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6F0A4-E2EF-4908-8B0A-3F20ED4DE3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/>
          <p:nvPr userDrawn="1"/>
        </p:nvSpPr>
        <p:spPr>
          <a:xfrm>
            <a:off x="0" y="5137150"/>
            <a:ext cx="228600" cy="17208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6"/>
          <p:cNvSpPr/>
          <p:nvPr userDrawn="1"/>
        </p:nvSpPr>
        <p:spPr>
          <a:xfrm>
            <a:off x="0" y="3422650"/>
            <a:ext cx="228600" cy="1720850"/>
          </a:xfrm>
          <a:prstGeom prst="rect">
            <a:avLst/>
          </a:prstGeom>
          <a:solidFill>
            <a:srgbClr val="FF64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9"/>
          <p:cNvSpPr/>
          <p:nvPr userDrawn="1"/>
        </p:nvSpPr>
        <p:spPr>
          <a:xfrm>
            <a:off x="0" y="0"/>
            <a:ext cx="228600" cy="1720850"/>
          </a:xfrm>
          <a:prstGeom prst="rect">
            <a:avLst/>
          </a:prstGeom>
          <a:solidFill>
            <a:srgbClr val="018F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 userDrawn="1"/>
        </p:nvSpPr>
        <p:spPr>
          <a:xfrm>
            <a:off x="0" y="1720850"/>
            <a:ext cx="228600" cy="17208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</a:endParaRPr>
          </a:p>
        </p:txBody>
      </p:sp>
      <p:pic>
        <p:nvPicPr>
          <p:cNvPr id="7" name="Picture 1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467600" y="-381000"/>
            <a:ext cx="1633538" cy="163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3"/>
          <p:cNvSpPr/>
          <p:nvPr userDrawn="1"/>
        </p:nvSpPr>
        <p:spPr>
          <a:xfrm rot="16200000">
            <a:off x="-143669" y="399257"/>
            <a:ext cx="892175" cy="2460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o-RO" sz="1000">
                <a:latin typeface="+mn-lt"/>
                <a:cs typeface="+mn-cs"/>
              </a:rPr>
              <a:t>www.aee.md</a:t>
            </a:r>
            <a:endParaRPr lang="en-US" sz="1000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90ECF-36E8-4934-A458-363A24085B6E}" type="datetimeFigureOut">
              <a:rPr lang="en-US"/>
              <a:pPr>
                <a:defRPr/>
              </a:pPr>
              <a:t>12/11/2014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492875"/>
            <a:ext cx="3429000" cy="28416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1D01B-65C1-4704-85B6-FF5C0AE454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 userDrawn="1"/>
        </p:nvSpPr>
        <p:spPr>
          <a:xfrm>
            <a:off x="0" y="5137150"/>
            <a:ext cx="228600" cy="17208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5"/>
          <p:cNvSpPr/>
          <p:nvPr userDrawn="1"/>
        </p:nvSpPr>
        <p:spPr>
          <a:xfrm>
            <a:off x="0" y="3422650"/>
            <a:ext cx="228600" cy="1720850"/>
          </a:xfrm>
          <a:prstGeom prst="rect">
            <a:avLst/>
          </a:prstGeom>
          <a:solidFill>
            <a:srgbClr val="FF64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8"/>
          <p:cNvSpPr/>
          <p:nvPr userDrawn="1"/>
        </p:nvSpPr>
        <p:spPr>
          <a:xfrm>
            <a:off x="0" y="0"/>
            <a:ext cx="228600" cy="1720850"/>
          </a:xfrm>
          <a:prstGeom prst="rect">
            <a:avLst/>
          </a:prstGeom>
          <a:solidFill>
            <a:srgbClr val="018F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0"/>
          <p:cNvSpPr/>
          <p:nvPr userDrawn="1"/>
        </p:nvSpPr>
        <p:spPr>
          <a:xfrm>
            <a:off x="0" y="1720850"/>
            <a:ext cx="228600" cy="17208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</a:endParaRPr>
          </a:p>
        </p:txBody>
      </p:sp>
      <p:pic>
        <p:nvPicPr>
          <p:cNvPr id="6" name="Picture 1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510463" y="0"/>
            <a:ext cx="1633537" cy="163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12"/>
          <p:cNvSpPr/>
          <p:nvPr userDrawn="1"/>
        </p:nvSpPr>
        <p:spPr>
          <a:xfrm rot="16200000">
            <a:off x="-143669" y="399257"/>
            <a:ext cx="892175" cy="2460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o-RO" sz="1000">
                <a:latin typeface="+mn-lt"/>
                <a:cs typeface="+mn-cs"/>
              </a:rPr>
              <a:t>www.aee.md</a:t>
            </a:r>
            <a:endParaRPr lang="en-US" sz="1000">
              <a:latin typeface="+mn-lt"/>
              <a:cs typeface="+mn-cs"/>
            </a:endParaRPr>
          </a:p>
        </p:txBody>
      </p:sp>
      <p:pic>
        <p:nvPicPr>
          <p:cNvPr id="8" name="Picture 2" descr="C:\Users\Nicolae Zaharia\Dropbox\Primary_CMYK_slogan.png"/>
          <p:cNvPicPr>
            <a:picLocks noChangeAspect="1" noChangeArrowheads="1"/>
          </p:cNvPicPr>
          <p:nvPr userDrawn="1"/>
        </p:nvPicPr>
        <p:blipFill>
          <a:blip r:embed="rId3"/>
          <a:srcRect t="16826"/>
          <a:stretch>
            <a:fillRect/>
          </a:stretch>
        </p:blipFill>
        <p:spPr bwMode="auto">
          <a:xfrm>
            <a:off x="277813" y="90488"/>
            <a:ext cx="2605087" cy="145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3DC77-8B55-486C-8743-A5DDB5154F9B}" type="datetimeFigureOut">
              <a:rPr lang="en-US"/>
              <a:pPr>
                <a:defRPr/>
              </a:pPr>
              <a:t>12/11/2014</a:t>
            </a:fld>
            <a:endParaRPr lang="en-US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92875"/>
            <a:ext cx="3429000" cy="28416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40A77-589D-4221-85F7-D4E2DE74F1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/>
          <p:nvPr userDrawn="1"/>
        </p:nvSpPr>
        <p:spPr>
          <a:xfrm>
            <a:off x="0" y="5137150"/>
            <a:ext cx="228600" cy="17208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9"/>
          <p:cNvSpPr/>
          <p:nvPr userDrawn="1"/>
        </p:nvSpPr>
        <p:spPr>
          <a:xfrm>
            <a:off x="0" y="3422650"/>
            <a:ext cx="228600" cy="1720850"/>
          </a:xfrm>
          <a:prstGeom prst="rect">
            <a:avLst/>
          </a:prstGeom>
          <a:solidFill>
            <a:srgbClr val="FF64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2"/>
          <p:cNvSpPr/>
          <p:nvPr userDrawn="1"/>
        </p:nvSpPr>
        <p:spPr>
          <a:xfrm>
            <a:off x="0" y="0"/>
            <a:ext cx="228600" cy="1720850"/>
          </a:xfrm>
          <a:prstGeom prst="rect">
            <a:avLst/>
          </a:prstGeom>
          <a:solidFill>
            <a:srgbClr val="018F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4"/>
          <p:cNvSpPr/>
          <p:nvPr userDrawn="1"/>
        </p:nvSpPr>
        <p:spPr>
          <a:xfrm>
            <a:off x="0" y="1720850"/>
            <a:ext cx="228600" cy="17208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</a:endParaRPr>
          </a:p>
        </p:txBody>
      </p:sp>
      <p:pic>
        <p:nvPicPr>
          <p:cNvPr id="10" name="Picture 15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467600" y="-381000"/>
            <a:ext cx="1633538" cy="163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6"/>
          <p:cNvSpPr/>
          <p:nvPr userDrawn="1"/>
        </p:nvSpPr>
        <p:spPr>
          <a:xfrm rot="16200000">
            <a:off x="-143669" y="399257"/>
            <a:ext cx="892175" cy="2460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o-RO" sz="1000">
                <a:latin typeface="+mn-lt"/>
                <a:cs typeface="+mn-cs"/>
              </a:rPr>
              <a:t>www.aee.md</a:t>
            </a:r>
            <a:endParaRPr lang="en-US" sz="1000">
              <a:latin typeface="+mn-lt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>
                <a:solidFill>
                  <a:schemeClr val="accent1"/>
                </a:solidFill>
              </a:defRPr>
            </a:lvl1pPr>
            <a:lvl2pPr>
              <a:defRPr sz="2800">
                <a:solidFill>
                  <a:schemeClr val="accent1"/>
                </a:solidFill>
              </a:defRPr>
            </a:lvl2pPr>
            <a:lvl3pPr>
              <a:defRPr sz="2400">
                <a:solidFill>
                  <a:schemeClr val="accent1"/>
                </a:solidFill>
              </a:defRPr>
            </a:lvl3pPr>
            <a:lvl4pPr>
              <a:defRPr sz="2000">
                <a:solidFill>
                  <a:schemeClr val="accent1"/>
                </a:solidFill>
              </a:defRPr>
            </a:lvl4pPr>
            <a:lvl5pPr>
              <a:defRPr sz="2000">
                <a:solidFill>
                  <a:schemeClr val="accent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7F917-1978-4263-8E8A-9F2A8BDAEAFA}" type="datetimeFigureOut">
              <a:rPr lang="en-US"/>
              <a:pPr>
                <a:defRPr/>
              </a:pPr>
              <a:t>12/11/2014</a:t>
            </a:fld>
            <a:endParaRPr lang="en-US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92875"/>
            <a:ext cx="3429000" cy="28416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0A1A8-6741-4A4C-B55C-4204137A2B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 userDrawn="1"/>
        </p:nvSpPr>
        <p:spPr>
          <a:xfrm>
            <a:off x="0" y="5137150"/>
            <a:ext cx="228600" cy="17208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 userDrawn="1"/>
        </p:nvSpPr>
        <p:spPr>
          <a:xfrm>
            <a:off x="0" y="3422650"/>
            <a:ext cx="228600" cy="1720850"/>
          </a:xfrm>
          <a:prstGeom prst="rect">
            <a:avLst/>
          </a:prstGeom>
          <a:solidFill>
            <a:srgbClr val="FF64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4"/>
          <p:cNvSpPr/>
          <p:nvPr userDrawn="1"/>
        </p:nvSpPr>
        <p:spPr>
          <a:xfrm>
            <a:off x="0" y="0"/>
            <a:ext cx="228600" cy="1720850"/>
          </a:xfrm>
          <a:prstGeom prst="rect">
            <a:avLst/>
          </a:prstGeom>
          <a:solidFill>
            <a:srgbClr val="018F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5"/>
          <p:cNvSpPr/>
          <p:nvPr userDrawn="1"/>
        </p:nvSpPr>
        <p:spPr>
          <a:xfrm>
            <a:off x="0" y="1720850"/>
            <a:ext cx="228600" cy="17208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</a:endParaRPr>
          </a:p>
        </p:txBody>
      </p:sp>
      <p:pic>
        <p:nvPicPr>
          <p:cNvPr id="10" name="Picture 1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467600" y="-381000"/>
            <a:ext cx="1633538" cy="163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0"/>
            <a:ext cx="8915400" cy="4846320"/>
          </a:xfrm>
          <a:solidFill>
            <a:schemeClr val="bg1">
              <a:lumMod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/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D2B82-0173-4ABB-94D0-0A98E11A5124}" type="datetimeFigureOut">
              <a:rPr lang="en-US"/>
              <a:pPr>
                <a:defRPr/>
              </a:pPr>
              <a:t>12/11/2014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92875"/>
            <a:ext cx="3429000" cy="28416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89BF0C0-7A30-45EB-986E-159CFC9979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 userDrawn="1"/>
        </p:nvSpPr>
        <p:spPr>
          <a:xfrm>
            <a:off x="0" y="5137150"/>
            <a:ext cx="228600" cy="17208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 userDrawn="1"/>
        </p:nvSpPr>
        <p:spPr>
          <a:xfrm>
            <a:off x="0" y="3422650"/>
            <a:ext cx="228600" cy="1720850"/>
          </a:xfrm>
          <a:prstGeom prst="rect">
            <a:avLst/>
          </a:prstGeom>
          <a:solidFill>
            <a:srgbClr val="FF64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0"/>
          <p:cNvSpPr/>
          <p:nvPr userDrawn="1"/>
        </p:nvSpPr>
        <p:spPr>
          <a:xfrm>
            <a:off x="0" y="0"/>
            <a:ext cx="228600" cy="1720850"/>
          </a:xfrm>
          <a:prstGeom prst="rect">
            <a:avLst/>
          </a:prstGeom>
          <a:solidFill>
            <a:srgbClr val="018F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2"/>
          <p:cNvSpPr/>
          <p:nvPr userDrawn="1"/>
        </p:nvSpPr>
        <p:spPr>
          <a:xfrm>
            <a:off x="0" y="1720850"/>
            <a:ext cx="228600" cy="17208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</a:endParaRPr>
          </a:p>
        </p:txBody>
      </p:sp>
      <p:sp>
        <p:nvSpPr>
          <p:cNvPr id="8" name="Rectangle 13"/>
          <p:cNvSpPr/>
          <p:nvPr userDrawn="1"/>
        </p:nvSpPr>
        <p:spPr>
          <a:xfrm rot="16200000">
            <a:off x="-143669" y="399257"/>
            <a:ext cx="892175" cy="2460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o-RO" sz="1000">
                <a:latin typeface="+mn-lt"/>
                <a:cs typeface="+mn-cs"/>
              </a:rPr>
              <a:t>www.aee.md</a:t>
            </a:r>
            <a:endParaRPr lang="en-US" sz="1000">
              <a:latin typeface="+mn-lt"/>
              <a:cs typeface="+mn-cs"/>
            </a:endParaRPr>
          </a:p>
        </p:txBody>
      </p:sp>
      <p:pic>
        <p:nvPicPr>
          <p:cNvPr id="9" name="Picture 14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467600" y="-381000"/>
            <a:ext cx="1633538" cy="163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6515E-1758-4E10-A6F3-369E424FEB7B}" type="datetimeFigureOut">
              <a:rPr lang="en-US"/>
              <a:pPr>
                <a:defRPr/>
              </a:pPr>
              <a:t>12/11/2014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92875"/>
            <a:ext cx="3429000" cy="28416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99C56-58D0-435D-A9E8-11425C24D1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rgbClr val="D8E1E2"/>
            </a:gs>
            <a:gs pos="100000">
              <a:srgbClr val="9DB4B5"/>
            </a:gs>
            <a:gs pos="0">
              <a:schemeClr val="accent1">
                <a:tint val="23500"/>
                <a:satMod val="160000"/>
                <a:lumMod val="0"/>
                <a:lumOff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7620000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0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F83C065-71A4-4B72-9B25-4FEA3686B8A1}" type="datetimeFigureOut">
              <a:rPr lang="en-US"/>
              <a:pPr>
                <a:defRPr/>
              </a:pPr>
              <a:t>12/11/2014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219" y="5885656"/>
            <a:ext cx="1316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2400" b="1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C08614A-CB2F-40A2-B727-5ADC90254E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5137150"/>
            <a:ext cx="228600" cy="17208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3422650"/>
            <a:ext cx="228600" cy="1720850"/>
          </a:xfrm>
          <a:prstGeom prst="rect">
            <a:avLst/>
          </a:prstGeom>
          <a:solidFill>
            <a:srgbClr val="FF64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1720850"/>
          </a:xfrm>
          <a:prstGeom prst="rect">
            <a:avLst/>
          </a:prstGeom>
          <a:solidFill>
            <a:srgbClr val="018F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0" y="1720850"/>
            <a:ext cx="228600" cy="17208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</a:endParaRPr>
          </a:p>
        </p:txBody>
      </p:sp>
      <p:pic>
        <p:nvPicPr>
          <p:cNvPr id="1034" name="Picture 6"/>
          <p:cNvPicPr>
            <a:picLocks noChangeAspect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7467600" y="-381000"/>
            <a:ext cx="1633538" cy="163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 userDrawn="1"/>
        </p:nvSpPr>
        <p:spPr>
          <a:xfrm rot="16200000">
            <a:off x="-143669" y="399257"/>
            <a:ext cx="892175" cy="2460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o-RO" sz="1000">
                <a:latin typeface="+mn-lt"/>
                <a:cs typeface="+mn-cs"/>
              </a:rPr>
              <a:t>www.aee.md</a:t>
            </a:r>
            <a:endParaRPr lang="en-US" sz="1000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600" kern="1200" cap="all" spc="-6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9pPr>
    </p:titleStyle>
    <p:bodyStyle>
      <a:lvl1pPr algn="l" rtl="0" fontAlgn="base">
        <a:spcBef>
          <a:spcPct val="20000"/>
        </a:spcBef>
        <a:spcAft>
          <a:spcPts val="600"/>
        </a:spcAft>
        <a:buFont typeface="Arial" charset="0"/>
        <a:defRPr sz="20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563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subTitle" idx="1"/>
          </p:nvPr>
        </p:nvSpPr>
        <p:spPr>
          <a:xfrm>
            <a:off x="1219200" y="1905000"/>
            <a:ext cx="7620000" cy="2057400"/>
          </a:xfrm>
        </p:spPr>
        <p:txBody>
          <a:bodyPr rtlCol="0">
            <a:noAutofit/>
          </a:bodyPr>
          <a:lstStyle/>
          <a:p>
            <a:pPr algn="l" fontAlgn="auto">
              <a:buFont typeface="Arial" pitchFamily="34" charset="0"/>
              <a:buNone/>
              <a:defRPr/>
            </a:pPr>
            <a:r>
              <a:rPr lang="ro-RO" sz="2400" b="1" dirty="0" smtClean="0">
                <a:solidFill>
                  <a:srgbClr val="002060"/>
                </a:solidFill>
                <a:latin typeface="Garamond" pitchFamily="18" charset="0"/>
              </a:rPr>
              <a:t>programul </a:t>
            </a:r>
            <a:br>
              <a:rPr lang="ro-RO" sz="2400" b="1" dirty="0" smtClean="0">
                <a:solidFill>
                  <a:srgbClr val="002060"/>
                </a:solidFill>
                <a:latin typeface="Garamond" pitchFamily="18" charset="0"/>
              </a:rPr>
            </a:br>
            <a:r>
              <a:rPr lang="ro-RO" sz="2400" b="1" dirty="0" smtClean="0">
                <a:solidFill>
                  <a:srgbClr val="002060"/>
                </a:solidFill>
                <a:latin typeface="Garamond" pitchFamily="18" charset="0"/>
              </a:rPr>
              <a:t>de susținere și dezvoltare </a:t>
            </a:r>
            <a:br>
              <a:rPr lang="ro-RO" sz="2400" b="1" dirty="0" smtClean="0">
                <a:solidFill>
                  <a:srgbClr val="002060"/>
                </a:solidFill>
                <a:latin typeface="Garamond" pitchFamily="18" charset="0"/>
              </a:rPr>
            </a:br>
            <a:r>
              <a:rPr lang="ro-RO" sz="2400" b="1" dirty="0" smtClean="0">
                <a:solidFill>
                  <a:srgbClr val="002060"/>
                </a:solidFill>
                <a:latin typeface="Garamond" pitchFamily="18" charset="0"/>
              </a:rPr>
              <a:t>a sectorului producerii combustibilului din biomasă solidă </a:t>
            </a:r>
            <a:br>
              <a:rPr lang="ro-RO" sz="2400" b="1" dirty="0" smtClean="0">
                <a:solidFill>
                  <a:srgbClr val="002060"/>
                </a:solidFill>
                <a:latin typeface="Garamond" pitchFamily="18" charset="0"/>
              </a:rPr>
            </a:br>
            <a:r>
              <a:rPr lang="ro-RO" sz="2400" b="1" dirty="0" smtClean="0">
                <a:solidFill>
                  <a:srgbClr val="002060"/>
                </a:solidFill>
                <a:latin typeface="Garamond" pitchFamily="18" charset="0"/>
              </a:rPr>
              <a:t>în republica Moldova</a:t>
            </a:r>
            <a:endParaRPr lang="en-US" sz="2400" b="1" dirty="0">
              <a:solidFill>
                <a:srgbClr val="002060"/>
              </a:solidFill>
              <a:latin typeface="Garamond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95400" y="316468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 smtClean="0">
                <a:solidFill>
                  <a:srgbClr val="002060"/>
                </a:solidFill>
                <a:latin typeface="Garamond" panose="02020404030301010803" pitchFamily="18" charset="0"/>
              </a:rPr>
              <a:t>11 Decembrie 201</a:t>
            </a:r>
            <a:r>
              <a:rPr lang="en-US" b="1" dirty="0" smtClean="0">
                <a:solidFill>
                  <a:srgbClr val="002060"/>
                </a:solidFill>
                <a:latin typeface="Garamond" panose="02020404030301010803" pitchFamily="18" charset="0"/>
              </a:rPr>
              <a:t>4</a:t>
            </a:r>
            <a:endParaRPr lang="ro-RO" b="1" dirty="0">
              <a:solidFill>
                <a:srgbClr val="002060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686937" y="152400"/>
            <a:ext cx="4953000" cy="762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o-RO" sz="2700" b="1" dirty="0" smtClean="0">
                <a:solidFill>
                  <a:srgbClr val="002060"/>
                </a:solidFill>
                <a:latin typeface="Garamond" pitchFamily="18" charset="0"/>
              </a:rPr>
              <a:t>Activitățile componente ale programului</a:t>
            </a:r>
            <a:endParaRPr lang="ru-RU" sz="2400" dirty="0">
              <a:latin typeface="Garamond" pitchFamily="18" charset="0"/>
            </a:endParaRPr>
          </a:p>
        </p:txBody>
      </p:sp>
      <p:sp>
        <p:nvSpPr>
          <p:cNvPr id="5" name="Substituent conținut 2"/>
          <p:cNvSpPr txBox="1">
            <a:spLocks/>
          </p:cNvSpPr>
          <p:nvPr/>
        </p:nvSpPr>
        <p:spPr bwMode="auto">
          <a:xfrm>
            <a:off x="685800" y="1752600"/>
            <a:ext cx="8077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20000"/>
              </a:spcBef>
              <a:spcAft>
                <a:spcPts val="600"/>
              </a:spcAft>
              <a:buFont typeface="Arial" charset="0"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 Black" pitchFamily="34" charset="0"/>
              <a:buAutoNum type="arabicPeriod"/>
            </a:pPr>
            <a:r>
              <a:rPr lang="ro-RO" sz="2400" dirty="0" smtClean="0">
                <a:solidFill>
                  <a:srgbClr val="002060"/>
                </a:solidFill>
                <a:latin typeface="Garamond" pitchFamily="18" charset="0"/>
              </a:rPr>
              <a:t>Comercializarea</a:t>
            </a:r>
            <a:r>
              <a:rPr lang="ro-RO" sz="2400" dirty="0" smtClean="0">
                <a:solidFill>
                  <a:srgbClr val="002060"/>
                </a:solidFill>
                <a:latin typeface="Garamond" pitchFamily="18" charset="0"/>
              </a:rPr>
              <a:t> </a:t>
            </a:r>
            <a:r>
              <a:rPr lang="ro-RO" sz="2400" dirty="0" smtClean="0">
                <a:solidFill>
                  <a:srgbClr val="002060"/>
                </a:solidFill>
                <a:latin typeface="Garamond" pitchFamily="18" charset="0"/>
              </a:rPr>
              <a:t>în rate a echipamentului de brichetare/ peletizare a biomasei</a:t>
            </a:r>
          </a:p>
          <a:p>
            <a:pPr marL="457200" indent="-457200">
              <a:buFont typeface="Arial Black" pitchFamily="34" charset="0"/>
              <a:buAutoNum type="arabicPeriod"/>
            </a:pPr>
            <a:r>
              <a:rPr lang="ro-RO" sz="2400" dirty="0">
                <a:solidFill>
                  <a:srgbClr val="002060"/>
                </a:solidFill>
                <a:latin typeface="Garamond" pitchFamily="18" charset="0"/>
              </a:rPr>
              <a:t>Subvenționarea procurării de centrale </a:t>
            </a:r>
            <a:r>
              <a:rPr lang="ro-RO" sz="2400" dirty="0" smtClean="0">
                <a:solidFill>
                  <a:srgbClr val="002060"/>
                </a:solidFill>
                <a:latin typeface="Garamond" pitchFamily="18" charset="0"/>
              </a:rPr>
              <a:t>termice pentru gospodăriile casnice</a:t>
            </a:r>
            <a:endParaRPr lang="ro-RO" sz="2400" dirty="0">
              <a:solidFill>
                <a:srgbClr val="002060"/>
              </a:solidFill>
              <a:latin typeface="Garamond" pitchFamily="18" charset="0"/>
            </a:endParaRPr>
          </a:p>
          <a:p>
            <a:pPr marL="457200" indent="-457200">
              <a:buFont typeface="Arial Black" pitchFamily="34" charset="0"/>
              <a:buAutoNum type="arabicPeriod"/>
            </a:pPr>
            <a:r>
              <a:rPr lang="ro-RO" sz="2400" dirty="0" smtClean="0">
                <a:solidFill>
                  <a:srgbClr val="002060"/>
                </a:solidFill>
                <a:latin typeface="Garamond" pitchFamily="18" charset="0"/>
              </a:rPr>
              <a:t>Pilotarea unei instalații de cogenerare în sectorul agroindustrial din RM</a:t>
            </a:r>
          </a:p>
          <a:p>
            <a:pPr marL="457200" indent="-457200">
              <a:buFont typeface="Arial Black" pitchFamily="34" charset="0"/>
              <a:buAutoNum type="arabicPeriod"/>
            </a:pPr>
            <a:r>
              <a:rPr lang="ro-RO" sz="2400" dirty="0" smtClean="0">
                <a:solidFill>
                  <a:srgbClr val="002060"/>
                </a:solidFill>
                <a:latin typeface="Garamond" pitchFamily="18" charset="0"/>
              </a:rPr>
              <a:t>Pilotarea unui Parteneriat </a:t>
            </a:r>
            <a:r>
              <a:rPr lang="ro-RO" sz="2400" dirty="0" err="1" smtClean="0">
                <a:solidFill>
                  <a:srgbClr val="002060"/>
                </a:solidFill>
                <a:latin typeface="Garamond" pitchFamily="18" charset="0"/>
              </a:rPr>
              <a:t>Public-Privat</a:t>
            </a:r>
            <a:r>
              <a:rPr lang="ro-RO" sz="2400" dirty="0" smtClean="0">
                <a:solidFill>
                  <a:srgbClr val="002060"/>
                </a:solidFill>
                <a:latin typeface="Garamond" pitchFamily="18" charset="0"/>
              </a:rPr>
              <a:t> privind furnizarea agentului termic instituțiilor publice</a:t>
            </a:r>
          </a:p>
          <a:p>
            <a:pPr marL="457200" indent="-457200">
              <a:buFont typeface="Arial Black" pitchFamily="34" charset="0"/>
              <a:buAutoNum type="arabicPeriod"/>
            </a:pPr>
            <a:endParaRPr lang="ro-RO" sz="2400" dirty="0" smtClean="0">
              <a:solidFill>
                <a:srgbClr val="00206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447800" y="2971800"/>
            <a:ext cx="6934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kern="1200" cap="all" spc="-6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ro-RO" sz="2800" b="1" dirty="0" smtClean="0">
                <a:solidFill>
                  <a:srgbClr val="002060"/>
                </a:solidFill>
                <a:latin typeface="Garamond" pitchFamily="18" charset="0"/>
              </a:rPr>
              <a:t>Comercializarea în rate a echipamentului de brichetare/ peletizare a biomasei</a:t>
            </a:r>
            <a:endParaRPr lang="ro-RO" sz="2800" b="1" dirty="0">
              <a:solidFill>
                <a:srgbClr val="002060"/>
              </a:solidFill>
              <a:latin typeface="Garamond" pitchFamily="18" charset="0"/>
            </a:endParaRPr>
          </a:p>
        </p:txBody>
      </p:sp>
      <p:sp>
        <p:nvSpPr>
          <p:cNvPr id="5" name="CasetăText 4"/>
          <p:cNvSpPr txBox="1"/>
          <p:nvPr/>
        </p:nvSpPr>
        <p:spPr>
          <a:xfrm>
            <a:off x="1447800" y="1905000"/>
            <a:ext cx="4486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000" b="1" dirty="0" smtClean="0">
                <a:solidFill>
                  <a:srgbClr val="002060"/>
                </a:solidFill>
                <a:latin typeface="Garamond" pitchFamily="18" charset="0"/>
              </a:rPr>
              <a:t>COMPONENTA 1.2</a:t>
            </a:r>
            <a:endParaRPr lang="ro-RO" sz="2000" b="1" dirty="0">
              <a:solidFill>
                <a:srgbClr val="002060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559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2970" y="64916"/>
            <a:ext cx="6904630" cy="849484"/>
          </a:xfrm>
        </p:spPr>
        <p:txBody>
          <a:bodyPr>
            <a:noAutofit/>
          </a:bodyPr>
          <a:lstStyle/>
          <a:p>
            <a:r>
              <a:rPr lang="ro-RO" sz="2400" b="1" dirty="0" smtClean="0">
                <a:solidFill>
                  <a:srgbClr val="002060"/>
                </a:solidFill>
                <a:latin typeface="Garamond" pitchFamily="18" charset="0"/>
              </a:rPr>
              <a:t>PROGRAMUL </a:t>
            </a:r>
            <a:r>
              <a:rPr lang="ro-RO" sz="2400" b="1" dirty="0">
                <a:solidFill>
                  <a:srgbClr val="002060"/>
                </a:solidFill>
                <a:latin typeface="Garamond" pitchFamily="18" charset="0"/>
              </a:rPr>
              <a:t>de acordare în rate a echipamentului de brichetare</a:t>
            </a:r>
            <a:endParaRPr lang="en-US" sz="2400" b="1" dirty="0">
              <a:solidFill>
                <a:srgbClr val="002060"/>
              </a:solidFill>
              <a:latin typeface="Garamond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3400" y="1143000"/>
            <a:ext cx="8382000" cy="3124200"/>
          </a:xfrm>
        </p:spPr>
        <p:txBody>
          <a:bodyPr/>
          <a:lstStyle/>
          <a:p>
            <a:pPr indent="355600" algn="just"/>
            <a:r>
              <a:rPr lang="ro-RO" sz="1800" u="sng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REZULTATE LA ZI:</a:t>
            </a:r>
          </a:p>
          <a:p>
            <a:pPr algn="just"/>
            <a:r>
              <a:rPr lang="ro-RO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În </a:t>
            </a:r>
            <a:r>
              <a:rPr lang="ro-RO" dirty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termeni </a:t>
            </a:r>
            <a:r>
              <a:rPr lang="ro-RO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cantitativi:</a:t>
            </a:r>
            <a:endParaRPr lang="ro-RO" i="1" dirty="0">
              <a:solidFill>
                <a:srgbClr val="002060"/>
              </a:solidFill>
              <a:latin typeface="Garamond" pitchFamily="18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o-RO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3 (trei) selecții/ concursuri organizate, la care au aplicat 71 de agenți economici 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o-RO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urmare desfășurării</a:t>
            </a:r>
            <a:r>
              <a:rPr lang="en-US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 </a:t>
            </a:r>
            <a:r>
              <a:rPr lang="ro-RO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selecțiilor</a:t>
            </a:r>
            <a:r>
              <a:rPr lang="en-US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 </a:t>
            </a:r>
            <a:r>
              <a:rPr lang="ro-RO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în cadrul activității 1.2, </a:t>
            </a:r>
            <a:r>
              <a:rPr lang="en-US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au </a:t>
            </a:r>
            <a:r>
              <a:rPr lang="en-US" b="0" dirty="0" err="1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fost</a:t>
            </a:r>
            <a:r>
              <a:rPr lang="en-US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 </a:t>
            </a:r>
            <a:r>
              <a:rPr lang="ro-RO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desemnați </a:t>
            </a:r>
            <a:br>
              <a:rPr lang="ro-RO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</a:br>
            <a:r>
              <a:rPr lang="en-US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16 </a:t>
            </a:r>
            <a:r>
              <a:rPr lang="ro-RO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beneficiari finali, cu proiecte în valoare de cca 9,</a:t>
            </a:r>
            <a:r>
              <a:rPr lang="ro-RO" b="0" dirty="0" err="1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9</a:t>
            </a:r>
            <a:r>
              <a:rPr lang="ro-RO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 mil.</a:t>
            </a:r>
            <a:r>
              <a:rPr lang="en-US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 MDL</a:t>
            </a:r>
            <a:r>
              <a:rPr lang="ro-RO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:</a:t>
            </a:r>
          </a:p>
          <a:p>
            <a:pPr marL="900113" indent="-368300" algn="just">
              <a:buFont typeface="Garamond" panose="02020404030301010803" pitchFamily="18" charset="0"/>
              <a:buChar char="−"/>
            </a:pPr>
            <a:r>
              <a:rPr lang="ro-RO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13</a:t>
            </a:r>
            <a:r>
              <a:rPr lang="en-US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 </a:t>
            </a:r>
            <a:r>
              <a:rPr lang="ro-RO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beneficiari au intrat în posesia </a:t>
            </a:r>
            <a:r>
              <a:rPr lang="en-US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echipament</a:t>
            </a:r>
            <a:r>
              <a:rPr lang="ro-RO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ului;</a:t>
            </a:r>
          </a:p>
          <a:p>
            <a:pPr marL="900113" indent="-368300" algn="just">
              <a:buFont typeface="Garamond" panose="02020404030301010803" pitchFamily="18" charset="0"/>
              <a:buChar char="−"/>
            </a:pPr>
            <a:r>
              <a:rPr lang="ro-RO" b="0" dirty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3</a:t>
            </a:r>
            <a:r>
              <a:rPr lang="ro-RO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 beneficiari sunt la o etapă finală (instalarea utilajului).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 bwMode="auto">
          <a:xfrm>
            <a:off x="609600" y="4267200"/>
            <a:ext cx="8382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20000"/>
              </a:spcBef>
              <a:spcAft>
                <a:spcPts val="600"/>
              </a:spcAft>
              <a:buFont typeface="Arial" charset="0"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o-RO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În termeni financiari:</a:t>
            </a:r>
            <a:endParaRPr lang="ro-RO" i="1" dirty="0" smtClean="0">
              <a:solidFill>
                <a:srgbClr val="002060"/>
              </a:solidFill>
              <a:latin typeface="Garamond" pitchFamily="18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b="0" dirty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m</a:t>
            </a:r>
            <a:r>
              <a:rPr lang="ro-RO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ijloace </a:t>
            </a:r>
            <a:r>
              <a:rPr lang="ro-RO" b="0" dirty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financiare </a:t>
            </a:r>
            <a:r>
              <a:rPr lang="ro-RO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valorificate (cu 16 contracte)</a:t>
            </a:r>
            <a:r>
              <a:rPr lang="ro-RO" b="0" dirty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	</a:t>
            </a:r>
            <a:r>
              <a:rPr lang="ro-RO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8.792.140  MDL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b="0" dirty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p</a:t>
            </a:r>
            <a:r>
              <a:rPr lang="ro-RO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lăți </a:t>
            </a:r>
            <a:r>
              <a:rPr lang="ro-RO" b="0" dirty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în </a:t>
            </a:r>
            <a:r>
              <a:rPr lang="ro-RO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așteptare (cu 3 contracte)</a:t>
            </a:r>
            <a:r>
              <a:rPr lang="ro-RO" b="0" dirty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			</a:t>
            </a:r>
            <a:r>
              <a:rPr lang="ro-RO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1.180.940  MDL</a:t>
            </a:r>
          </a:p>
        </p:txBody>
      </p:sp>
    </p:spTree>
    <p:extLst>
      <p:ext uri="{BB962C8B-B14F-4D97-AF65-F5344CB8AC3E}">
        <p14:creationId xmlns:p14="http://schemas.microsoft.com/office/powerpoint/2010/main" val="38135744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447800" y="2971800"/>
            <a:ext cx="6934200" cy="1447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kern="1200" cap="all" spc="-6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ro-RO" sz="2800" b="1" dirty="0" smtClean="0">
                <a:solidFill>
                  <a:srgbClr val="002060"/>
                </a:solidFill>
                <a:latin typeface="Garamond" pitchFamily="18" charset="0"/>
              </a:rPr>
              <a:t>Subvenționarea procurării de cazane pe biocombustibil solid pentru gospodăriile casnice</a:t>
            </a:r>
            <a:endParaRPr lang="ro-RO" sz="2800" b="1" dirty="0">
              <a:solidFill>
                <a:srgbClr val="002060"/>
              </a:solidFill>
              <a:latin typeface="Garamond" pitchFamily="18" charset="0"/>
            </a:endParaRPr>
          </a:p>
        </p:txBody>
      </p:sp>
      <p:sp>
        <p:nvSpPr>
          <p:cNvPr id="5" name="CasetăText 4"/>
          <p:cNvSpPr txBox="1"/>
          <p:nvPr/>
        </p:nvSpPr>
        <p:spPr>
          <a:xfrm>
            <a:off x="1447800" y="1905000"/>
            <a:ext cx="4486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000" b="1" dirty="0" smtClean="0">
                <a:solidFill>
                  <a:srgbClr val="002060"/>
                </a:solidFill>
                <a:latin typeface="Garamond" pitchFamily="18" charset="0"/>
              </a:rPr>
              <a:t>COMPONENTA 2.1</a:t>
            </a:r>
            <a:endParaRPr lang="ro-RO" sz="2000" b="1" dirty="0">
              <a:solidFill>
                <a:srgbClr val="002060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172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001000" cy="990600"/>
          </a:xfrm>
        </p:spPr>
        <p:txBody>
          <a:bodyPr>
            <a:noAutofit/>
          </a:bodyPr>
          <a:lstStyle/>
          <a:p>
            <a:r>
              <a:rPr lang="ro-RO" sz="2400" b="1" dirty="0" smtClean="0">
                <a:solidFill>
                  <a:srgbClr val="002060"/>
                </a:solidFill>
                <a:latin typeface="Garamond" pitchFamily="18" charset="0"/>
              </a:rPr>
              <a:t>PROGRAMUL PRIVIND subvenționarea procurării </a:t>
            </a:r>
            <a:r>
              <a:rPr lang="ro-RO" sz="2400" b="1" dirty="0">
                <a:solidFill>
                  <a:srgbClr val="002060"/>
                </a:solidFill>
                <a:latin typeface="Garamond" pitchFamily="18" charset="0"/>
              </a:rPr>
              <a:t>de </a:t>
            </a:r>
            <a:r>
              <a:rPr lang="ro-RO" sz="2400" b="1" dirty="0" smtClean="0">
                <a:solidFill>
                  <a:srgbClr val="002060"/>
                </a:solidFill>
                <a:latin typeface="Garamond" pitchFamily="18" charset="0"/>
              </a:rPr>
              <a:t>centrale termice</a:t>
            </a:r>
            <a:r>
              <a:rPr lang="ro-RO" sz="2000" b="1" dirty="0" smtClean="0">
                <a:solidFill>
                  <a:srgbClr val="002060"/>
                </a:solidFill>
                <a:latin typeface="Garamond" pitchFamily="18" charset="0"/>
              </a:rPr>
              <a:t/>
            </a:r>
            <a:br>
              <a:rPr lang="ro-RO" sz="2000" b="1" dirty="0" smtClean="0">
                <a:solidFill>
                  <a:srgbClr val="002060"/>
                </a:solidFill>
                <a:latin typeface="Garamond" pitchFamily="18" charset="0"/>
              </a:rPr>
            </a:br>
            <a:r>
              <a:rPr lang="ro-RO" sz="1600" b="1" dirty="0" smtClean="0">
                <a:solidFill>
                  <a:srgbClr val="002060"/>
                </a:solidFill>
                <a:latin typeface="Garamond" pitchFamily="18" charset="0"/>
              </a:rPr>
              <a:t>statistici</a:t>
            </a:r>
            <a:endParaRPr lang="en-US" sz="1600" b="1" dirty="0">
              <a:solidFill>
                <a:srgbClr val="002060"/>
              </a:solidFill>
              <a:latin typeface="Garamond" pitchFamily="18" charset="0"/>
            </a:endParaRPr>
          </a:p>
        </p:txBody>
      </p:sp>
      <p:graphicFrame>
        <p:nvGraphicFramePr>
          <p:cNvPr id="12" name="Tabel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376842"/>
              </p:ext>
            </p:extLst>
          </p:nvPr>
        </p:nvGraphicFramePr>
        <p:xfrm>
          <a:off x="457200" y="1740302"/>
          <a:ext cx="8061008" cy="2679298"/>
        </p:xfrm>
        <a:graphic>
          <a:graphicData uri="http://schemas.openxmlformats.org/drawingml/2006/table">
            <a:tbl>
              <a:tblPr firstRow="1" firstCol="1" bandRow="1"/>
              <a:tblGrid>
                <a:gridCol w="4038600"/>
                <a:gridCol w="1952504"/>
                <a:gridCol w="2069904"/>
              </a:tblGrid>
              <a:tr h="486209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o-RO" sz="2000" dirty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Calibri"/>
                        </a:rPr>
                        <a:t>c</a:t>
                      </a:r>
                      <a:r>
                        <a:rPr lang="ro-RO" sz="200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Calibri"/>
                        </a:rPr>
                        <a:t>ereri </a:t>
                      </a:r>
                      <a:r>
                        <a:rPr lang="ro-RO" sz="2000" dirty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Calibri"/>
                        </a:rPr>
                        <a:t>de </a:t>
                      </a:r>
                      <a:r>
                        <a:rPr lang="ro-RO" sz="200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Calibri"/>
                        </a:rPr>
                        <a:t>intenție</a:t>
                      </a:r>
                      <a:r>
                        <a:rPr lang="ro-RO" sz="2000" baseline="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Calibri"/>
                        </a:rPr>
                        <a:t> acoperite financiar</a:t>
                      </a:r>
                      <a:endParaRPr lang="ro-RO" sz="2400" dirty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o-RO" sz="200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Calibri"/>
                        </a:rPr>
                        <a:t>629 </a:t>
                      </a:r>
                      <a:r>
                        <a:rPr lang="ro-RO" sz="2000" dirty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Calibri"/>
                        </a:rPr>
                        <a:t>unități</a:t>
                      </a:r>
                      <a:endParaRPr lang="ro-RO" sz="2400" dirty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o-RO" sz="2000" b="0" kern="120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Calibri"/>
                          <a:cs typeface="+mn-cs"/>
                        </a:rPr>
                        <a:t> 14.631.572 MDL</a:t>
                      </a:r>
                      <a:endParaRPr lang="ro-RO" sz="2000" b="0" kern="1200" dirty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Calibri"/>
                        <a:cs typeface="+mn-cs"/>
                      </a:endParaRPr>
                    </a:p>
                  </a:txBody>
                  <a:tcPr marL="68580" marR="6858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6209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o-RO" sz="2000" dirty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Calibri"/>
                        </a:rPr>
                        <a:t>n</a:t>
                      </a:r>
                      <a:r>
                        <a:rPr lang="ro-RO" sz="200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Calibri"/>
                        </a:rPr>
                        <a:t>r</a:t>
                      </a:r>
                      <a:r>
                        <a:rPr lang="ro-RO" sz="2000" dirty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Calibri"/>
                        </a:rPr>
                        <a:t>. de contracte de finanțare </a:t>
                      </a:r>
                      <a:r>
                        <a:rPr lang="ro-RO" sz="200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Calibri"/>
                        </a:rPr>
                        <a:t>semnate</a:t>
                      </a:r>
                      <a:r>
                        <a:rPr lang="ro-RO" sz="2000" baseline="3000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Calibri"/>
                        </a:rPr>
                        <a:t>1</a:t>
                      </a:r>
                      <a:endParaRPr lang="ro-RO" sz="2400" baseline="30000" dirty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o-RO" sz="200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Calibri"/>
                        </a:rPr>
                        <a:t>602</a:t>
                      </a:r>
                      <a:r>
                        <a:rPr lang="ro-RO" sz="2000" dirty="0" smtClean="0">
                          <a:solidFill>
                            <a:srgbClr val="FF0000"/>
                          </a:solidFill>
                          <a:effectLst/>
                          <a:latin typeface="Garamond" pitchFamily="18" charset="0"/>
                          <a:ea typeface="Calibri"/>
                        </a:rPr>
                        <a:t>  </a:t>
                      </a:r>
                      <a:r>
                        <a:rPr lang="ro-RO" sz="200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Calibri"/>
                        </a:rPr>
                        <a:t>unități</a:t>
                      </a:r>
                      <a:endParaRPr lang="ro-RO" sz="2400" dirty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o-RO" sz="2400" dirty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366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o-RO" sz="2400" b="1" dirty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o-RO" sz="2400" b="1" dirty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o-RO" sz="2400" b="1" dirty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6209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kern="120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Calibri"/>
                          <a:cs typeface="+mn-cs"/>
                        </a:rPr>
                        <a:t>valoarea</a:t>
                      </a:r>
                      <a:r>
                        <a:rPr lang="ro-RO" sz="2000" kern="1200" baseline="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Calibri"/>
                          <a:cs typeface="+mn-cs"/>
                        </a:rPr>
                        <a:t> medie a subvențiilor acordate</a:t>
                      </a:r>
                      <a:endParaRPr lang="ro-RO" sz="2000" kern="1200" dirty="0" smtClean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Calibri"/>
                        <a:cs typeface="+mn-cs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o-RO" sz="2000" kern="1200" dirty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Calibri"/>
                        <a:cs typeface="+mn-cs"/>
                      </a:endParaRPr>
                    </a:p>
                  </a:txBody>
                  <a:tcPr marL="68580" marR="6858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2000" b="1" kern="120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Calibri"/>
                          <a:cs typeface="+mn-cs"/>
                        </a:rPr>
                        <a:t>22 840 MDL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6209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kern="120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Calibri"/>
                          <a:cs typeface="+mn-cs"/>
                        </a:rPr>
                        <a:t>puterea medie a cazanelor</a:t>
                      </a:r>
                      <a:r>
                        <a:rPr lang="ro-RO" sz="2000" kern="1200" baseline="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Calibri"/>
                          <a:cs typeface="+mn-cs"/>
                        </a:rPr>
                        <a:t> </a:t>
                      </a:r>
                      <a:br>
                        <a:rPr lang="ro-RO" sz="2000" kern="1200" baseline="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Calibri"/>
                          <a:cs typeface="+mn-cs"/>
                        </a:rPr>
                      </a:br>
                      <a:r>
                        <a:rPr lang="ro-RO" sz="2000" kern="1200" baseline="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Calibri"/>
                          <a:cs typeface="+mn-cs"/>
                        </a:rPr>
                        <a:t>instalate în cadrul proiectului</a:t>
                      </a:r>
                      <a:endParaRPr lang="ro-RO" sz="2000" kern="1200" dirty="0" smtClean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Calibri"/>
                        <a:cs typeface="+mn-cs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o-RO" sz="2000" kern="120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Calibri"/>
                          <a:cs typeface="+mn-cs"/>
                        </a:rPr>
                        <a:t>22 kW</a:t>
                      </a:r>
                      <a:endParaRPr lang="ro-RO" sz="2000" kern="1200" dirty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Calibri"/>
                        <a:cs typeface="+mn-cs"/>
                      </a:endParaRPr>
                    </a:p>
                  </a:txBody>
                  <a:tcPr marL="68580" marR="6858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o-RO" sz="2000" b="0" kern="1200" dirty="0" smtClean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Calibri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457200" y="6324600"/>
            <a:ext cx="8458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77800" marR="0" lvl="0" indent="-177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1200" b="0" i="0" u="none" strike="noStrike" cap="none" normalizeH="0" baseline="30000" dirty="0" smtClean="0">
                <a:ln>
                  <a:noFill/>
                </a:ln>
                <a:solidFill>
                  <a:srgbClr val="00206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[</a:t>
            </a:r>
            <a:r>
              <a:rPr kumimoji="0" lang="ro-RO" sz="1200" b="0" i="0" u="none" strike="noStrike" cap="none" normalizeH="0" baseline="30000" dirty="0" smtClean="0" bmk="">
                <a:ln>
                  <a:noFill/>
                </a:ln>
                <a:solidFill>
                  <a:srgbClr val="00206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1] </a:t>
            </a:r>
            <a:r>
              <a:rPr kumimoji="0" lang="ro-RO" sz="1200" b="0" i="0" u="none" strike="noStrike" cap="none" normalizeH="0" baseline="0" dirty="0" smtClean="0" bmk="">
                <a:ln>
                  <a:noFill/>
                </a:ln>
                <a:solidFill>
                  <a:srgbClr val="00206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Semnarea Contractului de finanțare între Agenția pentru Eficiență Energetică și solicitantul de subvenție îi permite ultimului să procure și să inițieze lucrările de instalare a echipamentelor/ cazanului pe biocombustibil solid</a:t>
            </a:r>
            <a:endParaRPr kumimoji="0" lang="ro-RO" sz="1200" b="0" i="0" u="none" strike="noStrike" cap="none" normalizeH="0" baseline="0" dirty="0" smtClean="0" bmk="">
              <a:ln>
                <a:noFill/>
              </a:ln>
              <a:solidFill>
                <a:srgbClr val="002060"/>
              </a:solidFill>
              <a:effectLst/>
              <a:latin typeface="Garamond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7697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447800" y="2971800"/>
            <a:ext cx="6934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kern="1200" cap="all" spc="-6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ro-RO" sz="2800" b="1" dirty="0" smtClean="0">
                <a:solidFill>
                  <a:srgbClr val="002060"/>
                </a:solidFill>
                <a:latin typeface="Garamond" pitchFamily="18" charset="0"/>
              </a:rPr>
              <a:t>Pilotarea unei instalații </a:t>
            </a:r>
            <a:br>
              <a:rPr lang="ro-RO" sz="2800" b="1" dirty="0" smtClean="0">
                <a:solidFill>
                  <a:srgbClr val="002060"/>
                </a:solidFill>
                <a:latin typeface="Garamond" pitchFamily="18" charset="0"/>
              </a:rPr>
            </a:br>
            <a:r>
              <a:rPr lang="ro-RO" sz="2800" b="1" dirty="0" smtClean="0">
                <a:solidFill>
                  <a:srgbClr val="002060"/>
                </a:solidFill>
                <a:latin typeface="Garamond" pitchFamily="18" charset="0"/>
              </a:rPr>
              <a:t>de cogenerare în sectorul agroindustrial în RM</a:t>
            </a:r>
            <a:endParaRPr lang="ro-RO" sz="2800" b="1" dirty="0">
              <a:solidFill>
                <a:srgbClr val="002060"/>
              </a:solidFill>
              <a:latin typeface="Garamond" pitchFamily="18" charset="0"/>
            </a:endParaRPr>
          </a:p>
        </p:txBody>
      </p:sp>
      <p:sp>
        <p:nvSpPr>
          <p:cNvPr id="5" name="CasetăText 4"/>
          <p:cNvSpPr txBox="1"/>
          <p:nvPr/>
        </p:nvSpPr>
        <p:spPr>
          <a:xfrm>
            <a:off x="1447800" y="1905000"/>
            <a:ext cx="4486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000" b="1" dirty="0" smtClean="0">
                <a:solidFill>
                  <a:srgbClr val="002060"/>
                </a:solidFill>
                <a:latin typeface="Garamond" pitchFamily="18" charset="0"/>
              </a:rPr>
              <a:t>COMPONENTA 2.2</a:t>
            </a:r>
            <a:endParaRPr lang="ro-RO" sz="2000" b="1" dirty="0">
              <a:solidFill>
                <a:srgbClr val="002060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9614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685800"/>
          </a:xfrm>
        </p:spPr>
        <p:txBody>
          <a:bodyPr>
            <a:noAutofit/>
          </a:bodyPr>
          <a:lstStyle/>
          <a:p>
            <a:r>
              <a:rPr lang="ro-RO" sz="2400" b="1" dirty="0">
                <a:solidFill>
                  <a:srgbClr val="002060"/>
                </a:solidFill>
                <a:latin typeface="Garamond" pitchFamily="18" charset="0"/>
              </a:rPr>
              <a:t>Pilotarea unei instalații de </a:t>
            </a:r>
            <a:r>
              <a:rPr lang="ro-RO" sz="2400" b="1" dirty="0" smtClean="0">
                <a:solidFill>
                  <a:srgbClr val="002060"/>
                </a:solidFill>
                <a:latin typeface="Garamond" pitchFamily="18" charset="0"/>
              </a:rPr>
              <a:t>cogenerare</a:t>
            </a:r>
            <a:br>
              <a:rPr lang="ro-RO" sz="2400" b="1" dirty="0" smtClean="0">
                <a:solidFill>
                  <a:srgbClr val="002060"/>
                </a:solidFill>
                <a:latin typeface="Garamond" pitchFamily="18" charset="0"/>
              </a:rPr>
            </a:br>
            <a:r>
              <a:rPr lang="ro-RO" sz="2400" b="1" dirty="0" smtClean="0">
                <a:solidFill>
                  <a:srgbClr val="002060"/>
                </a:solidFill>
                <a:latin typeface="Garamond" pitchFamily="18" charset="0"/>
              </a:rPr>
              <a:t>în </a:t>
            </a:r>
            <a:r>
              <a:rPr lang="ro-RO" sz="2400" b="1" dirty="0">
                <a:solidFill>
                  <a:srgbClr val="002060"/>
                </a:solidFill>
                <a:latin typeface="Garamond" pitchFamily="18" charset="0"/>
              </a:rPr>
              <a:t>sectorul agroindustrial în RM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3400" y="990600"/>
            <a:ext cx="8382000" cy="5638800"/>
          </a:xfrm>
        </p:spPr>
        <p:txBody>
          <a:bodyPr/>
          <a:lstStyle/>
          <a:p>
            <a:pPr algn="just"/>
            <a:r>
              <a:rPr lang="ro-RO" u="sng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Rezultatele la zi:</a:t>
            </a:r>
            <a:endParaRPr lang="ro-RO" i="1" dirty="0" smtClean="0">
              <a:solidFill>
                <a:srgbClr val="002060"/>
              </a:solidFill>
              <a:latin typeface="Garamond" pitchFamily="18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o-RO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Acord de grant cu ÎM „</a:t>
            </a:r>
            <a:r>
              <a:rPr lang="ro-RO" b="0" dirty="0" err="1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Sudzucker</a:t>
            </a:r>
            <a:r>
              <a:rPr lang="ro-RO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 Moldova” SA pentru rambursarea costurilor de procurare a echipamentului, în valoare de 2,35 mil. MDL, semnat </a:t>
            </a:r>
            <a:r>
              <a:rPr lang="ro-RO" b="0" dirty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la data de 10 decembrie </a:t>
            </a:r>
            <a:r>
              <a:rPr lang="ro-RO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2013</a:t>
            </a:r>
          </a:p>
          <a:p>
            <a:pPr marL="342900" indent="-342900" algn="just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o-RO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Stația de producere a biogazului precum și modulul de cogenerare (</a:t>
            </a:r>
            <a:r>
              <a:rPr lang="ro-RO" sz="1800" b="0" dirty="0" err="1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P</a:t>
            </a:r>
            <a:r>
              <a:rPr lang="ro-RO" sz="1200" b="0" dirty="0" err="1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el</a:t>
            </a:r>
            <a:r>
              <a:rPr lang="ro-RO" sz="1800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=2,</a:t>
            </a:r>
            <a:r>
              <a:rPr lang="ro-RO" sz="1800" b="0" dirty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4</a:t>
            </a:r>
            <a:r>
              <a:rPr lang="ro-RO" sz="1800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 MW</a:t>
            </a:r>
            <a:r>
              <a:rPr lang="ro-RO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) au fost instalate. Investiția sumară se cifrează la peste 7,2 mil. EUR</a:t>
            </a:r>
          </a:p>
          <a:p>
            <a:pPr marL="342900" indent="-342900" algn="just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o-RO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Aprobarea de către ANRE, în data de 31 iulie 2014, a unui tarif de </a:t>
            </a:r>
            <a:br>
              <a:rPr lang="ro-RO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</a:br>
            <a:r>
              <a:rPr lang="ro-RO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1,96 lei/kWh pentru energia electrică produsă în cadrul </a:t>
            </a:r>
            <a:r>
              <a:rPr lang="ro-RO" b="0" dirty="0" err="1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Sudzucker</a:t>
            </a:r>
            <a:r>
              <a:rPr lang="ro-RO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 Moldova</a:t>
            </a:r>
          </a:p>
          <a:p>
            <a:pPr marL="342900" lvl="0" indent="-342900" algn="just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o-RO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Organizarea concursului și desemnarea </a:t>
            </a:r>
            <a:r>
              <a:rPr lang="ro-RO" b="0" dirty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elaboratorilor </a:t>
            </a:r>
            <a:r>
              <a:rPr lang="ro-RO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Ghidului </a:t>
            </a:r>
            <a:r>
              <a:rPr lang="ro-RO" b="0" dirty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privind promovarea tehnologiilor de cogenerare şi </a:t>
            </a:r>
            <a:r>
              <a:rPr lang="ro-RO" b="0" dirty="0" err="1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trigenerare</a:t>
            </a:r>
            <a:r>
              <a:rPr lang="ro-RO" b="0" dirty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 a </a:t>
            </a:r>
            <a:r>
              <a:rPr lang="ro-RO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energiei în </a:t>
            </a:r>
            <a:r>
              <a:rPr lang="ro-RO" b="0" dirty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Republica </a:t>
            </a:r>
            <a:r>
              <a:rPr lang="ro-RO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Moldova și a Sistemului de monitorizare a capacităților existente și potențialului de național pentru aplicarea cogenerării și </a:t>
            </a:r>
            <a:r>
              <a:rPr lang="ro-RO" b="0" dirty="0" err="1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trigenerării</a:t>
            </a:r>
            <a:endParaRPr lang="ro-RO" b="0" dirty="0" smtClean="0">
              <a:solidFill>
                <a:srgbClr val="002060"/>
              </a:solidFill>
              <a:latin typeface="Garamond" pitchFamily="18" charset="0"/>
              <a:cs typeface="Arial" panose="020B0604020202020204" pitchFamily="34" charset="0"/>
            </a:endParaRPr>
          </a:p>
          <a:p>
            <a:pPr lvl="0" algn="just">
              <a:lnSpc>
                <a:spcPct val="125000"/>
              </a:lnSpc>
              <a:spcBef>
                <a:spcPts val="2400"/>
              </a:spcBef>
            </a:pPr>
            <a:endParaRPr lang="ro-RO" b="0" dirty="0" smtClean="0">
              <a:solidFill>
                <a:srgbClr val="C00000"/>
              </a:solidFill>
              <a:latin typeface="Garamond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3964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447800" y="2743200"/>
            <a:ext cx="6934200" cy="1752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kern="1200" cap="all" spc="-6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ro-RO" sz="2800" b="1" dirty="0" smtClean="0">
                <a:solidFill>
                  <a:srgbClr val="002060"/>
                </a:solidFill>
                <a:latin typeface="Garamond" pitchFamily="18" charset="0"/>
              </a:rPr>
              <a:t>Pilotarea unui </a:t>
            </a:r>
            <a:br>
              <a:rPr lang="ro-RO" sz="2800" b="1" dirty="0" smtClean="0">
                <a:solidFill>
                  <a:srgbClr val="002060"/>
                </a:solidFill>
                <a:latin typeface="Garamond" pitchFamily="18" charset="0"/>
              </a:rPr>
            </a:br>
            <a:r>
              <a:rPr lang="ro-RO" sz="2800" b="1" dirty="0" smtClean="0">
                <a:solidFill>
                  <a:srgbClr val="002060"/>
                </a:solidFill>
                <a:latin typeface="Garamond" pitchFamily="18" charset="0"/>
              </a:rPr>
              <a:t>parteneriat public privat privind furnizarea agentului termic instituțiilor publice</a:t>
            </a:r>
            <a:endParaRPr lang="ro-RO" sz="2800" b="1" dirty="0">
              <a:solidFill>
                <a:srgbClr val="002060"/>
              </a:solidFill>
              <a:latin typeface="Garamond" pitchFamily="18" charset="0"/>
            </a:endParaRPr>
          </a:p>
        </p:txBody>
      </p:sp>
      <p:sp>
        <p:nvSpPr>
          <p:cNvPr id="5" name="CasetăText 4"/>
          <p:cNvSpPr txBox="1"/>
          <p:nvPr/>
        </p:nvSpPr>
        <p:spPr>
          <a:xfrm>
            <a:off x="1447800" y="1905000"/>
            <a:ext cx="4486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000" b="1" dirty="0" smtClean="0">
                <a:solidFill>
                  <a:srgbClr val="002060"/>
                </a:solidFill>
                <a:latin typeface="Garamond" pitchFamily="18" charset="0"/>
              </a:rPr>
              <a:t>COMPONENTA 2.3</a:t>
            </a:r>
            <a:endParaRPr lang="ro-RO" sz="2000" b="1" dirty="0">
              <a:solidFill>
                <a:srgbClr val="002060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9791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610600" cy="762000"/>
          </a:xfrm>
        </p:spPr>
        <p:txBody>
          <a:bodyPr>
            <a:noAutofit/>
          </a:bodyPr>
          <a:lstStyle/>
          <a:p>
            <a:r>
              <a:rPr lang="ro-RO" sz="2000" b="1" dirty="0">
                <a:solidFill>
                  <a:srgbClr val="002060"/>
                </a:solidFill>
                <a:latin typeface="Garamond" pitchFamily="18" charset="0"/>
              </a:rPr>
              <a:t>Pilotarea unui Parteneriat Public Privat privind furnizarea agentului termic instituțiilor publice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3400" y="1219200"/>
            <a:ext cx="8458200" cy="5105400"/>
          </a:xfrm>
        </p:spPr>
        <p:txBody>
          <a:bodyPr/>
          <a:lstStyle/>
          <a:p>
            <a:pPr algn="just">
              <a:spcBef>
                <a:spcPts val="600"/>
              </a:spcBef>
            </a:pPr>
            <a:r>
              <a:rPr lang="ro-RO" sz="1800" u="sng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Rezultate la zi:</a:t>
            </a:r>
            <a:endParaRPr lang="ro-RO" sz="1800" i="1" dirty="0" smtClean="0">
              <a:solidFill>
                <a:srgbClr val="002060"/>
              </a:solidFill>
              <a:latin typeface="Garamond" pitchFamily="18" charset="0"/>
              <a:cs typeface="Arial" panose="020B0604020202020204" pitchFamily="34" charset="0"/>
            </a:endParaRPr>
          </a:p>
          <a:p>
            <a:pPr marL="285750" lvl="0" indent="-285750" algn="just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o-RO" sz="1800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Acord </a:t>
            </a:r>
            <a:r>
              <a:rPr lang="ro-RO" sz="1800" b="0" dirty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de grant cu Consiliul Raional </a:t>
            </a:r>
            <a:r>
              <a:rPr lang="ro-RO" sz="1800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Leova, în valoare </a:t>
            </a:r>
            <a:r>
              <a:rPr lang="ro-RO" sz="1800" b="0" dirty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de </a:t>
            </a:r>
            <a:r>
              <a:rPr lang="ro-RO" sz="1800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1,6 mil. MDL, </a:t>
            </a:r>
            <a:r>
              <a:rPr lang="ro-RO" sz="1800" b="0" dirty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pentru lansarea unui PPP </a:t>
            </a:r>
            <a:r>
              <a:rPr lang="ro-RO" sz="1800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privind furnizarea agentului </a:t>
            </a:r>
            <a:r>
              <a:rPr lang="ro-RO" sz="1800" b="0" dirty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termic </a:t>
            </a:r>
            <a:r>
              <a:rPr lang="ro-RO" sz="1800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instituțiilor publice semnat</a:t>
            </a:r>
          </a:p>
          <a:p>
            <a:pPr marL="285750" lvl="0" indent="-285750" algn="just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o-RO" sz="1800" b="0" dirty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Contractul între Consiliul Raional </a:t>
            </a:r>
            <a:r>
              <a:rPr lang="ro-RO" sz="1800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Leova - </a:t>
            </a:r>
            <a:r>
              <a:rPr lang="ro-RO" sz="1800" b="0" dirty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în calitate de partener public, cu „Green Farm” </a:t>
            </a:r>
            <a:r>
              <a:rPr lang="ro-RO" sz="1800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SRL - </a:t>
            </a:r>
            <a:r>
              <a:rPr lang="ro-RO" sz="1800" b="0" dirty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Partener Privat, în vederea constituirii </a:t>
            </a:r>
            <a:r>
              <a:rPr lang="ro-RO" sz="1800" b="0" dirty="0" err="1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PPP-ului</a:t>
            </a:r>
            <a:r>
              <a:rPr lang="ro-RO" sz="1800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 a fost semnat la data de 28 mai curent</a:t>
            </a:r>
          </a:p>
          <a:p>
            <a:pPr marL="285750" indent="-285750" algn="just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o-RO" sz="1800" b="0" dirty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A fost agreată suma de 997 MDL/Gcal drept tarif pentru agentul termic livrat instituțiilor publice selectate din raionul </a:t>
            </a:r>
            <a:r>
              <a:rPr lang="ro-RO" sz="1800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Leova</a:t>
            </a:r>
            <a:endParaRPr lang="ro-RO" sz="1800" b="0" dirty="0">
              <a:solidFill>
                <a:srgbClr val="002060"/>
              </a:solidFill>
              <a:latin typeface="Garamond" pitchFamily="18" charset="0"/>
              <a:cs typeface="Arial" panose="020B0604020202020204" pitchFamily="34" charset="0"/>
            </a:endParaRPr>
          </a:p>
          <a:p>
            <a:pPr marL="285750" lvl="0" indent="-285750" algn="just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o-RO" sz="1800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Angajamentul partenerului privat de a construi 19 centrale termice noi pe biocombustibil solid a fost onorat/ realizat în primul an de constituire al </a:t>
            </a:r>
            <a:r>
              <a:rPr lang="ro-RO" sz="1800" b="0" dirty="0" err="1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PPP-ului</a:t>
            </a:r>
            <a:endParaRPr lang="ro-RO" sz="1800" b="0" dirty="0" smtClean="0">
              <a:solidFill>
                <a:srgbClr val="002060"/>
              </a:solidFill>
              <a:latin typeface="Garamond" pitchFamily="18" charset="0"/>
              <a:cs typeface="Arial" panose="020B0604020202020204" pitchFamily="34" charset="0"/>
            </a:endParaRPr>
          </a:p>
          <a:p>
            <a:pPr marL="285750" lvl="0" indent="-285750" algn="just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o-RO" sz="1800" b="0" dirty="0" smtClean="0">
                <a:solidFill>
                  <a:srgbClr val="002060"/>
                </a:solidFill>
                <a:latin typeface="Garamond" pitchFamily="18" charset="0"/>
                <a:cs typeface="Arial" panose="020B0604020202020204" pitchFamily="34" charset="0"/>
              </a:rPr>
              <a:t>Efortul investițional al Partenerului Privat în edificarea CT-urilor menționate mai sus depășește 12 milioane MDL </a:t>
            </a:r>
            <a:endParaRPr lang="en-US" sz="1800" b="0" dirty="0" smtClean="0">
              <a:solidFill>
                <a:srgbClr val="002060"/>
              </a:solidFill>
              <a:latin typeface="Garamond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0342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001000" cy="609600"/>
          </a:xfrm>
        </p:spPr>
        <p:txBody>
          <a:bodyPr>
            <a:noAutofit/>
          </a:bodyPr>
          <a:lstStyle/>
          <a:p>
            <a:r>
              <a:rPr lang="ro-RO" sz="2400" b="1" dirty="0" smtClean="0">
                <a:solidFill>
                  <a:srgbClr val="002060"/>
                </a:solidFill>
                <a:latin typeface="Garamond" pitchFamily="18" charset="0"/>
              </a:rPr>
              <a:t>SINTEZA BUGETULUI PROGRAMULUI</a:t>
            </a:r>
            <a:endParaRPr lang="en-US" sz="1600" b="1" dirty="0">
              <a:solidFill>
                <a:srgbClr val="002060"/>
              </a:solidFill>
              <a:latin typeface="Garamond" pitchFamily="18" charset="0"/>
            </a:endParaRPr>
          </a:p>
        </p:txBody>
      </p:sp>
      <p:graphicFrame>
        <p:nvGraphicFramePr>
          <p:cNvPr id="12" name="Tabel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051579"/>
              </p:ext>
            </p:extLst>
          </p:nvPr>
        </p:nvGraphicFramePr>
        <p:xfrm>
          <a:off x="457200" y="1712785"/>
          <a:ext cx="8458200" cy="3756904"/>
        </p:xfrm>
        <a:graphic>
          <a:graphicData uri="http://schemas.openxmlformats.org/drawingml/2006/table">
            <a:tbl>
              <a:tblPr firstRow="1" firstCol="1" bandRow="1"/>
              <a:tblGrid>
                <a:gridCol w="4572000"/>
                <a:gridCol w="1524000"/>
                <a:gridCol w="2362200"/>
              </a:tblGrid>
              <a:tr h="486209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o-RO" sz="200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Times New Roman"/>
                        </a:rPr>
                        <a:t>mijloace</a:t>
                      </a:r>
                      <a:r>
                        <a:rPr lang="ro-RO" sz="2000" baseline="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Times New Roman"/>
                        </a:rPr>
                        <a:t> financiare </a:t>
                      </a:r>
                      <a:br>
                        <a:rPr lang="ro-RO" sz="2000" baseline="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Times New Roman"/>
                        </a:rPr>
                      </a:br>
                      <a:r>
                        <a:rPr lang="ro-RO" sz="2000" baseline="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Times New Roman"/>
                        </a:rPr>
                        <a:t>gestionate de către AEE</a:t>
                      </a:r>
                      <a:endParaRPr lang="ro-RO" sz="2400" dirty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o-RO" sz="2400" dirty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o-RO" sz="2000" b="0" kern="120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Calibri"/>
                          <a:cs typeface="+mn-cs"/>
                        </a:rPr>
                        <a:t>  </a:t>
                      </a:r>
                      <a:r>
                        <a:rPr lang="ro-RO" sz="2000" b="1" kern="120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Calibri"/>
                          <a:cs typeface="+mn-cs"/>
                        </a:rPr>
                        <a:t>26.671.377  MDL</a:t>
                      </a:r>
                      <a:endParaRPr lang="ro-RO" sz="2000" b="1" kern="1200" dirty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Calibri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8415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o-RO" sz="800" baseline="30000" dirty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o-RO" sz="800" dirty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o-RO" sz="800" dirty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Calibri"/>
                        </a:rPr>
                        <a:t>cheltuieli cu procurarea de echipament</a:t>
                      </a:r>
                      <a:endParaRPr lang="ro-RO" sz="2400" baseline="30000" dirty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o-RO" sz="1800" dirty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400" b="1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Times New Roman"/>
                        </a:rPr>
                        <a:t> </a:t>
                      </a:r>
                      <a:r>
                        <a:rPr lang="ro-RO" sz="2000" b="1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Times New Roman"/>
                        </a:rPr>
                        <a:t> 25.888.100 </a:t>
                      </a:r>
                      <a:r>
                        <a:rPr lang="ro-RO" sz="2000" b="1" baseline="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Times New Roman"/>
                        </a:rPr>
                        <a:t> MDL</a:t>
                      </a:r>
                      <a:r>
                        <a:rPr lang="ro-RO" sz="2400" b="1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Times New Roman"/>
                        </a:rPr>
                        <a:t> </a:t>
                      </a:r>
                      <a:endParaRPr lang="ro-RO" sz="2400" b="1" dirty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Times New Roman"/>
                        </a:rPr>
                        <a:t>cheltuieli generale și administrative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800" b="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Times New Roman"/>
                        </a:rPr>
                        <a:t>2,94%</a:t>
                      </a:r>
                      <a:endParaRPr lang="ro-RO" sz="1800" b="0" dirty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2000" b="1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Times New Roman"/>
                        </a:rPr>
                        <a:t> 783.277</a:t>
                      </a:r>
                      <a:r>
                        <a:rPr lang="ro-RO" sz="2000" b="1" baseline="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Times New Roman"/>
                        </a:rPr>
                        <a:t> MDL</a:t>
                      </a:r>
                      <a:r>
                        <a:rPr lang="ro-RO" sz="2400" b="1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Times New Roman"/>
                        </a:rPr>
                        <a:t> </a:t>
                      </a:r>
                      <a:r>
                        <a:rPr lang="ro-RO" sz="2000" b="1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Calibri"/>
                        </a:rPr>
                        <a:t> </a:t>
                      </a:r>
                      <a:endParaRPr lang="ro-RO" sz="2400" b="1" dirty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07720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it-IT" sz="2000" b="0" dirty="0" smtClean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o-RO" sz="2000" b="0" dirty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o-RO" sz="2000" b="0" dirty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2951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600" b="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Times New Roman"/>
                        </a:rPr>
                        <a:t>cheltuieli generale și administrative</a:t>
                      </a:r>
                      <a:r>
                        <a:rPr lang="ro-RO" sz="1600" b="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Times New Roman"/>
                        </a:rPr>
                        <a:t/>
                      </a:r>
                      <a:br>
                        <a:rPr lang="ro-RO" sz="1600" b="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Times New Roman"/>
                        </a:rPr>
                      </a:br>
                      <a:r>
                        <a:rPr lang="it-IT" sz="1600" b="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Times New Roman"/>
                        </a:rPr>
                        <a:t> acceptate</a:t>
                      </a:r>
                      <a:r>
                        <a:rPr lang="ro-RO" sz="1600" b="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Times New Roman"/>
                        </a:rPr>
                        <a:t>/ oferite</a:t>
                      </a:r>
                      <a:endParaRPr lang="it-IT" sz="1600" b="0" dirty="0" smtClean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o-RO" sz="1600" b="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Times New Roman"/>
                        </a:rPr>
                        <a:t>5%</a:t>
                      </a:r>
                      <a:endParaRPr lang="ro-RO" sz="1600" b="0" dirty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600" b="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Times New Roman"/>
                        </a:rPr>
                        <a:t> 1.333.569 MDL </a:t>
                      </a:r>
                      <a:endParaRPr lang="ro-RO" sz="1600" b="0" dirty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6209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600" kern="120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Calibri"/>
                          <a:cs typeface="+mn-cs"/>
                        </a:rPr>
                        <a:t>cheltuieli G&amp;A</a:t>
                      </a:r>
                      <a:r>
                        <a:rPr lang="ro-RO" sz="1600" kern="1200" baseline="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Calibri"/>
                          <a:cs typeface="+mn-cs"/>
                        </a:rPr>
                        <a:t> neutilizate</a:t>
                      </a:r>
                      <a:endParaRPr lang="ro-RO" sz="1600" kern="1200" dirty="0" smtClean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Calibri"/>
                        <a:cs typeface="+mn-cs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o-RO" sz="1600" kern="120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Calibri"/>
                          <a:cs typeface="+mn-cs"/>
                        </a:rPr>
                        <a:t>2,06%</a:t>
                      </a:r>
                      <a:endParaRPr lang="ro-RO" sz="1600" kern="1200" dirty="0">
                        <a:solidFill>
                          <a:srgbClr val="002060"/>
                        </a:solidFill>
                        <a:effectLst/>
                        <a:latin typeface="Garamond" pitchFamily="18" charset="0"/>
                        <a:ea typeface="Calibri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o-RO" sz="1600" b="0" kern="1200" dirty="0" smtClean="0">
                          <a:solidFill>
                            <a:srgbClr val="002060"/>
                          </a:solidFill>
                          <a:effectLst/>
                          <a:latin typeface="Garamond" pitchFamily="18" charset="0"/>
                          <a:ea typeface="Calibri"/>
                          <a:cs typeface="+mn-cs"/>
                        </a:rPr>
                        <a:t> 550.291,48  MDL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26863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027813" y="2967335"/>
            <a:ext cx="508838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o-RO" sz="5400" b="1" cap="all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vă mulțumim !</a:t>
            </a:r>
            <a:endParaRPr lang="en-US" sz="54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ee-1">
  <a:themeElements>
    <a:clrScheme name="Custom 6">
      <a:dk1>
        <a:srgbClr val="7A7A7A"/>
      </a:dk1>
      <a:lt1>
        <a:srgbClr val="FFFFFF"/>
      </a:lt1>
      <a:dk2>
        <a:srgbClr val="D1282E"/>
      </a:dk2>
      <a:lt2>
        <a:srgbClr val="B6CCAE"/>
      </a:lt2>
      <a:accent1>
        <a:srgbClr val="7A7A7A"/>
      </a:accent1>
      <a:accent2>
        <a:srgbClr val="F5C201"/>
      </a:accent2>
      <a:accent3>
        <a:srgbClr val="76975D"/>
      </a:accent3>
      <a:accent4>
        <a:srgbClr val="989AAC"/>
      </a:accent4>
      <a:accent5>
        <a:srgbClr val="DC5924"/>
      </a:accent5>
      <a:accent6>
        <a:srgbClr val="92D050"/>
      </a:accent6>
      <a:hlink>
        <a:srgbClr val="FFEFC1"/>
      </a:hlink>
      <a:folHlink>
        <a:srgbClr val="908F63"/>
      </a:folHlink>
    </a:clrScheme>
    <a:fontScheme name="Custom 1">
      <a:majorFont>
        <a:latin typeface="Arial Black"/>
        <a:ea typeface=""/>
        <a:cs typeface=""/>
      </a:majorFont>
      <a:minorFont>
        <a:latin typeface="Corbel"/>
        <a:ea typeface=""/>
        <a:cs typeface="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aee-1</Template>
  <TotalTime>5048</TotalTime>
  <Words>480</Words>
  <Application>Microsoft Office PowerPoint</Application>
  <PresentationFormat>Expunere pe ecran (4:3)</PresentationFormat>
  <Paragraphs>64</Paragraphs>
  <Slides>12</Slides>
  <Notes>0</Notes>
  <HiddenSlides>0</HiddenSlides>
  <MMClips>0</MMClips>
  <ScaleCrop>false</ScaleCrop>
  <HeadingPairs>
    <vt:vector size="4" baseType="variant">
      <vt:variant>
        <vt:lpstr>Temă</vt:lpstr>
      </vt:variant>
      <vt:variant>
        <vt:i4>1</vt:i4>
      </vt:variant>
      <vt:variant>
        <vt:lpstr>Titluri diapozitive</vt:lpstr>
      </vt:variant>
      <vt:variant>
        <vt:i4>12</vt:i4>
      </vt:variant>
    </vt:vector>
  </HeadingPairs>
  <TitlesOfParts>
    <vt:vector size="13" baseType="lpstr">
      <vt:lpstr>aee-1</vt:lpstr>
      <vt:lpstr>Prezentare PowerPoint</vt:lpstr>
      <vt:lpstr>Activitățile componente ale programului</vt:lpstr>
      <vt:lpstr>Prezentare PowerPoint</vt:lpstr>
      <vt:lpstr>PROGRAMUL de acordare în rate a echipamentului de brichetare</vt:lpstr>
      <vt:lpstr>Prezentare PowerPoint</vt:lpstr>
      <vt:lpstr>PROGRAMUL PRIVIND subvenționarea procurării de centrale termice statistici</vt:lpstr>
      <vt:lpstr>Prezentare PowerPoint</vt:lpstr>
      <vt:lpstr>Pilotarea unei instalații de cogenerare în sectorul agroindustrial în RM</vt:lpstr>
      <vt:lpstr>Prezentare PowerPoint</vt:lpstr>
      <vt:lpstr>Pilotarea unui Parteneriat Public Privat privind furnizarea agentului termic instituțiilor publice</vt:lpstr>
      <vt:lpstr>SINTEZA BUGETULUI PROGRAMULUI</vt:lpstr>
      <vt:lpstr>Prezentare PowerPoint</vt:lpstr>
    </vt:vector>
  </TitlesOfParts>
  <Company>CtrlSoft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Radu_Home</dc:creator>
  <cp:lastModifiedBy>denis</cp:lastModifiedBy>
  <cp:revision>330</cp:revision>
  <cp:lastPrinted>2014-12-11T09:41:47Z</cp:lastPrinted>
  <dcterms:created xsi:type="dcterms:W3CDTF">2012-04-30T08:10:05Z</dcterms:created>
  <dcterms:modified xsi:type="dcterms:W3CDTF">2014-12-11T11:06:49Z</dcterms:modified>
</cp:coreProperties>
</file>